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256" r:id="rId2"/>
    <p:sldId id="536" r:id="rId3"/>
    <p:sldId id="505" r:id="rId4"/>
    <p:sldId id="537" r:id="rId5"/>
    <p:sldId id="538" r:id="rId6"/>
    <p:sldId id="539" r:id="rId7"/>
    <p:sldId id="540" r:id="rId8"/>
    <p:sldId id="541" r:id="rId9"/>
    <p:sldId id="542" r:id="rId10"/>
    <p:sldId id="572" r:id="rId11"/>
    <p:sldId id="554" r:id="rId12"/>
    <p:sldId id="555" r:id="rId13"/>
    <p:sldId id="544" r:id="rId14"/>
    <p:sldId id="546" r:id="rId15"/>
    <p:sldId id="545" r:id="rId16"/>
    <p:sldId id="508" r:id="rId17"/>
    <p:sldId id="528" r:id="rId18"/>
    <p:sldId id="547" r:id="rId19"/>
    <p:sldId id="548" r:id="rId20"/>
    <p:sldId id="549" r:id="rId21"/>
    <p:sldId id="557" r:id="rId22"/>
    <p:sldId id="550" r:id="rId23"/>
    <p:sldId id="507" r:id="rId24"/>
    <p:sldId id="573" r:id="rId25"/>
    <p:sldId id="574" r:id="rId26"/>
    <p:sldId id="532" r:id="rId27"/>
    <p:sldId id="551" r:id="rId28"/>
    <p:sldId id="558" r:id="rId29"/>
    <p:sldId id="559" r:id="rId30"/>
    <p:sldId id="560" r:id="rId31"/>
    <p:sldId id="561" r:id="rId32"/>
    <p:sldId id="562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35" r:id="rId4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1741" autoAdjust="0"/>
  </p:normalViewPr>
  <p:slideViewPr>
    <p:cSldViewPr>
      <p:cViewPr varScale="1">
        <p:scale>
          <a:sx n="99" d="100"/>
          <a:sy n="99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C6550-CB01-4661-9638-248AE7C1D5B3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D0C1D-2B89-408F-97FE-5489309D689C}" type="pres">
      <dgm:prSet presAssocID="{D49C6550-CB01-4661-9638-248AE7C1D5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6114E-C2B6-4622-8635-1B06DA3B87E2}" type="presOf" srcId="{D49C6550-CB01-4661-9638-248AE7C1D5B3}" destId="{FF4D0C1D-2B89-408F-97FE-5489309D689C}" srcOrd="0" destOrd="0" presId="urn:microsoft.com/office/officeart/2005/8/layout/cycle7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0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9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2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4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354D-EDFB-4A7B-A332-FA394D6BF3AA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3BE2-10F9-458D-AE66-FA6161B2188B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5A71-047E-4E5C-9297-F49DF938FE89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F697-0A6D-4CF9-8259-932A01614945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62A1-E994-445B-9E22-7AFF838ABCF9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C864-CB93-47C6-875C-4ECA6ACB9712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627-0AB7-4C3D-A989-220E1DDC7685}" type="datetime1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0316-9D78-4901-A6DF-B375D2AD9D55}" type="datetime1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139-9E55-4C60-AC70-D8BFD641F0D7}" type="datetime1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765C-FACC-450C-93B4-E6F0AD7F1123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331-B280-4DF4-ADE5-FEEAB0026EB2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BDF5-9871-493D-9614-5BEDD413C600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eshnye-siroty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rkalo.lv/planorovanie_bjudzhe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rgdb.ru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gra-jeka.ru/" TargetMode="External"/><Relationship Id="rId5" Type="http://schemas.openxmlformats.org/officeDocument/2006/relationships/hyperlink" Target="http://www.rubricon.com/" TargetMode="External"/><Relationship Id="rId4" Type="http://schemas.openxmlformats.org/officeDocument/2006/relationships/hyperlink" Target="http://hsscm.msu.ru/links/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735" y="1946882"/>
            <a:ext cx="7848872" cy="2088232"/>
          </a:xfrm>
        </p:spPr>
        <p:txBody>
          <a:bodyPr>
            <a:noAutofit/>
          </a:bodyPr>
          <a:lstStyle/>
          <a:p>
            <a:r>
              <a:rPr lang="ru-RU" sz="20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Традиционные и инновационные воспитательные технологии в организациях для детей-сирот и детей, оставшихся без попечения родителей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2060" y="5025336"/>
            <a:ext cx="5114701" cy="1163081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Панькова Галина Николаевна,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специального и инклюзивного образования СКИРО ПК и ПРО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32060" y="4070034"/>
            <a:ext cx="5114701" cy="1163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Мезенцева Наталия Александровна,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специального и инклюзивного образования СКИРО ПК и ПРО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63888" y="6175004"/>
            <a:ext cx="1845791" cy="63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2022 г.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9484" y="959790"/>
            <a:ext cx="5026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ТЕХНОЛОГИЯ РАЗВИТИЯ КРИТИЧЕСКОГО МЫШЛЕНИЯ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AutoShape 2" descr="Кластер что это и и их виды | Tuxzill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shareslide.ru/img/thumbs/887412300696893f1fe02677d018a913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952583" y="1861957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95420" y="2653070"/>
            <a:ext cx="1064327" cy="1145097"/>
            <a:chOff x="928655" y="1886285"/>
            <a:chExt cx="2837464" cy="2646271"/>
          </a:xfrm>
        </p:grpSpPr>
        <p:sp>
          <p:nvSpPr>
            <p:cNvPr id="16" name="Овал 15"/>
            <p:cNvSpPr/>
            <p:nvPr/>
          </p:nvSpPr>
          <p:spPr>
            <a:xfrm>
              <a:off x="928655" y="1886285"/>
              <a:ext cx="2837464" cy="26462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1 фаза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Овал 4"/>
            <p:cNvSpPr txBox="1"/>
            <p:nvPr/>
          </p:nvSpPr>
          <p:spPr>
            <a:xfrm>
              <a:off x="1146921" y="2191624"/>
              <a:ext cx="1091332" cy="20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7975" y="2937596"/>
            <a:ext cx="1064327" cy="2136014"/>
            <a:chOff x="555832" y="2191624"/>
            <a:chExt cx="2837464" cy="4936239"/>
          </a:xfrm>
        </p:grpSpPr>
        <p:sp>
          <p:nvSpPr>
            <p:cNvPr id="19" name="Овал 18"/>
            <p:cNvSpPr/>
            <p:nvPr/>
          </p:nvSpPr>
          <p:spPr>
            <a:xfrm>
              <a:off x="555832" y="4481592"/>
              <a:ext cx="2837464" cy="26462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2 фаза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Овал 4"/>
            <p:cNvSpPr txBox="1"/>
            <p:nvPr/>
          </p:nvSpPr>
          <p:spPr>
            <a:xfrm>
              <a:off x="1146921" y="2191624"/>
              <a:ext cx="1091332" cy="20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1245" y="5270028"/>
            <a:ext cx="1064327" cy="1145097"/>
            <a:chOff x="928655" y="1886285"/>
            <a:chExt cx="2837464" cy="2646271"/>
          </a:xfrm>
        </p:grpSpPr>
        <p:sp>
          <p:nvSpPr>
            <p:cNvPr id="22" name="Овал 21"/>
            <p:cNvSpPr/>
            <p:nvPr/>
          </p:nvSpPr>
          <p:spPr>
            <a:xfrm>
              <a:off x="928655" y="1886285"/>
              <a:ext cx="2837464" cy="26462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3 фаза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Овал 4"/>
            <p:cNvSpPr txBox="1"/>
            <p:nvPr/>
          </p:nvSpPr>
          <p:spPr>
            <a:xfrm>
              <a:off x="1146921" y="2191624"/>
              <a:ext cx="1091332" cy="20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dirty="0"/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1372302" y="3066182"/>
            <a:ext cx="593883" cy="35356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395572" y="4324276"/>
            <a:ext cx="593883" cy="35356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1412311" y="5665791"/>
            <a:ext cx="593883" cy="35356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075898" y="2812606"/>
            <a:ext cx="2908380" cy="101184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ВЫЗОВ: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пробуждение интереса к получению новых знаний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2075898" y="4171922"/>
            <a:ext cx="2908380" cy="101184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ОСМЫСЛЕНИЕ СОДЕРЖАНИЯ: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получение новой информации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031308" y="5403279"/>
            <a:ext cx="2952969" cy="101184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РЕФЛЕКСИЯ: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рождение нового знания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36211" y="1623003"/>
            <a:ext cx="3885543" cy="3548106"/>
          </a:xfrm>
          <a:prstGeom prst="ellipse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dirty="0" smtClean="0"/>
              <a:t>К</a:t>
            </a:r>
            <a:endParaRPr lang="ru-RU" sz="1662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63607" y="2608236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Особая методика обучения, которая отвечает на вопрос: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Как учить мыслить? </a:t>
            </a:r>
          </a:p>
          <a:p>
            <a:pPr algn="ctr"/>
            <a:r>
              <a:rPr lang="ru-RU" sz="1600" i="1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Ребенок нуждается в критическом мышлении, оно помогает ему жить среди людей</a:t>
            </a:r>
            <a:r>
              <a:rPr lang="ru-RU" sz="1600" i="1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1600" i="1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143" y="1007271"/>
            <a:ext cx="2553289" cy="160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910974"/>
            <a:ext cx="816140" cy="69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13858" y="2083743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7400" y="4513247"/>
            <a:ext cx="3231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учебе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помогает выбирать правильные источники информации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5" y="5447537"/>
            <a:ext cx="3429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работе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позволяет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принимать взвешенные и мотивированные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497928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3384" y="1829845"/>
            <a:ext cx="5896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МОЗГОВОЙ ШТУРМ»</a:t>
            </a:r>
          </a:p>
          <a:p>
            <a:r>
              <a:rPr lang="ru-RU" dirty="0">
                <a:solidFill>
                  <a:srgbClr val="002060"/>
                </a:solidFill>
              </a:rPr>
              <a:t>КОРЗИНА ИДЕЙ</a:t>
            </a:r>
          </a:p>
          <a:p>
            <a:r>
              <a:rPr lang="ru-RU" dirty="0">
                <a:solidFill>
                  <a:srgbClr val="002060"/>
                </a:solidFill>
              </a:rPr>
              <a:t>ДЕРЕВО ПРЕДСКАЗАНИЙ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КЛЮЧЕВЫЕ </a:t>
            </a:r>
            <a:r>
              <a:rPr lang="ru-RU" dirty="0">
                <a:solidFill>
                  <a:srgbClr val="002060"/>
                </a:solidFill>
              </a:rPr>
              <a:t>СЛОВА;</a:t>
            </a:r>
          </a:p>
          <a:p>
            <a:r>
              <a:rPr lang="ru-RU" dirty="0">
                <a:solidFill>
                  <a:srgbClr val="002060"/>
                </a:solidFill>
              </a:rPr>
              <a:t>КЛАСТЕРЫ;</a:t>
            </a:r>
          </a:p>
          <a:p>
            <a:r>
              <a:rPr lang="ru-RU" dirty="0">
                <a:solidFill>
                  <a:srgbClr val="002060"/>
                </a:solidFill>
              </a:rPr>
              <a:t>ИНСЕРТ;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ТОЛСТЫЕ </a:t>
            </a:r>
            <a:r>
              <a:rPr lang="ru-RU" dirty="0">
                <a:solidFill>
                  <a:srgbClr val="002060"/>
                </a:solidFill>
              </a:rPr>
              <a:t>И ТОНКИЕ ВОПРОСЫ;</a:t>
            </a:r>
          </a:p>
          <a:p>
            <a:r>
              <a:rPr lang="ru-RU" dirty="0">
                <a:solidFill>
                  <a:srgbClr val="002060"/>
                </a:solidFill>
              </a:rPr>
              <a:t>ПРИЁМ «ЗИГЗАГ»;</a:t>
            </a:r>
          </a:p>
          <a:p>
            <a:r>
              <a:rPr lang="ru-RU" dirty="0">
                <a:solidFill>
                  <a:srgbClr val="002060"/>
                </a:solidFill>
              </a:rPr>
              <a:t>СТРАТЕГИЯ «FISH BONE»;</a:t>
            </a:r>
          </a:p>
          <a:p>
            <a:r>
              <a:rPr lang="ru-RU" dirty="0">
                <a:solidFill>
                  <a:srgbClr val="002060"/>
                </a:solidFill>
              </a:rPr>
              <a:t>СТРАТЕГИЯ «РАФТ»;</a:t>
            </a:r>
          </a:p>
          <a:p>
            <a:r>
              <a:rPr lang="ru-RU" dirty="0">
                <a:solidFill>
                  <a:srgbClr val="002060"/>
                </a:solidFill>
              </a:rPr>
              <a:t>СТРАТЕГИЯ «6 ШЛЯП МЫШЛЕНИЯ»;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СИНКВЕЙН</a:t>
            </a:r>
            <a:r>
              <a:rPr lang="ru-RU" dirty="0">
                <a:solidFill>
                  <a:srgbClr val="002060"/>
                </a:solidFill>
              </a:rPr>
              <a:t>  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076273"/>
            <a:ext cx="803186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algn="ctr">
              <a:lnSpc>
                <a:spcPct val="99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Методические </a:t>
            </a:r>
            <a:r>
              <a:rPr lang="ru-RU" sz="2400" b="1" dirty="0" smtClean="0">
                <a:solidFill>
                  <a:srgbClr val="C00000"/>
                </a:solidFill>
              </a:rPr>
              <a:t>приемы </a:t>
            </a:r>
            <a:r>
              <a:rPr lang="ru-RU" sz="2400" b="1" dirty="0">
                <a:solidFill>
                  <a:srgbClr val="C00000"/>
                </a:solidFill>
              </a:rPr>
              <a:t>технологии критического мышления </a:t>
            </a:r>
          </a:p>
        </p:txBody>
      </p:sp>
      <p:pic>
        <p:nvPicPr>
          <p:cNvPr id="10" name="Picture 4" descr="Развиваем критическое мышление: что это, для чего, как развить? *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485" y="2014997"/>
            <a:ext cx="4608970" cy="35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57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076273"/>
            <a:ext cx="8031860" cy="45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algn="ctr">
              <a:lnSpc>
                <a:spcPct val="99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Упражнение для развития критического мышления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5133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121"/>
                </a:solidFill>
                <a:latin typeface="Inter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Inter"/>
              </a:rPr>
              <a:t>Вижу. Думаю. Удивляюсь</a:t>
            </a:r>
            <a:endParaRPr lang="ru-RU" dirty="0">
              <a:solidFill>
                <a:srgbClr val="002060"/>
              </a:solidFill>
              <a:latin typeface="Inter"/>
            </a:endParaRPr>
          </a:p>
          <a:p>
            <a:r>
              <a:rPr lang="ru-RU" dirty="0" smtClean="0">
                <a:solidFill>
                  <a:srgbClr val="212121"/>
                </a:solidFill>
                <a:latin typeface="Inter"/>
              </a:rPr>
              <a:t>	Упражнение </a:t>
            </a:r>
            <a:r>
              <a:rPr lang="ru-RU" dirty="0">
                <a:solidFill>
                  <a:srgbClr val="212121"/>
                </a:solidFill>
                <a:latin typeface="Inter"/>
              </a:rPr>
              <a:t>для знакомства с произведениями искусства или любыми другими предметами или явлениями. </a:t>
            </a:r>
            <a:endParaRPr lang="ru-RU" b="0" i="0" dirty="0">
              <a:solidFill>
                <a:srgbClr val="212121"/>
              </a:solidFill>
              <a:effectLst/>
              <a:latin typeface="Inter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131" y="2854778"/>
            <a:ext cx="40913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Inter"/>
              </a:rPr>
              <a:t>Упражнение включает ответы на три вопроса: </a:t>
            </a:r>
            <a:endParaRPr lang="ru-RU" b="1" dirty="0" smtClean="0">
              <a:solidFill>
                <a:srgbClr val="002060"/>
              </a:solidFill>
              <a:latin typeface="Inter"/>
            </a:endParaRPr>
          </a:p>
          <a:p>
            <a:endParaRPr lang="ru-RU" dirty="0">
              <a:solidFill>
                <a:srgbClr val="212121"/>
              </a:solidFill>
              <a:latin typeface="Inter"/>
            </a:endParaRP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Inter"/>
              </a:rPr>
              <a:t>Что я вижу?</a:t>
            </a:r>
            <a:r>
              <a:rPr lang="ru-RU" dirty="0">
                <a:solidFill>
                  <a:srgbClr val="002060"/>
                </a:solidFill>
                <a:latin typeface="Inter"/>
              </a:rPr>
              <a:t> </a:t>
            </a:r>
            <a:r>
              <a:rPr lang="ru-RU" dirty="0">
                <a:solidFill>
                  <a:srgbClr val="212121"/>
                </a:solidFill>
                <a:latin typeface="Inter"/>
              </a:rPr>
              <a:t>(зафиксируйте свои наблюдения</a:t>
            </a:r>
            <a:r>
              <a:rPr lang="ru-RU" i="1" dirty="0">
                <a:solidFill>
                  <a:srgbClr val="212121"/>
                </a:solidFill>
                <a:latin typeface="Inter"/>
              </a:rPr>
              <a:t>. </a:t>
            </a:r>
            <a:r>
              <a:rPr lang="ru-RU" dirty="0">
                <a:solidFill>
                  <a:srgbClr val="212121"/>
                </a:solidFill>
                <a:latin typeface="Inter"/>
              </a:rPr>
              <a:t>Что вы видите на картине?)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Inter"/>
              </a:rPr>
              <a:t>Что я думаю?</a:t>
            </a:r>
            <a:r>
              <a:rPr lang="ru-RU" dirty="0">
                <a:solidFill>
                  <a:srgbClr val="002060"/>
                </a:solidFill>
                <a:latin typeface="Inter"/>
              </a:rPr>
              <a:t> </a:t>
            </a:r>
            <a:r>
              <a:rPr lang="ru-RU" dirty="0">
                <a:solidFill>
                  <a:srgbClr val="212121"/>
                </a:solidFill>
                <a:latin typeface="Inter"/>
              </a:rPr>
              <a:t>(зафиксируйте свои мысли по поводу увиденного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Inter"/>
              </a:rPr>
              <a:t>Что меня удивляет? </a:t>
            </a:r>
            <a:r>
              <a:rPr lang="ru-RU" dirty="0">
                <a:solidFill>
                  <a:srgbClr val="212121"/>
                </a:solidFill>
                <a:latin typeface="Inter"/>
              </a:rPr>
              <a:t>(зафиксируйте то, что вам интересно узнать об этом произведении)</a:t>
            </a:r>
            <a:endParaRPr lang="ru-RU" b="0" i="0" dirty="0">
              <a:solidFill>
                <a:srgbClr val="212121"/>
              </a:solidFill>
              <a:effectLst/>
              <a:latin typeface="Inter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2" r="-4230"/>
          <a:stretch/>
        </p:blipFill>
        <p:spPr>
          <a:xfrm>
            <a:off x="5461102" y="2674660"/>
            <a:ext cx="2515199" cy="13746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674" y="4077072"/>
            <a:ext cx="22592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548" y="4148280"/>
            <a:ext cx="2279516" cy="15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4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Синквейн в помощь продвижению книги и чтен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771" y="2166622"/>
            <a:ext cx="5829720" cy="43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3161111"/>
            <a:ext cx="3464103" cy="318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СИНКВЕЙНА: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САМОЛЕТ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Быстрый, металлический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Взлетает, летит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Люблю летать на самолете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Воздушный транспорт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1662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1662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1078" y="1447544"/>
            <a:ext cx="2626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Синквейн</a:t>
            </a:r>
            <a:r>
              <a:rPr lang="ru-RU" sz="2800" b="1" dirty="0" smtClean="0">
                <a:solidFill>
                  <a:srgbClr val="002060"/>
                </a:solidFill>
              </a:rPr>
              <a:t> -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4285" y="1201322"/>
            <a:ext cx="6131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02124"/>
                </a:solidFill>
                <a:latin typeface="arial" panose="020B0604020202020204" pitchFamily="34" charset="0"/>
              </a:rPr>
              <a:t>игровая 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форма обучения, суть которой состоит в необходимости написать нерифмованный стих на заданную тему.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7494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7376" y="1077021"/>
            <a:ext cx="5698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oogle Sans Text"/>
              </a:rPr>
              <a:t>изображение</a:t>
            </a:r>
            <a:r>
              <a:rPr lang="ru-RU" sz="2000" b="1" dirty="0">
                <a:solidFill>
                  <a:srgbClr val="002060"/>
                </a:solidFill>
                <a:latin typeface="Google Sans Text"/>
              </a:rPr>
              <a:t>, способствующее систематизации и обобщению учебного материала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8415" y="119675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Кластер 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AutoShape 2" descr="Кластеры - Хи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093744" y="1916832"/>
            <a:ext cx="2578644" cy="78337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6DBA4E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Суть приема:</a:t>
            </a:r>
          </a:p>
          <a:p>
            <a:pPr>
              <a:buClr>
                <a:srgbClr val="6DBA4E"/>
              </a:buClr>
            </a:pPr>
            <a:r>
              <a:rPr lang="ru-RU" sz="1400" dirty="0" smtClean="0">
                <a:solidFill>
                  <a:schemeClr val="tx1"/>
                </a:solidFill>
              </a:rPr>
              <a:t>представление информации в графическом оформлении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172138" y="2824127"/>
            <a:ext cx="2421855" cy="2304256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2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актуализирует, обобщает, структурирует </a:t>
            </a:r>
            <a:r>
              <a:rPr lang="ru-RU" sz="1200" dirty="0">
                <a:solidFill>
                  <a:srgbClr val="002060"/>
                </a:solidFill>
              </a:rPr>
              <a:t>знания по теме</a:t>
            </a:r>
            <a:r>
              <a:rPr lang="ru-RU" sz="12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основа </a:t>
            </a:r>
            <a:r>
              <a:rPr lang="ru-RU" sz="1200" dirty="0">
                <a:solidFill>
                  <a:srgbClr val="002060"/>
                </a:solidFill>
              </a:rPr>
              <a:t>для составления связного высказывания в научном стиле</a:t>
            </a:r>
            <a:r>
              <a:rPr lang="ru-RU" sz="12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запоминание теоретического материала </a:t>
            </a:r>
            <a:r>
              <a:rPr lang="ru-RU" sz="1200" dirty="0">
                <a:solidFill>
                  <a:srgbClr val="002060"/>
                </a:solidFill>
              </a:rPr>
              <a:t>по теме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2" name="Picture 2" descr="https://cf.ppt-online.org/files/slide/e/EqNmpn6xubaZrYGk07WA2vM5h8PjT9KIBRtzsw/slide-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53" y="2092684"/>
            <a:ext cx="5763490" cy="43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f.ppt-online.org/files/slide/e/EqNmpn6xubaZrYGk07WA2vM5h8PjT9KIBRtzsw/slide-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506" y="4771846"/>
            <a:ext cx="2203117" cy="16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6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05429" y="927771"/>
            <a:ext cx="6768752" cy="36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algn="ctr">
              <a:lnSpc>
                <a:spcPct val="99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Схематичная модель технологии «Дерево предсказаний»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645" y="2564904"/>
            <a:ext cx="3791973" cy="262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36097" y="1582053"/>
            <a:ext cx="3204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развивает </a:t>
            </a:r>
            <a:r>
              <a:rPr lang="ru-RU" sz="1400" dirty="0">
                <a:solidFill>
                  <a:srgbClr val="002060"/>
                </a:solidFill>
              </a:rPr>
              <a:t>образное мышление;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развивает умение мыслить перспективно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Критическое мышление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69" y="1413202"/>
            <a:ext cx="4312413" cy="32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45182" y="1108796"/>
            <a:ext cx="3908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711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2973" y="9025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ИГРОВЫЕ ТЕХНОЛОГИИ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AutoShape 2" descr="Кластер что это и и их виды | Tuxzill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shareslide.ru/img/thumbs/887412300696893f1fe02677d018a913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7487" y="3593978"/>
            <a:ext cx="394170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позволяют эффективно развивать память, внимание, быстроту реакции, оперативность и гибкость мышления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12775" y="1734708"/>
            <a:ext cx="2951113" cy="2054332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Стимулируется познавательная деятельность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1600" kern="1200" dirty="0" smtClean="0">
                <a:solidFill>
                  <a:srgbClr val="002060"/>
                </a:solidFill>
              </a:rPr>
              <a:t>Активизируется мыслительная деятельность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Самопроизвольно запоминаются сведения</a:t>
            </a:r>
            <a:endParaRPr lang="ru-RU" sz="1600" kern="12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775" y="3935609"/>
            <a:ext cx="179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«Ребусы»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Сканворды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«Головоломки»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2" y="4766606"/>
            <a:ext cx="3143752" cy="174653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07904" y="1751330"/>
            <a:ext cx="49685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Перечень игр, применяемых в работе с воспитанниками: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Игра </a:t>
            </a:r>
            <a:r>
              <a:rPr lang="ru-RU" b="1" dirty="0">
                <a:solidFill>
                  <a:srgbClr val="002060"/>
                </a:solidFill>
              </a:rPr>
              <a:t>«Путаница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(поддержание группового единства)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Игра </a:t>
            </a:r>
            <a:r>
              <a:rPr lang="ru-RU" b="1" dirty="0">
                <a:solidFill>
                  <a:srgbClr val="002060"/>
                </a:solidFill>
              </a:rPr>
              <a:t>«Скала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sz="1600" dirty="0" smtClean="0">
                <a:solidFill>
                  <a:srgbClr val="002060"/>
                </a:solidFill>
              </a:rPr>
              <a:t>(сплочение </a:t>
            </a:r>
            <a:r>
              <a:rPr lang="ru-RU" sz="1600" dirty="0">
                <a:solidFill>
                  <a:srgbClr val="002060"/>
                </a:solidFill>
              </a:rPr>
              <a:t>и </a:t>
            </a:r>
            <a:r>
              <a:rPr lang="ru-RU" sz="1600" dirty="0" smtClean="0">
                <a:solidFill>
                  <a:srgbClr val="002060"/>
                </a:solidFill>
              </a:rPr>
              <a:t>взаимовыручка)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Игра </a:t>
            </a:r>
            <a:r>
              <a:rPr lang="ru-RU" sz="1600" b="1" dirty="0">
                <a:solidFill>
                  <a:srgbClr val="002060"/>
                </a:solidFill>
              </a:rPr>
              <a:t>«Вопрос </a:t>
            </a:r>
            <a:r>
              <a:rPr lang="ru-RU" sz="1600" b="1" dirty="0" smtClean="0">
                <a:solidFill>
                  <a:srgbClr val="002060"/>
                </a:solidFill>
              </a:rPr>
              <a:t> соседу» </a:t>
            </a:r>
            <a:r>
              <a:rPr lang="ru-RU" sz="1600" dirty="0" smtClean="0">
                <a:solidFill>
                  <a:srgbClr val="002060"/>
                </a:solidFill>
              </a:rPr>
              <a:t>(развитие </a:t>
            </a:r>
            <a:r>
              <a:rPr lang="ru-RU" sz="1600" dirty="0">
                <a:solidFill>
                  <a:srgbClr val="002060"/>
                </a:solidFill>
              </a:rPr>
              <a:t>внимания и </a:t>
            </a:r>
            <a:r>
              <a:rPr lang="ru-RU" sz="1600" dirty="0" smtClean="0">
                <a:solidFill>
                  <a:srgbClr val="002060"/>
                </a:solidFill>
              </a:rPr>
              <a:t>сосредоточенности)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Игра </a:t>
            </a:r>
            <a:r>
              <a:rPr lang="ru-RU" b="1" dirty="0">
                <a:solidFill>
                  <a:srgbClr val="002060"/>
                </a:solidFill>
              </a:rPr>
              <a:t>«Ласковые шаги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(формирование </a:t>
            </a:r>
            <a:r>
              <a:rPr lang="ru-RU" dirty="0">
                <a:solidFill>
                  <a:srgbClr val="002060"/>
                </a:solidFill>
              </a:rPr>
              <a:t>гуманистических </a:t>
            </a:r>
            <a:r>
              <a:rPr lang="ru-RU" dirty="0" smtClean="0">
                <a:solidFill>
                  <a:srgbClr val="002060"/>
                </a:solidFill>
              </a:rPr>
              <a:t>убеждений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Игра </a:t>
            </a:r>
            <a:r>
              <a:rPr lang="ru-RU" b="1" dirty="0">
                <a:solidFill>
                  <a:srgbClr val="002060"/>
                </a:solidFill>
              </a:rPr>
              <a:t>«День рождения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(сплочение </a:t>
            </a:r>
            <a:r>
              <a:rPr lang="ru-RU" dirty="0">
                <a:solidFill>
                  <a:srgbClr val="002060"/>
                </a:solidFill>
              </a:rPr>
              <a:t>коллектива, предоставление возможности высказать обиды, снять </a:t>
            </a:r>
            <a:r>
              <a:rPr lang="ru-RU" dirty="0" smtClean="0">
                <a:solidFill>
                  <a:srgbClr val="002060"/>
                </a:solidFill>
              </a:rPr>
              <a:t>разочарование)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95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Кластер что это и и их виды | Tuxzill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shareslide.ru/img/thumbs/887412300696893f1fe02677d018a913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7487" y="3593978"/>
            <a:ext cx="394170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позволяют эффективно развивать память, внимание, быстроту реакции, оперативность и гибкость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38164" y="1048061"/>
            <a:ext cx="73942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99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Для наиболее эффективного использования игровых технологий в детском доме необходимо соблюдать условия: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612775" y="1988840"/>
            <a:ext cx="7853050" cy="4550072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проведение индивидуальной работы с вновь поступившими детьми;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проведение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занятий на усвоение нового материала по подгруппам, совместных занятий – на закрепление усвоенных знаний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определение длительности, количества и вариативности педагогических игр не только по уровню развития детей, но и по их психологическому состоянию на текущий день;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73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222" y="970263"/>
            <a:ext cx="6238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ТЕХНОЛОГИЯ СОЦИАЛЬНОГО ПРОЕКТИРОВАНИЯ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451254" y="1391290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076235"/>
            <a:ext cx="60808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развивает 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 воспитанников произвольное внимание, умение планировать свою деятельность, умение работать в команде </a:t>
            </a:r>
            <a:r>
              <a:rPr lang="ru-RU" alt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ru-RU" alt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чувство ответственности за выполняемую работу</a:t>
            </a:r>
          </a:p>
        </p:txBody>
      </p:sp>
      <p:pic>
        <p:nvPicPr>
          <p:cNvPr id="7" name="Picture 2" descr="Методика социального проектирования - ПРОГНОЗИРОВАНИЕ, ПРОЕКТИРОВАНИЕ И  МОДЕЛИРОВАНИЕ В СОЦИАЛЬНОЙ РАБОТ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4536" y="2852936"/>
            <a:ext cx="5010169" cy="34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5631" y="358824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Что входит в социальные проекты?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Экология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Медицина. Здоровье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Жилье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Работа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Безопасность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Транспорт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Дети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Сервис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5777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222" y="970263"/>
            <a:ext cx="6238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ТЕХНОЛОГИЯ СОЦИАЛЬНОГО ПРОЕКТИРОВАНИЯ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512033" y="1564330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6522" y="2155201"/>
            <a:ext cx="79702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Схема работы над проектом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Подготовка воспитанников к работе над проектом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Актуальность: </a:t>
            </a:r>
            <a:r>
              <a:rPr lang="ru-RU" sz="2000" b="1" dirty="0" smtClean="0">
                <a:solidFill>
                  <a:srgbClr val="002060"/>
                </a:solidFill>
              </a:rPr>
              <a:t>Выбор проблемы</a:t>
            </a:r>
            <a:endParaRPr lang="ru-RU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Цель и задачи проекта</a:t>
            </a:r>
            <a:endParaRPr lang="ru-RU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Основное содержание проекта и методы реализации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Планирование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Ресурсы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Риски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Планируемые результаты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Перспективы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Аннотация, название проекта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Презентация</a:t>
            </a:r>
          </a:p>
          <a:p>
            <a:pPr marL="285750" indent="-285750">
              <a:buFontTx/>
              <a:buChar char="-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302025" cy="247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1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502" y="1268760"/>
            <a:ext cx="5863678" cy="485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483768" y="2564904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2564904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83768" y="2780928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95936" y="2564904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90453" y="1430861"/>
            <a:ext cx="2693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http://</a:t>
            </a:r>
            <a:r>
              <a:rPr lang="ru-RU" sz="2000" dirty="0" smtClean="0">
                <a:solidFill>
                  <a:srgbClr val="FF0000"/>
                </a:solidFill>
              </a:rPr>
              <a:t>staviropk.ru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428683" y="2029300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53121" y="2457762"/>
            <a:ext cx="200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Раздел «Кафедры СКИРО ПК и ПРО»</a:t>
            </a:r>
            <a:endParaRPr lang="ru-RU" b="1" dirty="0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455198" y="3072544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99794" y="3501008"/>
            <a:ext cx="2074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Кафедра специального и инклюзивного образования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64096" y="5013176"/>
            <a:ext cx="2269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Раздел «Семинары»</a:t>
            </a:r>
            <a:endParaRPr lang="ru-RU" sz="1600" b="1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488510" y="4689395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426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222" y="970263"/>
            <a:ext cx="4559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КЕЙС-ТЕХНОЛОГИИ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 descr="S White Suitcase Stock Illustrations – 454 S White Suitcase Stock  Illustrations, Vectors &amp; Clipart - Dreamstim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4" y="2142050"/>
            <a:ext cx="3011798" cy="25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699792" y="1714821"/>
            <a:ext cx="5928543" cy="85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4695" rIns="0" bIns="0"/>
          <a:lstStyle>
            <a:lvl1pPr defTabSz="406400">
              <a:lnSpc>
                <a:spcPct val="96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3100" indent="-258763" defTabSz="406400">
              <a:lnSpc>
                <a:spcPct val="96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6375" defTabSz="406400">
              <a:lnSpc>
                <a:spcPct val="96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06400">
              <a:lnSpc>
                <a:spcPct val="96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5313" indent="-206375" defTabSz="406400">
              <a:lnSpc>
                <a:spcPct val="96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2513" indent="-206375" defTabSz="40640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79713" indent="-206375" defTabSz="40640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6913" indent="-206375" defTabSz="40640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4113" indent="-206375" defTabSz="40640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 активного проблемно-ситуационного анализа, основанный на обучении путем решения конкретных задач-ситуаций(кейсов)</a:t>
            </a:r>
            <a:endParaRPr lang="ru-RU" altLang="ru-RU" sz="24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451254" y="1534506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79" y="3284984"/>
            <a:ext cx="5374183" cy="369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кейса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нужно ответить на 3 вопроса: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и чего пишется кейс?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должны научиться дети?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уроки они из этого извлекли?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процесс создания кейса будет иметь вид: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1662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1662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ru-RU" sz="1662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18247" y="5891465"/>
            <a:ext cx="5901753" cy="929770"/>
            <a:chOff x="320039" y="3700408"/>
            <a:chExt cx="6521335" cy="111225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20039" y="3700408"/>
              <a:ext cx="6521335" cy="831273"/>
              <a:chOff x="182880" y="3374967"/>
              <a:chExt cx="6227192" cy="831273"/>
            </a:xfrm>
            <a:noFill/>
          </p:grpSpPr>
          <p:sp>
            <p:nvSpPr>
              <p:cNvPr id="25" name="Пятиугольник 24"/>
              <p:cNvSpPr/>
              <p:nvPr/>
            </p:nvSpPr>
            <p:spPr>
              <a:xfrm>
                <a:off x="182880" y="3374967"/>
                <a:ext cx="1978429" cy="831273"/>
              </a:xfrm>
              <a:prstGeom prst="homePlate">
                <a:avLst/>
              </a:prstGeom>
              <a:grpFill/>
              <a:ln w="38100">
                <a:solidFill>
                  <a:srgbClr val="3F4B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/>
              </a:p>
            </p:txBody>
          </p:sp>
          <p:sp>
            <p:nvSpPr>
              <p:cNvPr id="26" name="Пятиугольник 25"/>
              <p:cNvSpPr/>
              <p:nvPr/>
            </p:nvSpPr>
            <p:spPr>
              <a:xfrm>
                <a:off x="2311322" y="3374967"/>
                <a:ext cx="1978429" cy="831273"/>
              </a:xfrm>
              <a:prstGeom prst="homePlate">
                <a:avLst/>
              </a:prstGeom>
              <a:grpFill/>
              <a:ln w="38100">
                <a:solidFill>
                  <a:srgbClr val="3F4B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/>
              </a:p>
            </p:txBody>
          </p:sp>
          <p:sp>
            <p:nvSpPr>
              <p:cNvPr id="27" name="Пятиугольник 26"/>
              <p:cNvSpPr/>
              <p:nvPr/>
            </p:nvSpPr>
            <p:spPr>
              <a:xfrm>
                <a:off x="4431643" y="3374967"/>
                <a:ext cx="1978429" cy="831273"/>
              </a:xfrm>
              <a:prstGeom prst="homePlate">
                <a:avLst/>
              </a:prstGeom>
              <a:grpFill/>
              <a:ln w="38100">
                <a:solidFill>
                  <a:srgbClr val="3F4B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585255" y="3729452"/>
              <a:ext cx="2007015" cy="77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C00000"/>
                  </a:solidFill>
                </a:rPr>
                <a:t>1. </a:t>
              </a:r>
              <a:r>
                <a:rPr lang="ru-RU" sz="1200" b="1" dirty="0" smtClean="0"/>
                <a:t>Проанализировать ситуацию, разобраться в сути проблемы</a:t>
              </a:r>
              <a:endParaRPr lang="ru-RU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7167" y="3721558"/>
              <a:ext cx="1969729" cy="77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C00000"/>
                  </a:solidFill>
                </a:rPr>
                <a:t>2. </a:t>
              </a:r>
              <a:r>
                <a:rPr lang="ru-RU" sz="1200" b="1" dirty="0" smtClean="0"/>
                <a:t>Предложить возможные решения и выбрать лучшие из них</a:t>
              </a:r>
              <a:endParaRPr lang="ru-RU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4730" y="4343363"/>
              <a:ext cx="709292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15" b="1" dirty="0">
                  <a:solidFill>
                    <a:schemeClr val="bg1"/>
                  </a:solidFill>
                </a:rPr>
                <a:t>от 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56863" y="6047644"/>
            <a:ext cx="181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обучения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Подготовительные курсы для поступающих в магистратуру и аспирантуру ЮФ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8641" y="4811141"/>
            <a:ext cx="818265" cy="71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Структура — что это та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146" name="Picture 2" descr="Кейс–«анализ конкретных ситуаций» «Случай во время обеда» «Это моя игрушка!» «Это не я!» «Вместе мы сильнее!»  и другие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31" y="1095665"/>
            <a:ext cx="3647211" cy="27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ейс-иллюстрация   Кейс-иллюстрация – это иллюстрация, которая используется для рассмотрения проблемной ситуации.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742" y="1072791"/>
            <a:ext cx="3736896" cy="28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Фото-кейс  Фото, сюжет которого отражает какую-либо проблему. 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22" y="3875463"/>
            <a:ext cx="3744417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Аудио-видео-кейс Темы: «Космос» «Насекомые» «Грибы» «Школа» «Зимние забавы» «Животные Севера и жарких стран» 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742" y="3846749"/>
            <a:ext cx="3736896" cy="28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222" y="970263"/>
            <a:ext cx="6238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ТЕХНОЛОГИЯ КОЛЛЕКТИВНОГО ТВОРЧЕСТВА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512033" y="1564330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2247" y="2118996"/>
            <a:ext cx="4671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</a:t>
            </a:r>
            <a:r>
              <a:rPr lang="ru-RU" sz="2000" dirty="0" smtClean="0">
                <a:solidFill>
                  <a:srgbClr val="002060"/>
                </a:solidFill>
              </a:rPr>
              <a:t>рганизация </a:t>
            </a:r>
            <a:r>
              <a:rPr lang="ru-RU" sz="2000" dirty="0">
                <a:solidFill>
                  <a:srgbClr val="002060"/>
                </a:solidFill>
              </a:rPr>
              <a:t>совместной деятельности взрослых и детей, при которой все участвуют в коллективном творчестве, планировании и анализе </a:t>
            </a:r>
            <a:r>
              <a:rPr lang="ru-RU" sz="2000" dirty="0" smtClean="0">
                <a:solidFill>
                  <a:srgbClr val="002060"/>
                </a:solidFill>
              </a:rPr>
              <a:t>результатов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776" y="3691338"/>
            <a:ext cx="74945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Основные этапы осуществления КТД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1 этап </a:t>
            </a:r>
            <a:r>
              <a:rPr lang="ru-RU" sz="1600" dirty="0">
                <a:solidFill>
                  <a:srgbClr val="202124"/>
                </a:solidFill>
                <a:latin typeface="arial" panose="020B0604020202020204" pitchFamily="34" charset="0"/>
              </a:rPr>
              <a:t>— включение в </a:t>
            </a:r>
            <a:r>
              <a:rPr lang="ru-RU" sz="1600" dirty="0" smtClean="0">
                <a:solidFill>
                  <a:srgbClr val="202124"/>
                </a:solidFill>
                <a:latin typeface="arial" panose="020B0604020202020204" pitchFamily="34" charset="0"/>
              </a:rPr>
              <a:t>ДЕЛО</a:t>
            </a:r>
          </a:p>
          <a:p>
            <a:r>
              <a:rPr lang="ru-RU" sz="1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2 этап </a:t>
            </a:r>
            <a:r>
              <a:rPr lang="ru-RU" sz="1600" dirty="0" smtClean="0">
                <a:solidFill>
                  <a:srgbClr val="202124"/>
                </a:solidFill>
                <a:latin typeface="arial" panose="020B0604020202020204" pitchFamily="34" charset="0"/>
              </a:rPr>
              <a:t>— планирование., </a:t>
            </a:r>
          </a:p>
          <a:p>
            <a:r>
              <a:rPr lang="ru-RU" sz="1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3 этап </a:t>
            </a:r>
            <a:r>
              <a:rPr lang="ru-RU" sz="1600" dirty="0">
                <a:solidFill>
                  <a:srgbClr val="202124"/>
                </a:solidFill>
                <a:latin typeface="arial" panose="020B0604020202020204" pitchFamily="34" charset="0"/>
              </a:rPr>
              <a:t>— распределение поручений. ...</a:t>
            </a:r>
          </a:p>
          <a:p>
            <a:r>
              <a:rPr lang="ru-RU" sz="1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4 этап </a:t>
            </a:r>
            <a:r>
              <a:rPr lang="ru-RU" sz="1600" dirty="0">
                <a:solidFill>
                  <a:srgbClr val="202124"/>
                </a:solidFill>
                <a:latin typeface="arial" panose="020B0604020202020204" pitchFamily="34" charset="0"/>
              </a:rPr>
              <a:t>— контроль. ...</a:t>
            </a:r>
          </a:p>
          <a:p>
            <a:r>
              <a:rPr lang="ru-RU" sz="1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5 этап </a:t>
            </a:r>
            <a:r>
              <a:rPr lang="ru-RU" sz="1600" dirty="0">
                <a:solidFill>
                  <a:srgbClr val="202124"/>
                </a:solidFill>
                <a:latin typeface="arial" panose="020B0604020202020204" pitchFamily="34" charset="0"/>
              </a:rPr>
              <a:t>— проведение ДЕЛА. ...</a:t>
            </a:r>
          </a:p>
          <a:p>
            <a:r>
              <a:rPr lang="ru-RU" sz="1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6 этап </a:t>
            </a:r>
            <a:r>
              <a:rPr lang="ru-RU" sz="1600" dirty="0">
                <a:solidFill>
                  <a:srgbClr val="202124"/>
                </a:solidFill>
                <a:latin typeface="arial" panose="020B0604020202020204" pitchFamily="34" charset="0"/>
              </a:rPr>
              <a:t>— подведение итогов.</a:t>
            </a:r>
            <a:endParaRPr lang="ru-RU" sz="160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Подготовительные курсы для поступающих в магистратуру и аспирантуру ЮФ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413" y="5787654"/>
            <a:ext cx="818265" cy="71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Структура — что это та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Что такое КТД и с чем его едят? | ВКонтакт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785" y="1394423"/>
            <a:ext cx="2406631" cy="18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 bwMode="auto">
          <a:xfrm>
            <a:off x="4585055" y="4221088"/>
            <a:ext cx="3899936" cy="2003201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Трудовые («Трудовой десант»)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Познавательные («</a:t>
            </a:r>
            <a:r>
              <a:rPr lang="ru-RU" sz="2000" dirty="0" err="1" smtClean="0">
                <a:solidFill>
                  <a:srgbClr val="002060"/>
                </a:solidFill>
              </a:rPr>
              <a:t>Брейн</a:t>
            </a:r>
            <a:r>
              <a:rPr lang="ru-RU" sz="2000" dirty="0" smtClean="0">
                <a:solidFill>
                  <a:srgbClr val="002060"/>
                </a:solidFill>
              </a:rPr>
              <a:t>-ринг»)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Спортивные («Спартакиада»)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Экологические: забота о живом мире природы.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25875" y="3313930"/>
            <a:ext cx="355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ВИДЫ КОЛЛЕКТИВНЫХ ДЕЛ (КТД)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7633893" y="3905961"/>
            <a:ext cx="593883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66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196752"/>
            <a:ext cx="517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9982" y="1066821"/>
            <a:ext cx="6302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ЗДОРОВЬЕСБЕРЕГАЮЩИЕ ТЕХНОЛОГИИ 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AutoShape 2" descr="Технологии ЗОЖ Технологии обучения здоровому образу жизни - Логопедический массаж -Самомассаж - Массаж биологически актив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520171" y="1054623"/>
            <a:ext cx="854467" cy="21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281890" y="1979716"/>
            <a:ext cx="3024336" cy="288030"/>
            <a:chOff x="407368" y="5589240"/>
            <a:chExt cx="3024336" cy="28803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07368" y="5589240"/>
              <a:ext cx="452178" cy="2880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8" name="Прямая со стрелкой 17"/>
            <p:cNvCxnSpPr>
              <a:stCxn id="17" idx="3"/>
            </p:cNvCxnSpPr>
            <p:nvPr/>
          </p:nvCxnSpPr>
          <p:spPr>
            <a:xfrm>
              <a:off x="859546" y="5733255"/>
              <a:ext cx="2572158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Скругленный прямоугольник 24"/>
          <p:cNvSpPr/>
          <p:nvPr/>
        </p:nvSpPr>
        <p:spPr bwMode="auto">
          <a:xfrm>
            <a:off x="687402" y="1669281"/>
            <a:ext cx="3021852" cy="1008112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Накопление знаний о здоровье и умения оберегать его</a:t>
            </a:r>
            <a:endParaRPr lang="ru-RU" sz="2000" kern="1200" dirty="0">
              <a:solidFill>
                <a:srgbClr val="002060"/>
              </a:solidFill>
            </a:endParaRPr>
          </a:p>
        </p:txBody>
      </p:sp>
      <p:grpSp>
        <p:nvGrpSpPr>
          <p:cNvPr id="28" name="Группа 47"/>
          <p:cNvGrpSpPr>
            <a:grpSpLocks/>
          </p:cNvGrpSpPr>
          <p:nvPr/>
        </p:nvGrpSpPr>
        <p:grpSpPr bwMode="auto">
          <a:xfrm>
            <a:off x="592427" y="3089709"/>
            <a:ext cx="3907400" cy="3449201"/>
            <a:chOff x="615317" y="1976886"/>
            <a:chExt cx="2445355" cy="90972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15317" y="2050960"/>
              <a:ext cx="2208162" cy="835650"/>
            </a:xfrm>
            <a:prstGeom prst="roundRect">
              <a:avLst>
                <a:gd name="adj" fmla="val 7336"/>
              </a:avLst>
            </a:prstGeom>
            <a:gradFill flip="none" rotWithShape="1">
              <a:gsLst>
                <a:gs pos="0">
                  <a:srgbClr val="339EF5">
                    <a:alpha val="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solidFill>
                <a:srgbClr val="3682F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1600" b="1" kern="1200" dirty="0" smtClean="0">
                <a:solidFill>
                  <a:prstClr val="black"/>
                </a:solidFill>
                <a:latin typeface="Montserrat SemiBold" panose="020B0604020202020204" charset="-52"/>
              </a:endParaRPr>
            </a:p>
            <a:p>
              <a:pPr algn="ctr" hangingPunct="1">
                <a:defRPr/>
              </a:pPr>
              <a:r>
                <a:rPr lang="ru-RU" sz="1600" b="1" kern="1200" dirty="0" smtClean="0">
                  <a:solidFill>
                    <a:prstClr val="black"/>
                  </a:solidFill>
                  <a:latin typeface="Montserrat SemiBold" panose="020B0604020202020204" charset="-52"/>
                </a:rPr>
                <a:t>Технологии сохранения и стимулирования здоровья воспитанников</a:t>
              </a:r>
            </a:p>
            <a:p>
              <a:pPr algn="ctr" hangingPunct="1">
                <a:defRPr/>
              </a:pPr>
              <a:endParaRPr lang="ru-RU" sz="16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  <a:p>
              <a:pPr marL="285750" indent="-285750" hangingPunct="1">
                <a:buFontTx/>
                <a:buChar char="-"/>
                <a:defRPr/>
              </a:pPr>
              <a:r>
                <a:rPr lang="ru-RU" kern="1200" dirty="0" err="1" smtClean="0">
                  <a:solidFill>
                    <a:srgbClr val="002060"/>
                  </a:solidFill>
                  <a:latin typeface="Montserrat SemiBold" panose="020B0604020202020204" charset="-52"/>
                </a:rPr>
                <a:t>Психогимнастика</a:t>
              </a:r>
              <a:endParaRPr lang="ru-RU" kern="1200" dirty="0" smtClean="0">
                <a:solidFill>
                  <a:srgbClr val="002060"/>
                </a:solidFill>
                <a:latin typeface="Montserrat SemiBold" panose="020B0604020202020204" charset="-52"/>
              </a:endParaRPr>
            </a:p>
            <a:p>
              <a:pPr marL="285750" indent="-285750" hangingPunct="1">
                <a:buFontTx/>
                <a:buChar char="-"/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Montserrat SemiBold" panose="020B0604020202020204" charset="-52"/>
                </a:rPr>
                <a:t>Релаксация</a:t>
              </a:r>
            </a:p>
            <a:p>
              <a:pPr marL="285750" indent="-285750" hangingPunct="1">
                <a:buFontTx/>
                <a:buChar char="-"/>
                <a:defRPr/>
              </a:pPr>
              <a:r>
                <a:rPr lang="ru-RU" kern="1200" dirty="0" smtClean="0">
                  <a:solidFill>
                    <a:srgbClr val="002060"/>
                  </a:solidFill>
                  <a:latin typeface="Montserrat SemiBold" panose="020B0604020202020204" charset="-52"/>
                </a:rPr>
                <a:t>Гимнастика для глаз</a:t>
              </a:r>
            </a:p>
            <a:p>
              <a:pPr marL="285750" indent="-285750" hangingPunct="1">
                <a:buFontTx/>
                <a:buChar char="-"/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Montserrat SemiBold" panose="020B0604020202020204" charset="-52"/>
                </a:rPr>
                <a:t>Дыхательная гимнастика</a:t>
              </a:r>
              <a:endParaRPr lang="ru-RU" dirty="0">
                <a:solidFill>
                  <a:srgbClr val="002060"/>
                </a:solidFill>
                <a:latin typeface="Montserrat SemiBold" panose="020B0604020202020204" charset="-52"/>
              </a:endParaRPr>
            </a:p>
            <a:p>
              <a:pPr algn="ctr" hangingPunct="1">
                <a:defRPr/>
              </a:pPr>
              <a:endParaRPr lang="ru-RU" sz="1600" kern="1200" dirty="0" smtClean="0">
                <a:solidFill>
                  <a:prstClr val="black"/>
                </a:solidFill>
                <a:latin typeface="Montserrat SemiBold" panose="020B0604020202020204" charset="-52"/>
              </a:endParaRPr>
            </a:p>
            <a:p>
              <a:pPr algn="ctr" hangingPunct="1">
                <a:defRPr/>
              </a:pPr>
              <a:endParaRPr lang="ru-RU" sz="16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  <a:p>
              <a:pPr algn="ctr" hangingPunct="1">
                <a:defRPr/>
              </a:pPr>
              <a:endParaRPr lang="ru-RU" sz="1600" kern="1200" dirty="0" smtClean="0">
                <a:solidFill>
                  <a:prstClr val="black"/>
                </a:solidFill>
                <a:latin typeface="Montserrat SemiBold" panose="020B0604020202020204" charset="-52"/>
              </a:endParaRPr>
            </a:p>
            <a:p>
              <a:pPr algn="ctr" hangingPunct="1">
                <a:defRPr/>
              </a:pPr>
              <a:endParaRPr lang="ru-RU" sz="16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  <a:p>
              <a:pPr algn="ctr" hangingPunct="1">
                <a:defRPr/>
              </a:pPr>
              <a:endParaRPr lang="ru-RU" sz="16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30" name="TextBox 49"/>
            <p:cNvSpPr txBox="1">
              <a:spLocks noChangeArrowheads="1"/>
            </p:cNvSpPr>
            <p:nvPr/>
          </p:nvSpPr>
          <p:spPr bwMode="auto">
            <a:xfrm>
              <a:off x="772570" y="1976886"/>
              <a:ext cx="2288102" cy="3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endParaRPr lang="ru-RU" altLang="ru-RU" sz="1800" b="1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endParaRPr>
            </a:p>
          </p:txBody>
        </p:sp>
      </p:grpSp>
      <p:pic>
        <p:nvPicPr>
          <p:cNvPr id="1026" name="Picture 2" descr="Конкурс Здоровьесберегающие технологии в образовани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843" y="2862992"/>
            <a:ext cx="2971833" cy="29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222" y="1279878"/>
            <a:ext cx="517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ТЕХНОЛОГИЯ ОРТОБИОТИКА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4728" y="1822028"/>
            <a:ext cx="8286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Ортобиотика</a:t>
            </a:r>
            <a:r>
              <a:rPr lang="ru-RU" sz="2000" b="1" dirty="0" smtClean="0">
                <a:solidFill>
                  <a:srgbClr val="002060"/>
                </a:solidFill>
              </a:rPr>
              <a:t> – наука о разумном образе жизни, изучающая технологию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самосбережения</a:t>
            </a:r>
            <a:r>
              <a:rPr lang="ru-RU" sz="2000" b="1" dirty="0" smtClean="0">
                <a:solidFill>
                  <a:srgbClr val="002060"/>
                </a:solidFill>
              </a:rPr>
              <a:t> людьми  и наполнения жизненным оптимизмом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2" name="Picture 4" descr="Давайте же рассмотрим главные составляющие здорового образа жизн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848" y="2586895"/>
            <a:ext cx="5025940" cy="37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C407536-E2F7-4750-B88A-0E0C2503010F}"/>
              </a:ext>
            </a:extLst>
          </p:cNvPr>
          <p:cNvSpPr/>
          <p:nvPr/>
        </p:nvSpPr>
        <p:spPr>
          <a:xfrm>
            <a:off x="400708" y="2815257"/>
            <a:ext cx="3307196" cy="355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798" y="590626"/>
            <a:ext cx="1068996" cy="130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player.myshared.ru/6/774942/slides/slide_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37" y="3247486"/>
            <a:ext cx="32109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7847" y="3284984"/>
            <a:ext cx="376136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1. Досуговая деятельность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06271" y="3676902"/>
            <a:ext cx="3816424" cy="1008112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"/>
              </a:rPr>
              <a:t>путешествия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err="1" smtClean="0">
                <a:solidFill>
                  <a:srgbClr val="002060"/>
                </a:solidFill>
                <a:latin typeface="Open Sans"/>
              </a:rPr>
              <a:t>изотворчество</a:t>
            </a:r>
            <a:endParaRPr lang="ru-RU" sz="1400" dirty="0" smtClean="0">
              <a:solidFill>
                <a:srgbClr val="002060"/>
              </a:solidFill>
              <a:latin typeface="Open Sans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"/>
              </a:rPr>
              <a:t>танцы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"/>
              </a:rPr>
              <a:t>игры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9905" y="4921717"/>
            <a:ext cx="381642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2. Поощрение воспитанников в участии досуговой деятельности.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3. Учет потребностей воспитанников.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Ортобиотика - основа здоровьесберегающей педагогической технолог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562" y="191683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2305" y="1340768"/>
            <a:ext cx="3550389" cy="172355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Виды деятельности технологии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ортобиотики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: </a:t>
            </a:r>
          </a:p>
          <a:p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285751" indent="-285751">
              <a:buBlip>
                <a:blip r:embed="rId4"/>
              </a:buBlip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Духовно-нравственные практики</a:t>
            </a:r>
          </a:p>
          <a:p>
            <a:pPr marL="285751" indent="-285751">
              <a:buBlip>
                <a:blip r:embed="rId4"/>
              </a:buBlip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Работа с дыханием</a:t>
            </a:r>
          </a:p>
          <a:p>
            <a:pPr marL="285751" indent="-285751">
              <a:buBlip>
                <a:blip r:embed="rId4"/>
              </a:buBlip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Двигательная активность</a:t>
            </a:r>
          </a:p>
          <a:p>
            <a:pPr marL="285751" indent="-285751">
              <a:buBlip>
                <a:blip r:embed="rId4"/>
              </a:buBlip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Коммуникативная деятельность</a:t>
            </a:r>
            <a:endParaRPr lang="ru-RU" sz="1400" b="1" dirty="0">
              <a:latin typeface="Arial Narrow" panose="020B060602020203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028" name="Picture 4" descr="Радость. Счастье - это радость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444168"/>
            <a:ext cx="2490583" cy="10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221" y="970263"/>
            <a:ext cx="7239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ИННОВАЦИОННАЯ ТЕХНОЛОГИЯ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ГАРДЕНОТЕРАПИЯ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123891" y="1484825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AutoShape 4" descr="Структура — что это та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3559" y="205213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это особое направление психосоциальной,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трудовой и </a:t>
            </a:r>
            <a:r>
              <a:rPr lang="ru-RU" sz="2000" dirty="0">
                <a:solidFill>
                  <a:srgbClr val="002060"/>
                </a:solidFill>
              </a:rPr>
              <a:t>педагогической реабилитации при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помощи приобщения </a:t>
            </a:r>
            <a:r>
              <a:rPr lang="ru-RU" sz="2000" dirty="0">
                <a:solidFill>
                  <a:srgbClr val="002060"/>
                </a:solidFill>
              </a:rPr>
              <a:t>детей к работе с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растениями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5124" name="Picture 4" descr="https://usynovi-moskva.ru/upload/iblock/098/pqkhvmvn3xiiu1n22oheuaqbc8ib9r2p/008a1a59c52e0dd7da3b2728fc0d7635dc0acb5f_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786" y="2208016"/>
            <a:ext cx="2844824" cy="21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 bwMode="auto">
          <a:xfrm>
            <a:off x="331245" y="3643128"/>
            <a:ext cx="4093597" cy="2003201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Open Sans"/>
              </a:rPr>
              <a:t>Снимается </a:t>
            </a:r>
            <a:r>
              <a:rPr lang="ru-RU" sz="2000" dirty="0">
                <a:solidFill>
                  <a:srgbClr val="002060"/>
                </a:solidFill>
                <a:latin typeface="Open Sans"/>
              </a:rPr>
              <a:t>мышечное напряжение, улучшается психоэмоциональное состояние ребенка.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957" y="4430920"/>
            <a:ext cx="3301752" cy="22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24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8256205"/>
              </p:ext>
            </p:extLst>
          </p:nvPr>
        </p:nvGraphicFramePr>
        <p:xfrm>
          <a:off x="4887532" y="5447014"/>
          <a:ext cx="2425806" cy="231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1154" y="999054"/>
            <a:ext cx="5175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ТЕХНОЛОГИИ АРТ-ТЕРАПИИ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AutoShape 2" descr="Арт-терапия · Лечение искусств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563888" y="5047192"/>
            <a:ext cx="4536504" cy="1444124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rgbClr val="002060"/>
                </a:solidFill>
                <a:latin typeface="Open Sans"/>
              </a:rPr>
              <a:t>Занятие арт-терапией дает воспитаннику возможность укрепить свою память, развить внимание, мышление и навыки принятия решений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152297" y="1531154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2260114"/>
            <a:ext cx="29594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способствует повышению самооценки;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учит </a:t>
            </a:r>
            <a:r>
              <a:rPr lang="ru-RU" sz="2000" dirty="0">
                <a:solidFill>
                  <a:srgbClr val="002060"/>
                </a:solidFill>
              </a:rPr>
              <a:t>расслабляться и избавляться от негативных эмоций и мыслей;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при </a:t>
            </a:r>
            <a:r>
              <a:rPr lang="ru-RU" sz="2000" dirty="0">
                <a:solidFill>
                  <a:srgbClr val="002060"/>
                </a:solidFill>
              </a:rPr>
              <a:t>групповой работе она развивает в человеке важные социальные навыки. </a:t>
            </a:r>
          </a:p>
        </p:txBody>
      </p:sp>
      <p:pic>
        <p:nvPicPr>
          <p:cNvPr id="6148" name="Picture 4" descr="Арт-терапия - Официальный сайт Детского сада № 309 г. Красноярск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630" y="1689075"/>
            <a:ext cx="5590207" cy="31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8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189" y="747717"/>
            <a:ext cx="8225349" cy="208823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Арт-Терапевтические технологии</a:t>
            </a:r>
            <a:b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как средство решения проблем социального, психологического и педагогического характера у воспитанников детских </a:t>
            </a:r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домов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3325" y="4651984"/>
            <a:ext cx="5114701" cy="2188966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Панькова Галина Николаевна,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преподаватель кафедры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специального и инклюзивного образования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 «Ставропольский краевой институт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образования, повышения квалификации и переподготовки работников образования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873" y="2607390"/>
            <a:ext cx="2678981" cy="186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55" y="4561857"/>
            <a:ext cx="2838970" cy="207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39197" y="6536809"/>
            <a:ext cx="2001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Ставрополь, 2022г.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77" y="2607390"/>
            <a:ext cx="2838970" cy="186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630" y="2607390"/>
            <a:ext cx="2554396" cy="185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84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475293"/>
            <a:ext cx="5040560" cy="523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99714"/>
            <a:ext cx="4393710" cy="264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963" y="3923982"/>
            <a:ext cx="5434747" cy="191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13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5" y="1023777"/>
            <a:ext cx="8038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Традиционные и инновационные 				технологии</a:t>
            </a:r>
          </a:p>
        </p:txBody>
      </p:sp>
      <p:sp>
        <p:nvSpPr>
          <p:cNvPr id="9" name="Овал 4"/>
          <p:cNvSpPr txBox="1"/>
          <p:nvPr/>
        </p:nvSpPr>
        <p:spPr>
          <a:xfrm>
            <a:off x="1228577" y="4002656"/>
            <a:ext cx="6565244" cy="14294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14309" y="3392369"/>
            <a:ext cx="2166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10302D"/>
                </a:solidFill>
                <a:latin typeface="Open Sans"/>
              </a:rPr>
              <a:t/>
            </a:r>
            <a:br>
              <a:rPr lang="ru-RU" sz="1600" i="1" dirty="0">
                <a:solidFill>
                  <a:srgbClr val="10302D"/>
                </a:solidFill>
                <a:latin typeface="Open Sans"/>
              </a:rPr>
            </a:br>
            <a:endParaRPr lang="ru-RU" sz="1600" i="1" dirty="0">
              <a:solidFill>
                <a:srgbClr val="10302D"/>
              </a:solidFill>
              <a:latin typeface="Open San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7324" y="2664578"/>
            <a:ext cx="31811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урок-лекция,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рассказ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объяснение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беседа,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работа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с книгой,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упражнения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лабораторная работа,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практика,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самостоятельная работа.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95435" y="2650949"/>
            <a:ext cx="46706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ИКТ-технологии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Игровые технологии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Здоровьесберегающие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Технология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соц.проектирования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Технология коллективного творчества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Кейс-технологии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Арт-технологии</a:t>
            </a: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1040296" y="1847914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5283170" y="1823266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337237" y="5703704"/>
            <a:ext cx="6565244" cy="1379707"/>
            <a:chOff x="-178" y="2625043"/>
            <a:chExt cx="2000447" cy="118742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9340" y="2625043"/>
              <a:ext cx="1959687" cy="11874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Технология</a:t>
              </a:r>
              <a:r>
                <a:rPr lang="ru-RU" sz="2000" dirty="0" smtClean="0">
                  <a:solidFill>
                    <a:schemeClr val="bg1"/>
                  </a:solidFill>
                </a:rPr>
                <a:t> </a:t>
              </a:r>
              <a:r>
                <a:rPr lang="ru-RU" sz="2000" i="1" dirty="0">
                  <a:solidFill>
                    <a:schemeClr val="bg1"/>
                  </a:solidFill>
                </a:rPr>
                <a:t>-(от греч. </a:t>
              </a:r>
              <a:r>
                <a:rPr lang="ru-RU" sz="2000" i="1" dirty="0" err="1">
                  <a:solidFill>
                    <a:schemeClr val="bg1"/>
                  </a:solidFill>
                </a:rPr>
                <a:t>Techne</a:t>
              </a:r>
              <a:r>
                <a:rPr lang="ru-RU" sz="2000" i="1" dirty="0">
                  <a:solidFill>
                    <a:schemeClr val="bg1"/>
                  </a:solidFill>
                </a:rPr>
                <a:t> </a:t>
              </a:r>
              <a:r>
                <a:rPr lang="ru-RU" sz="2000" dirty="0">
                  <a:solidFill>
                    <a:schemeClr val="bg1"/>
                  </a:solidFill>
                </a:rPr>
                <a:t>- искусство, мастерство; </a:t>
              </a:r>
              <a:r>
                <a:rPr lang="ru-RU" sz="2000" i="1" dirty="0" err="1">
                  <a:solidFill>
                    <a:schemeClr val="bg1"/>
                  </a:solidFill>
                </a:rPr>
                <a:t>logos</a:t>
              </a:r>
              <a:r>
                <a:rPr lang="ru-RU" sz="2000" i="1" dirty="0">
                  <a:solidFill>
                    <a:schemeClr val="bg1"/>
                  </a:solidFill>
                </a:rPr>
                <a:t> - наука, закон</a:t>
              </a:r>
              <a:r>
                <a:rPr lang="ru-RU" sz="2000" dirty="0">
                  <a:solidFill>
                    <a:schemeClr val="bg1"/>
                  </a:solidFill>
                </a:rPr>
                <a:t>) означает -наука о мастерстве.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 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71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1020708"/>
          <a:ext cx="878497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Адаптационный синдром у детей характеризуется: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Длительностью и тяжестью проявлений  неадекватного поведения,    граничащего с патологическими состояниями;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Длительное снижение аппетита, в отдельных случаях может возникать стойкая анорексия  или невротическая рвота при кормлении;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Сон нарушен на протяжении длительного времени; засыпание медленное  (30 – 40 мин.), сон чуткий, укороченный;  засыпание и пробуждение сопровождается плачем.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Снижена ориентировочная активность. Ребенок стремится к уединению, избегает контактов с детьми или проявляет агрессивное к ним отношение, к взрослым отношение избирательное;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Эмоциональное состояние длительно нарушено. Ребенок либо плачет в течение бодрствования, либо плач и хныканье сменяется состоянием пассивности, безразличия.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Состояние пассивности и повышенной раздражительности волнообразно сменяют друг друга.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Резко снижается двигательная и речевая активность.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Ребёнок капризен, требует повышенного внимания со стороны взрослых, вскрикивает во сне, легко пугается.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 к лучшему  происходят очень медленно. Улучшения неустойчивы, возможны рецидивы плаксивого и пассивного состояния.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НПР  замедляется. Ребенок начинает  отставать на 1 – 2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эпикризных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срока  в развитии речи, игровой деятельности.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7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1020708"/>
          <a:ext cx="8784976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Требования к организации жизни детей в доме ребенка.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Ребёнка не следует ограждать от социальной адаптации, а целенаправленно тренировать и  формировать адаптационные возможности ребенка.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Обеспечить оптимальное состояние здоровья и развития ребенка (режим дня).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Ограничить количество обслуживающего персонала для детей до 2 –х лет, чтоб обеспечить стабильность состава взрослых, которые постоянно общаются с детьми.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Начиная с 12 – 13 мес. необходимо знакомить ребенка, через постоянно обслуживающего взрослого, с другими сотрудниками дома ребенка, а  если можно, то и со старшими детьми, различными помещениями, животными, уличным транспортом и т. п. (прогулки, наблюдения).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 3 году жизни  надо активно выводить детей за пределы  дома ребенка. Находить средства, расширяющие познавательные возможности ребенка.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При переводе ребёнка из группы в группу надо заранее  (1 – 2 мес.) знакомить его с интерьером новой группы, персоналом и детьми. Впервые дни в новой группе  ребенок нуждается во внимательном отношении, ласке.  В течение адаптации нельзя менять режим, назначать прививки, закаливающие процедуры.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В листе адаптации, который вклеивается в карту ребенка фиксировать качество сна, аппетита, особенности поведения, чтобы можно было точно определить  окончание острого периода.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221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1" y="1023775"/>
          <a:ext cx="8784978" cy="566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9"/>
                <a:gridCol w="2232248"/>
                <a:gridCol w="3240361"/>
              </a:tblGrid>
              <a:tr h="8483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 воспитанников определяются следующие проблемы: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0598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Проблемы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социального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характера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Проблемы медицинского характера</a:t>
                      </a:r>
                      <a:endParaRPr lang="ru-RU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Психологические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0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педагогические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проблемы</a:t>
                      </a:r>
                      <a:endParaRPr lang="ru-RU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653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3140967"/>
            <a:ext cx="3657103" cy="237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7188" y="3140968"/>
            <a:ext cx="352949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199" y="4653136"/>
            <a:ext cx="3052445" cy="203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24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0" y="1196752"/>
            <a:ext cx="3088627" cy="5062028"/>
          </a:xfrm>
          <a:prstGeom prst="rightArrow">
            <a:avLst>
              <a:gd name="adj1" fmla="val 94687"/>
              <a:gd name="adj2" fmla="val 27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6533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Детская</a:t>
            </a:r>
          </a:p>
          <a:p>
            <a:pPr algn="ctr" defTabSz="206533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арт-терапия – это современное направление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арт-терапии, которое предполагает использование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любых средств искусства для выстраивания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терапевти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отношений с детьми или для оказания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гической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помощи и развития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705477"/>
            <a:ext cx="571585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Арт-терапия - упражнения для детей - это: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своим внутренним «я»;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представления о себе, как о личности;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позитивного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самовосприятия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выражению своих чувств и эмоций;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снятие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психоэмоционального напряжения;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мелкой моторики, коммуникативных навыков, образного мышления и способностей к различным видам творческой деятельности.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239852" y="3731387"/>
            <a:ext cx="5499832" cy="792088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Арт-терапевтические занятия позволяют решать следующие важные педагогические задачи: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533957"/>
            <a:ext cx="2787110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Воспитательные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7232" y="4679321"/>
            <a:ext cx="2632452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Коррекционные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8627" y="5340264"/>
            <a:ext cx="381283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Психотерапевтические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6771" y="5956740"/>
            <a:ext cx="2912913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Диагностические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6163197"/>
            <a:ext cx="2331600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Развивающие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3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6015" y="2325605"/>
            <a:ext cx="8496944" cy="4401205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Обеспечить рабочее место.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Определить вид работы.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Сформировать цели, задачи, порядок работы.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Создать спокойную, деловую обстановку.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Пробудить интерес.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Временный промежуток 20 - 30 минут.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Подведение итогов работы (никакой критики, не превращать выставку в соревнование, не должно быть победителей и побежденных).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Менять формы занятий.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31245" y="1196752"/>
            <a:ext cx="8534818" cy="108012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Существуют определенные четкие правила проведения арт-терапии:</a:t>
            </a:r>
          </a:p>
        </p:txBody>
      </p:sp>
    </p:spTree>
    <p:extLst>
      <p:ext uri="{BB962C8B-B14F-4D97-AF65-F5344CB8AC3E}">
        <p14:creationId xmlns:p14="http://schemas.microsoft.com/office/powerpoint/2010/main" val="139342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" y="0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308" y="1324151"/>
            <a:ext cx="9090692" cy="557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изотерапия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(рисуночная терапия) – работа с рисунком и цветом: рисование; работа с глиной и пластилином и т. д.;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библиотерапия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литературное сочинение 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прочтение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литературных произведений;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музыкотерапия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воздействие через восприятие музыки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идеотерапия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воздействие через восприятие фильмов, видеороликов;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имаготерапия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воздействие через образ, театрализацию, драматизацию;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сказкотерапия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воздействие посредством сказки, притчи, легенды;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кинезитерапия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воздействие через танцевально-двигательную;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драматерапия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разыгрывание какого-либо сюжета;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игровая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терапия - основана на использовании ролевой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игры;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куклотерапия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основан на процессах идентификации ребенка с любимым героем мультфильма, сказки и с любимой игрушкой;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хореотерапия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(лечение танцем) - активная работа с телом через танец и движение под разнообразную музыку, и т. д.;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маскотерапия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оригами – активизируют работу воображения, снимают эмоциональное напряжение, отрабатывают роли и  ролевое поведение, повышают самооценку;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цветотерапия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- (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хромотерапия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 -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воздействие цветовой гаммы на психоэмоциональное состояние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воспитанника,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его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самочувствие;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песочная терапия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 водой;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арт-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синтезтерапия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056480" y="644525"/>
            <a:ext cx="7776864" cy="749324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и виды арт-терапии </a:t>
            </a:r>
          </a:p>
        </p:txBody>
      </p:sp>
    </p:spTree>
    <p:extLst>
      <p:ext uri="{BB962C8B-B14F-4D97-AF65-F5344CB8AC3E}">
        <p14:creationId xmlns:p14="http://schemas.microsoft.com/office/powerpoint/2010/main" val="160778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 smtClean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07" y="705178"/>
            <a:ext cx="9005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b="1" i="1" kern="5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2400" b="1" i="1" kern="5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139" y="651138"/>
            <a:ext cx="716986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400" b="1" dirty="0">
                <a:solidFill>
                  <a:srgbClr val="150397"/>
                </a:solidFill>
              </a:rPr>
              <a:t>Художественные </a:t>
            </a:r>
            <a:r>
              <a:rPr lang="ru-RU" sz="2400" b="1" dirty="0" smtClean="0">
                <a:solidFill>
                  <a:srgbClr val="150397"/>
                </a:solidFill>
              </a:rPr>
              <a:t>материалы:</a:t>
            </a:r>
            <a:endParaRPr lang="ru-RU" sz="2400" b="1" dirty="0">
              <a:solidFill>
                <a:srgbClr val="1503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139" y="1160100"/>
            <a:ext cx="7169864" cy="5324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краски, карандаши, восковые мелки, пастель, фломастеры. мел, уголь;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коллажей или объемных композиций используются журналы, газеты, обои, бумажные салфетки, цветная бумага, фольга, пленка, коробки от конфет, открытки, тесьма, веревочки, ленты, лоскутики,  нитки, цветные клубки, </a:t>
            </a:r>
            <a:r>
              <a:rPr lang="ru-RU" sz="2000" dirty="0" err="1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оракал</a:t>
            </a:r>
            <a:r>
              <a:rPr lang="ru-RU" sz="200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бусины, пуговицы, картон, макароны, соль, манка, крупы;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материалы - кора, листья и семена растений, цветы, дерево, перышки, ветки, мох, </a:t>
            </a:r>
            <a:r>
              <a:rPr lang="ru-RU" sz="200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камешки, каштаны, желуди, орехи, семечки, горох;</a:t>
            </a:r>
            <a:endParaRPr lang="ru-RU" sz="2000" dirty="0">
              <a:solidFill>
                <a:srgbClr val="150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лепки - глина, пластилин, </a:t>
            </a:r>
            <a:r>
              <a:rPr lang="ru-RU" sz="200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специальное </a:t>
            </a:r>
            <a:r>
              <a:rPr lang="ru-RU" sz="200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бумага для рисования разных форматов и оттенков, картон;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кисти разных размеров, губки для закрашивания больших пространств, ножницы, нитки, разные типы клеев, скотч.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" y="936010"/>
            <a:ext cx="1725439" cy="1147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" y="2128212"/>
            <a:ext cx="1783825" cy="184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" y="4081646"/>
            <a:ext cx="1733607" cy="115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" y="5509590"/>
            <a:ext cx="1756059" cy="124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359"/>
            <a:ext cx="598940" cy="6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138492" y="62329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3" y="1344658"/>
            <a:ext cx="8136905" cy="4154984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стрессовое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нестабильность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психоэмоциональной сферы;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необоснованные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тревожность;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крайняя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раздражительности;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замкнутость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психологических проблем;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задержки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психического развития детей;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адаптации ребенка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331245" y="5373216"/>
            <a:ext cx="8633243" cy="1348259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 терапия практически лишена противопоказаний, активно применяется в современной системе образования, в том числе и  с воспитанниками детских домов, так как дает выраженные положительные результаты.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619671" y="667199"/>
            <a:ext cx="7344817" cy="897318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Показания к применению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арттерапии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6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94" y="121305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955450"/>
            <a:ext cx="7290902" cy="461665"/>
          </a:xfrm>
          <a:prstGeom prst="rect">
            <a:avLst/>
          </a:prstGeom>
          <a:solidFill>
            <a:srgbClr val="5ECCF3"/>
          </a:solidFill>
        </p:spPr>
        <p:txBody>
          <a:bodyPr wrap="square">
            <a:spAutoFit/>
          </a:bodyPr>
          <a:lstStyle/>
          <a:p>
            <a:pPr marL="901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Техника «Эмоционального рисования»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458956"/>
            <a:ext cx="7318399" cy="5262979"/>
          </a:xfrm>
          <a:prstGeom prst="rect">
            <a:avLst/>
          </a:prstGeom>
          <a:solidFill>
            <a:srgbClr val="5ECCF3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лист А4 разделить на 6 зон.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каждой зоне необходимо  нарисовать свое понимание красоты по сенсорному признаку: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1.Как вы видите цвет красоты.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2.Нарисуйте, пожалуйста, как вы видите форму красоты.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3.Нарисуйте красоту с помощью линии.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4.Нарисуйте, как вы представляете себе красивую музыку.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5.Нарисуйте запах красоты.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6.Нарисуйте красивый предмет или животное.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03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Рефлексия (представление и обсуждение результатов).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7" y="955450"/>
            <a:ext cx="1628685" cy="576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40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221140"/>
            <a:ext cx="6912768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kern="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2000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рисуют или получают шаблоны сосуда – вазы</a:t>
            </a:r>
            <a:r>
              <a:rPr lang="ru-RU" sz="2000" kern="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b="1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2000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тела и психики к деятельности, сосредоточение на своём внутреннем мире, освобождение от излишнего нервного напряжения</a:t>
            </a:r>
            <a:r>
              <a:rPr lang="ru-RU" sz="2000" kern="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kern="0" dirty="0">
              <a:solidFill>
                <a:srgbClr val="150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сейчас представьте, пожалуйста, что  каждый из вас – сосуд, наполненный чувствами, мыслями и эмоциями.  Этот сосуд перед вами. Заполните его, пожалуйста, цветом, линиями,  узорами – каждый, как он сам себя видит, как представляете себе свой внутренний мир, свое состояние. </a:t>
            </a:r>
          </a:p>
          <a:p>
            <a:r>
              <a:rPr lang="ru-RU" sz="2800" b="1" kern="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  <a:r>
              <a:rPr lang="ru-RU" sz="2800" kern="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(представление и обсуждение результатов).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9272" y="653556"/>
            <a:ext cx="40607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«Сосуд»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6985" y="1176776"/>
            <a:ext cx="3312368" cy="56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7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878239"/>
            <a:ext cx="7601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ИНФОРМАЦИОННО 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КОММУНИКАТИВНАЯ ТЕХНОЛОГИЯ (ИКТ)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2" name="Picture 4" descr="Презентация на тему &quot;Использование ИКТ в ДОУ в соответствии с ФГОС ДО.&quot; -  скачать презентации по Педагогик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614" y="2639526"/>
            <a:ext cx="3966186" cy="29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2115286" y="1431818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31245" y="2165945"/>
            <a:ext cx="4240755" cy="1488299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Умение работать с информацией;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Развитие коммуникативных способностей;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Повышение креативности детей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31245" y="3933056"/>
            <a:ext cx="4240755" cy="1637395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Визуализация материала;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Сценарии к праздникам;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Коррекционно-развивающая работа;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Обратная связь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7606" y="17715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Основная цель применения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ИКТ -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8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4565" y="658312"/>
            <a:ext cx="6006131" cy="519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Упражнение «Рисование себя»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340768"/>
            <a:ext cx="8619154" cy="28585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 Самораскрытие, работа с образом «Я».</a:t>
            </a:r>
          </a:p>
          <a:p>
            <a:pPr marL="88900" indent="628650" algn="just">
              <a:lnSpc>
                <a:spcPct val="107000"/>
              </a:lnSpc>
              <a:spcAft>
                <a:spcPts val="0"/>
              </a:spcAft>
            </a:pPr>
            <a:r>
              <a:rPr lang="ru-RU" sz="2400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Нарисовать себя в виде растения, животного, схематично. </a:t>
            </a:r>
            <a:r>
              <a:rPr lang="ru-RU" sz="2400" kern="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400" kern="0" dirty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подписываются. По окончании выполнения задания все работы вывешиваются на стенд и участники работ пытаются угадать, какая работа кому принадлежит. Делятся своими ощущениями и впечатлениями о работах</a:t>
            </a:r>
            <a:r>
              <a:rPr lang="ru-RU" sz="2400" kern="0" dirty="0" smtClean="0">
                <a:solidFill>
                  <a:srgbClr val="150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kern="0" dirty="0">
              <a:solidFill>
                <a:srgbClr val="150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4376623"/>
            <a:ext cx="3096343" cy="2320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393303"/>
            <a:ext cx="1730562" cy="230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252" y="4393302"/>
            <a:ext cx="1581756" cy="232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819" y="4471498"/>
            <a:ext cx="1648646" cy="224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66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24942" y="670953"/>
            <a:ext cx="5595058" cy="4587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Техника полушарного рисования. 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92" y="1186465"/>
            <a:ext cx="9067707" cy="15741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8900" indent="26511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Полушарное рисование очень рекомендуется для работы с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гиперактивными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тревожными детьми, детьми с синдромом дефицита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внимания, детям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агрессивным, а также всем детям, у которых есть сложности эмоционального характера: скованность, зажатость 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или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-) и т. д.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900" indent="265113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 упражнения также проводится рефлексия. </a:t>
            </a: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7" y="2823863"/>
            <a:ext cx="2592288" cy="194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855838"/>
            <a:ext cx="2547631" cy="191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848187"/>
            <a:ext cx="1611537" cy="191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201" y="2846996"/>
            <a:ext cx="1524360" cy="191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72" y="4829810"/>
            <a:ext cx="2646636" cy="1871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31" y="4819795"/>
            <a:ext cx="2674966" cy="189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615" y="4861785"/>
            <a:ext cx="2668268" cy="188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848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4656" y="1628800"/>
            <a:ext cx="7848872" cy="1656184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Традиционные и инновационные воспитательные технологии в организациях для детей-сирот и детей, оставшихся без попечения родителей 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5052899"/>
            <a:ext cx="820891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специального и инклюзивного образования СКИРО ПК и ПРО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Адрес: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Тел.кафедры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r>
              <a:rPr lang="ru-RU" alt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99-77-61 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</a:rPr>
              <a:t>E-</a:t>
            </a:r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mail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кафедры: </a:t>
            </a:r>
            <a:r>
              <a:rPr lang="en-US" altLang="ru-RU" sz="1400" dirty="0" smtClean="0">
                <a:solidFill>
                  <a:schemeClr val="accent1">
                    <a:lumMod val="50000"/>
                  </a:schemeClr>
                </a:solidFill>
              </a:rPr>
              <a:t>slikp@bk.ru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0930" y="321297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Арт-Терапевтические технологии</a:t>
            </a:r>
            <a:br>
              <a:rPr lang="ru-RU" sz="20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как средство решения проблем социального, психологического и педагогического характера у воспитанников детских домов</a:t>
            </a:r>
          </a:p>
        </p:txBody>
      </p:sp>
    </p:spTree>
    <p:extLst>
      <p:ext uri="{BB962C8B-B14F-4D97-AF65-F5344CB8AC3E}">
        <p14:creationId xmlns:p14="http://schemas.microsoft.com/office/powerpoint/2010/main" val="147424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878239"/>
            <a:ext cx="7601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Приобщение воспитанников к работе с цифровыми ресурсами позволяет и помогает: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1466746" y="1647109"/>
            <a:ext cx="593883" cy="72008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394" y="244548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общаться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вести </a:t>
            </a:r>
            <a:r>
              <a:rPr lang="ru-RU" sz="2000" dirty="0">
                <a:solidFill>
                  <a:srgbClr val="002060"/>
                </a:solidFill>
              </a:rPr>
              <a:t>дневники — текстовые блоги,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аудио-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dirty="0" err="1">
                <a:solidFill>
                  <a:srgbClr val="002060"/>
                </a:solidFill>
              </a:rPr>
              <a:t>видеоблоги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участвовать </a:t>
            </a:r>
            <a:r>
              <a:rPr lang="ru-RU" sz="2000" dirty="0">
                <a:solidFill>
                  <a:srgbClr val="002060"/>
                </a:solidFill>
              </a:rPr>
              <a:t>в редактировании школьных энциклопедий,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искать </a:t>
            </a:r>
            <a:r>
              <a:rPr lang="ru-RU" sz="2000" dirty="0">
                <a:solidFill>
                  <a:srgbClr val="002060"/>
                </a:solidFill>
              </a:rPr>
              <a:t>новых друзей по интересам,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хранить </a:t>
            </a:r>
            <a:r>
              <a:rPr lang="ru-RU" sz="2000" dirty="0">
                <a:solidFill>
                  <a:srgbClr val="002060"/>
                </a:solidFill>
              </a:rPr>
              <a:t>фотографии и видео,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строить </a:t>
            </a:r>
            <a:r>
              <a:rPr lang="ru-RU" sz="2000" dirty="0">
                <a:solidFill>
                  <a:srgbClr val="002060"/>
                </a:solidFill>
              </a:rPr>
              <a:t>виртуальные миры,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играть </a:t>
            </a:r>
            <a:r>
              <a:rPr lang="ru-RU" sz="2000" dirty="0">
                <a:solidFill>
                  <a:srgbClr val="002060"/>
                </a:solidFill>
              </a:rPr>
              <a:t>в многопользовательские онлайн-игры,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создавать </a:t>
            </a:r>
            <a:r>
              <a:rPr lang="ru-RU" sz="2000" dirty="0">
                <a:solidFill>
                  <a:srgbClr val="002060"/>
                </a:solidFill>
              </a:rPr>
              <a:t>собственные игры и программы, делиться результатами своей работы и </a:t>
            </a:r>
            <a:r>
              <a:rPr lang="ru-RU" sz="2000" dirty="0" smtClean="0">
                <a:solidFill>
                  <a:srgbClr val="002060"/>
                </a:solidFill>
              </a:rPr>
              <a:t>др.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Рекомендуемые цифровые образовательные ресурс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204" y="2564904"/>
            <a:ext cx="3668132" cy="25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641" y="4725144"/>
            <a:ext cx="20304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878239"/>
            <a:ext cx="760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Информационное пространство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66858" y="3038545"/>
            <a:ext cx="3096344" cy="19884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Выпускник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интернатного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учреждения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58215" y="2187831"/>
            <a:ext cx="2402725" cy="920898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Психологическое онлайн-консультирование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426780" y="1913441"/>
            <a:ext cx="2402725" cy="920898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Социальные сети и сообщества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418637" y="2214804"/>
            <a:ext cx="2402725" cy="920898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Электронные учебные пособия и базы данных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418637" y="3404724"/>
            <a:ext cx="2402725" cy="920898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Интернет-чаты, блог, форумы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459960" y="4705981"/>
            <a:ext cx="2402725" cy="920898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Обучающие интернет игры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470307" y="5329098"/>
            <a:ext cx="2402725" cy="920898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Виртуальные библиотеки и справочники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82693" y="3572343"/>
            <a:ext cx="2402725" cy="920898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Социально- образовательные порталы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82692" y="4895622"/>
            <a:ext cx="2402725" cy="920898"/>
            <a:chOff x="-178" y="2683425"/>
            <a:chExt cx="2000447" cy="6958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 txBox="1"/>
            <p:nvPr/>
          </p:nvSpPr>
          <p:spPr>
            <a:xfrm>
              <a:off x="20202" y="2703805"/>
              <a:ext cx="1959687" cy="65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Дистанционные обучающие курсы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189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33117" y="911758"/>
            <a:ext cx="668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Интернет-ресурсы для использования в работе </a:t>
            </a:r>
            <a:r>
              <a:rPr lang="ru-RU" sz="2400" b="1" dirty="0" smtClean="0">
                <a:solidFill>
                  <a:srgbClr val="002060"/>
                </a:solidFill>
              </a:rPr>
              <a:t>воспитателя </a:t>
            </a:r>
            <a:r>
              <a:rPr lang="ru-RU" sz="2400" b="1" dirty="0">
                <a:solidFill>
                  <a:srgbClr val="002060"/>
                </a:solidFill>
              </a:rPr>
              <a:t>по сопровождению выпускников: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185" y="1751330"/>
            <a:ext cx="7710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C00000"/>
                </a:solidFill>
              </a:rPr>
              <a:t>Социальный </a:t>
            </a:r>
            <a:r>
              <a:rPr lang="ru-RU" sz="2400" b="1" dirty="0">
                <a:solidFill>
                  <a:srgbClr val="C00000"/>
                </a:solidFill>
              </a:rPr>
              <a:t>навигатор выпускников детских домов: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www.uspeshnye-siroty.ru/</a:t>
            </a:r>
            <a:endParaRPr lang="ru-RU" sz="2400" dirty="0" smtClean="0"/>
          </a:p>
          <a:p>
            <a:pPr marL="457200" indent="-457200">
              <a:buAutoNum type="arabicParenR"/>
            </a:pP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136" y="2708920"/>
            <a:ext cx="5675187" cy="379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181502"/>
            <a:ext cx="77768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2) Планирование бюджета: практические советы для выпускников детских домов: </a:t>
            </a:r>
            <a:r>
              <a:rPr lang="en-US" dirty="0" smtClean="0">
                <a:hlinkClick r:id="rId3"/>
              </a:rPr>
              <a:t>h</a:t>
            </a:r>
            <a:r>
              <a:rPr lang="en-US" sz="2000" dirty="0" smtClean="0">
                <a:hlinkClick r:id="rId3"/>
              </a:rPr>
              <a:t>ttp</a:t>
            </a:r>
            <a:r>
              <a:rPr lang="en-US" sz="2000" dirty="0">
                <a:hlinkClick r:id="rId3"/>
              </a:rPr>
              <a:t>://www.zerkalo.lv/planorovanie_bjudzheta</a:t>
            </a:r>
            <a:r>
              <a:rPr lang="en-US" sz="2000" dirty="0" smtClean="0">
                <a:hlinkClick r:id="rId3"/>
              </a:rPr>
              <a:t>/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166554"/>
            <a:ext cx="668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Интернет-ресурсы для использования в работе </a:t>
            </a:r>
            <a:r>
              <a:rPr lang="ru-RU" sz="2400" b="1" dirty="0" smtClean="0">
                <a:solidFill>
                  <a:srgbClr val="002060"/>
                </a:solidFill>
              </a:rPr>
              <a:t>воспитателя </a:t>
            </a:r>
            <a:r>
              <a:rPr lang="ru-RU" sz="2400" b="1" dirty="0">
                <a:solidFill>
                  <a:srgbClr val="002060"/>
                </a:solidFill>
              </a:rPr>
              <a:t>по сопровождению выпускников: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1" name="drawingObject18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03648" y="3534528"/>
            <a:ext cx="6120680" cy="291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084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2421" y="852750"/>
            <a:ext cx="668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Интернет-ресурсы для использования в работе </a:t>
            </a:r>
            <a:r>
              <a:rPr lang="ru-RU" sz="2400" b="1" dirty="0" smtClean="0">
                <a:solidFill>
                  <a:srgbClr val="002060"/>
                </a:solidFill>
              </a:rPr>
              <a:t>воспитателя </a:t>
            </a:r>
            <a:r>
              <a:rPr lang="ru-RU" sz="2400" b="1" dirty="0">
                <a:solidFill>
                  <a:srgbClr val="002060"/>
                </a:solidFill>
              </a:rPr>
              <a:t>по сопровождению выпускников: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9958" y="1776099"/>
            <a:ext cx="6499985" cy="457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>
              <a:lnSpc>
                <a:spcPct val="99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Виртуальные библиотеки и справочники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784" y="2252497"/>
            <a:ext cx="7336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Россий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кая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дарственная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ая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spc="10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http://rgd</a:t>
            </a:r>
            <a:r>
              <a:rPr lang="ru-RU" sz="2400" spc="1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b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.ru/</a:t>
            </a:r>
            <a:r>
              <a:rPr lang="ru-RU" sz="2400" spc="8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3807" y="3281828"/>
            <a:ext cx="6389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Каталог электронных библиотек: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http://hsscm.msu.ru/links/3,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389" y="4416870"/>
            <a:ext cx="7382453" cy="2304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spcBef>
                <a:spcPts val="5"/>
              </a:spcBef>
              <a:spcAft>
                <a:spcPts val="0"/>
              </a:spcAft>
              <a:tabLst>
                <a:tab pos="1922780" algn="l"/>
                <a:tab pos="3546475" algn="l"/>
                <a:tab pos="4236085" algn="l"/>
                <a:tab pos="517525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Интернет-ресурс «Рубикон»: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http://www.rubricon.com/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хозяин: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igra-jeka.ru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728" y="2166462"/>
            <a:ext cx="1303072" cy="1303072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4403" y="3766802"/>
            <a:ext cx="3522397" cy="223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67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17971</TotalTime>
  <Words>2703</Words>
  <Application>Microsoft Office PowerPoint</Application>
  <PresentationFormat>Экран (4:3)</PresentationFormat>
  <Paragraphs>484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Традиционные и инновационные воспитательные технологии в организациях для детей-сирот и детей, оставшихся без попечения родителей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Арт-Терапевтические технологии  как средство решения проблем социального, психологического и педагогического характера у воспитанников детских домов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Традиционные и инновационные воспитательные технологии в организациях для детей-сирот и детей, оставшихся без попечения родителей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HP</cp:lastModifiedBy>
  <cp:revision>1009</cp:revision>
  <cp:lastPrinted>2019-10-28T15:41:20Z</cp:lastPrinted>
  <dcterms:created xsi:type="dcterms:W3CDTF">2016-10-11T11:31:03Z</dcterms:created>
  <dcterms:modified xsi:type="dcterms:W3CDTF">2022-11-30T14:38:30Z</dcterms:modified>
</cp:coreProperties>
</file>