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93" r:id="rId3"/>
    <p:sldId id="294" r:id="rId4"/>
    <p:sldId id="305" r:id="rId5"/>
    <p:sldId id="306" r:id="rId6"/>
    <p:sldId id="307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4" r:id="rId16"/>
    <p:sldId id="260" r:id="rId17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7C8"/>
    <a:srgbClr val="0156C2"/>
    <a:srgbClr val="0160D4"/>
    <a:srgbClr val="F2F9FE"/>
    <a:srgbClr val="FDDA47"/>
    <a:srgbClr val="0063D8"/>
    <a:srgbClr val="E7F4FD"/>
    <a:srgbClr val="FDFEFF"/>
    <a:srgbClr val="2B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3" autoAdjust="0"/>
  </p:normalViewPr>
  <p:slideViewPr>
    <p:cSldViewPr snapToGrid="0">
      <p:cViewPr>
        <p:scale>
          <a:sx n="60" d="100"/>
          <a:sy n="60" d="100"/>
        </p:scale>
        <p:origin x="298" y="19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E4A23-50ED-48F9-9461-A32E79127EC7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B3650-8FC7-45D3-83C9-86818C37F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2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1003-5A15-495A-9328-D305DD00D73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14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1003-5A15-495A-9328-D305DD00D73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19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1003-5A15-495A-9328-D305DD00D73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69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1003-5A15-495A-9328-D305DD00D73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80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1003-5A15-495A-9328-D305DD00D73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06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1003-5A15-495A-9328-D305DD00D73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8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1003-5A15-495A-9328-D305DD00D73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5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1003-5A15-495A-9328-D305DD00D73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1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1003-5A15-495A-9328-D305DD00D73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7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1003-5A15-495A-9328-D305DD00D73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3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1003-5A15-495A-9328-D305DD00D73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4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1003-5A15-495A-9328-D305DD00D73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52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1003-5A15-495A-9328-D305DD00D73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06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11003-5A15-495A-9328-D305DD00D73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7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0638-0C78-432D-B62A-E306D96926E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20865-74C7-4ED8-9C98-E274E1E4AD3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5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44AC8-BBD7-4B6C-A280-66397D8C9C2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BBD8C-3021-4981-AEA1-2AB35576FE7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4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F092-9658-4C62-B66A-3E5ACFAF3356}" type="datetime1">
              <a:rPr lang="ru-RU"/>
              <a:pPr>
                <a:defRPr/>
              </a:pPr>
              <a:t>06.12.2022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77A00-1B42-47C3-A2E5-207FE801F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95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6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40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4A810E-843C-4C40-9962-9410F54EA48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06.12.2022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2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C324DB-867F-4D1E-80BB-F000C2F9004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7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Arial" charset="0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Arial" charset="0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Arial" charset="0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Arial" charset="0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Arial" charset="0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4644008" y="6858000"/>
            <a:ext cx="431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i="1" dirty="0">
                <a:solidFill>
                  <a:srgbClr val="0D79CA"/>
                </a:solidFill>
                <a:latin typeface="Georgia" pitchFamily="18" charset="0"/>
              </a:rPr>
              <a:t>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9036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73100" algn="l"/>
              </a:tabLst>
            </a:pPr>
            <a:r>
              <a:rPr 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kern="5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9590" y="4687261"/>
            <a:ext cx="3942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150397"/>
                </a:solidFill>
              </a:rPr>
              <a:t>Панькова Г. Н. , </a:t>
            </a:r>
          </a:p>
          <a:p>
            <a:pPr algn="r"/>
            <a:r>
              <a:rPr lang="ru-RU" dirty="0">
                <a:solidFill>
                  <a:srgbClr val="150397"/>
                </a:solidFill>
              </a:rPr>
              <a:t>старший преподаватель</a:t>
            </a:r>
          </a:p>
          <a:p>
            <a:pPr algn="r"/>
            <a:r>
              <a:rPr lang="ru-RU" dirty="0">
                <a:solidFill>
                  <a:srgbClr val="150397"/>
                </a:solidFill>
              </a:rPr>
              <a:t>кафедры специального</a:t>
            </a:r>
          </a:p>
          <a:p>
            <a:pPr algn="r"/>
            <a:r>
              <a:rPr lang="ru-RU" dirty="0">
                <a:solidFill>
                  <a:srgbClr val="150397"/>
                </a:solidFill>
              </a:rPr>
              <a:t>и инклюзивного образования</a:t>
            </a:r>
          </a:p>
          <a:p>
            <a:pPr algn="r"/>
            <a:r>
              <a:rPr lang="ru-RU" dirty="0">
                <a:solidFill>
                  <a:srgbClr val="150397"/>
                </a:solidFill>
              </a:rPr>
              <a:t>ГБУ ДПО СКИРО ПК и ПРО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92095" y="6340144"/>
            <a:ext cx="2700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50397"/>
                </a:solidFill>
              </a:rPr>
              <a:t>Ставрополь, </a:t>
            </a:r>
            <a:r>
              <a:rPr lang="ru-RU" dirty="0" smtClean="0">
                <a:solidFill>
                  <a:srgbClr val="150397"/>
                </a:solidFill>
              </a:rPr>
              <a:t>2022</a:t>
            </a:r>
            <a:endParaRPr lang="ru-RU" dirty="0">
              <a:solidFill>
                <a:srgbClr val="15039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00487" y="1412377"/>
            <a:ext cx="48435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ПРОГРАММА ВОСПИТАНИЯ: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НОВЫЕ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ВОЗМОЖНОСТИ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И РИСКИ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1"/>
            <a:ext cx="9078686" cy="836711"/>
            <a:chOff x="0" y="1"/>
            <a:chExt cx="9078686" cy="836711"/>
          </a:xfrm>
        </p:grpSpPr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0" y="1"/>
              <a:ext cx="9078686" cy="83671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8000" kern="1200">
                  <a:solidFill>
                    <a:schemeClr val="lt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</a:t>
              </a: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Государственное бюджетное учреждение дополнительного  профессионального образования  «Ставропольский краевой  институт развития образования, повышения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и переподготовки работников образования»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93" y="95381"/>
              <a:ext cx="565773" cy="645949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94" y="1351869"/>
            <a:ext cx="4669847" cy="4164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9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58923" y="6069394"/>
            <a:ext cx="8985392" cy="707886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</a:t>
            </a:r>
            <a:r>
              <a:rPr lang="en-US" sz="2000" b="1" dirty="0" err="1" smtClean="0">
                <a:solidFill>
                  <a:srgbClr val="002060"/>
                </a:solidFill>
              </a:rPr>
              <a:t>остижение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указанной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программе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цели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должно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быть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поступательным</a:t>
            </a:r>
            <a:r>
              <a:rPr lang="en-US" dirty="0"/>
              <a:t>.</a:t>
            </a:r>
            <a:endParaRPr lang="ru-RU" i="1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214206" y="2200251"/>
            <a:ext cx="650273" cy="440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62547" y="1550960"/>
            <a:ext cx="650273" cy="440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4644008" y="6858000"/>
            <a:ext cx="431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i="1" dirty="0">
                <a:solidFill>
                  <a:srgbClr val="0D79CA"/>
                </a:solidFill>
                <a:latin typeface="Georgia" pitchFamily="18" charset="0"/>
              </a:rPr>
              <a:t>                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"/>
            <a:ext cx="9078686" cy="836711"/>
            <a:chOff x="0" y="1"/>
            <a:chExt cx="9078686" cy="836711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0" y="1"/>
              <a:ext cx="9078686" cy="83671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8000" kern="1200">
                  <a:solidFill>
                    <a:schemeClr val="lt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</a:t>
              </a: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Государственное бюджетное учреждение дополнительного  профессионального образования  «Ставропольский краевой  институт развития образования, повышения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и переподготовки работников образования»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93" y="95381"/>
              <a:ext cx="565773" cy="645949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-692911" y="719186"/>
            <a:ext cx="9983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+mj-lt"/>
                <a:ea typeface="№Е"/>
              </a:rPr>
              <a:t>АЛГОРИТМ РАЗРАБОТКИ </a:t>
            </a:r>
            <a:r>
              <a:rPr lang="ru-RU" sz="2000" b="1" dirty="0">
                <a:latin typeface="+mj-lt"/>
                <a:ea typeface="№Е"/>
              </a:rPr>
              <a:t>ШКОЛЬНОЙ ПРОГРАММЫ ВОСПИТАНИЯ </a:t>
            </a:r>
            <a:endParaRPr lang="ru-RU" sz="1200" dirty="0">
              <a:effectLst/>
              <a:latin typeface="+mj-lt"/>
              <a:ea typeface="№Е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93293" y="1229684"/>
            <a:ext cx="821107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81478" y="1229684"/>
            <a:ext cx="7462684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Работа с целями воспитания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923" y="1939679"/>
            <a:ext cx="8903085" cy="400110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Одна страна- одна цель воспитания – </a:t>
            </a:r>
            <a:r>
              <a:rPr lang="ru-RU" sz="2000" i="1" dirty="0" smtClean="0">
                <a:solidFill>
                  <a:srgbClr val="002060"/>
                </a:solidFill>
              </a:rPr>
              <a:t>основной принцип программы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293" y="2666463"/>
            <a:ext cx="9019763" cy="317009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 latinLnBrk="1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</a:rPr>
              <a:t>развитие личности, создание условий для самоопределения и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 latinLnBrk="1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социализации </a:t>
            </a:r>
            <a:r>
              <a:rPr lang="ru-RU" sz="2000" dirty="0">
                <a:solidFill>
                  <a:schemeClr val="bg1"/>
                </a:solidFill>
              </a:rPr>
              <a:t>на основе социокультурных, духовно-нравственных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 latinLnBrk="1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ценностей </a:t>
            </a:r>
            <a:r>
              <a:rPr lang="ru-RU" sz="2000" dirty="0">
                <a:solidFill>
                  <a:schemeClr val="bg1"/>
                </a:solidFill>
              </a:rPr>
              <a:t>и принятых в российском обществе правил и норм поведения в интересах человека, семьи, общества и государства, формирование </a:t>
            </a:r>
            <a:r>
              <a:rPr lang="ru-RU" sz="2000" dirty="0" smtClean="0">
                <a:solidFill>
                  <a:schemeClr val="bg1"/>
                </a:solidFill>
              </a:rPr>
              <a:t>у</a:t>
            </a:r>
          </a:p>
          <a:p>
            <a:pPr algn="just" latinLnBrk="1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обучающихся чувства патриотизма, гражданственности, уважения к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 latinLnBrk="1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памяти </a:t>
            </a:r>
            <a:r>
              <a:rPr lang="ru-RU" sz="2000" dirty="0">
                <a:solidFill>
                  <a:schemeClr val="bg1"/>
                </a:solidFill>
              </a:rPr>
              <a:t>защитников Отечества и подвигам Героев Отечества, закону и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 latinLnBrk="1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правопорядку</a:t>
            </a:r>
            <a:r>
              <a:rPr lang="ru-RU" sz="2000" dirty="0">
                <a:solidFill>
                  <a:schemeClr val="bg1"/>
                </a:solidFill>
              </a:rPr>
              <a:t>, человеку труда и старшему поколению, взаимного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 latinLnBrk="1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уважения</a:t>
            </a:r>
            <a:r>
              <a:rPr lang="ru-RU" sz="2000" dirty="0">
                <a:solidFill>
                  <a:schemeClr val="bg1"/>
                </a:solidFill>
              </a:rPr>
              <a:t>, бережного отношения к культурному наследию и </a:t>
            </a:r>
            <a:r>
              <a:rPr lang="ru-RU" sz="2000" dirty="0" smtClean="0">
                <a:solidFill>
                  <a:schemeClr val="bg1"/>
                </a:solidFill>
              </a:rPr>
              <a:t>традициям</a:t>
            </a:r>
          </a:p>
          <a:p>
            <a:pPr algn="just" latinLnBrk="1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многонационального народа Российской Федерации, природе и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 latinLnBrk="1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окружающей </a:t>
            </a:r>
            <a:r>
              <a:rPr lang="ru-RU" sz="2000" dirty="0">
                <a:solidFill>
                  <a:schemeClr val="bg1"/>
                </a:solidFill>
              </a:rPr>
              <a:t>среде. </a:t>
            </a:r>
            <a:endParaRPr lang="ru-RU" sz="2000" kern="1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206217" y="5660504"/>
            <a:ext cx="414104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низ 11"/>
          <p:cNvSpPr/>
          <p:nvPr/>
        </p:nvSpPr>
        <p:spPr>
          <a:xfrm>
            <a:off x="4298715" y="1551030"/>
            <a:ext cx="650273" cy="231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28195" y="2083692"/>
            <a:ext cx="650273" cy="440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4644008" y="6858000"/>
            <a:ext cx="431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i="1" dirty="0">
                <a:solidFill>
                  <a:srgbClr val="0D79CA"/>
                </a:solidFill>
                <a:latin typeface="Georgia" pitchFamily="18" charset="0"/>
              </a:rPr>
              <a:t>                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"/>
            <a:ext cx="9078686" cy="836711"/>
            <a:chOff x="0" y="1"/>
            <a:chExt cx="9078686" cy="836711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0" y="1"/>
              <a:ext cx="9078686" cy="83671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8000" kern="1200">
                  <a:solidFill>
                    <a:schemeClr val="lt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</a:t>
              </a: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Государственное бюджетное учреждение дополнительного  профессионального образования  «Ставропольский краевой  институт развития образования, повышения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и переподготовки работников образования»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93" y="95381"/>
              <a:ext cx="565773" cy="645949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-692911" y="719186"/>
            <a:ext cx="9983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+mj-lt"/>
                <a:ea typeface="№Е"/>
              </a:rPr>
              <a:t>АЛГОРИТМ РАЗРАБОТКИ </a:t>
            </a:r>
            <a:r>
              <a:rPr lang="ru-RU" sz="2000" b="1" dirty="0">
                <a:latin typeface="+mj-lt"/>
                <a:ea typeface="№Е"/>
              </a:rPr>
              <a:t>ШКОЛЬНОЙ ПРОГРАММЫ ВОСПИТАНИЯ </a:t>
            </a:r>
            <a:endParaRPr lang="ru-RU" sz="1200" dirty="0">
              <a:effectLst/>
              <a:latin typeface="+mj-lt"/>
              <a:ea typeface="№Е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13262" y="1196030"/>
            <a:ext cx="821107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33137" y="1159635"/>
            <a:ext cx="7462684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Работа с задачами воспитания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380" y="1820343"/>
            <a:ext cx="8150942" cy="400110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Задачи, которые сформулированы в примерной программе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315" y="2665132"/>
            <a:ext cx="89600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Задачи воспитания обучающихся в общеобразовательной организации</a:t>
            </a:r>
            <a:r>
              <a:rPr lang="ru-RU" sz="1600" b="1" dirty="0" smtClean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/>
              <a:t>усвоение учащимися </a:t>
            </a:r>
            <a:r>
              <a:rPr lang="ru-RU" sz="1400" dirty="0"/>
              <a:t>знаний норм, духовно-нравственных ценностей, традиций, которые выработало российское общество (социально значимых знаний); </a:t>
            </a:r>
            <a:endParaRPr lang="ru-RU" sz="14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/>
              <a:t>формирование </a:t>
            </a:r>
            <a:r>
              <a:rPr lang="ru-RU" sz="1400" dirty="0"/>
              <a:t>и развитие личностных отношений к этим нормам, ценностям, традициям (их освоение, принятие); </a:t>
            </a:r>
            <a:endParaRPr lang="ru-RU" sz="14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/>
              <a:t>приобретение </a:t>
            </a:r>
            <a:r>
              <a:rPr lang="ru-RU" sz="1400" dirty="0"/>
              <a:t>соответствующего этим нормам, ценностям, традициям социокультурного опыта поведения, общения, межличностных и социальных отношений, применения полученных знаний; достижение личностных результатов освоения общеобразовательных программ в соответствии с ФГОС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</a:t>
            </a:r>
            <a:r>
              <a:rPr lang="ru-RU" sz="1600" b="1" dirty="0"/>
              <a:t>Личностные результаты освоения обучающимися общеобразовательных программ </a:t>
            </a:r>
            <a:r>
              <a:rPr lang="ru-RU" sz="1400" dirty="0"/>
              <a:t>включают осознание ими российской гражданской идентичности, </a:t>
            </a:r>
            <a:r>
              <a:rPr lang="ru-RU" sz="1400" dirty="0" smtClean="0"/>
              <a:t>сформированность </a:t>
            </a:r>
            <a:r>
              <a:rPr lang="ru-RU" sz="1400" dirty="0"/>
              <a:t>у них ценностей самостоятельности и инициативы, готовность обучающихся к саморазвитию, самостоятельности и личностному самоопределению, наличие мотивации к целенаправленной социально значимой деятельности, сформированность внутренней позиции личности как особого ценностного отношения к себе, окружающим людям и жизни в целом. 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1427405" y="1930295"/>
            <a:ext cx="650273" cy="440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635514" y="1985464"/>
            <a:ext cx="650273" cy="440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4644008" y="6858000"/>
            <a:ext cx="431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i="1" dirty="0">
                <a:solidFill>
                  <a:srgbClr val="0D79CA"/>
                </a:solidFill>
                <a:latin typeface="Georgia" pitchFamily="18" charset="0"/>
              </a:rPr>
              <a:t>                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"/>
            <a:ext cx="9078686" cy="836711"/>
            <a:chOff x="0" y="1"/>
            <a:chExt cx="9078686" cy="836711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0" y="1"/>
              <a:ext cx="9078686" cy="83671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8000" kern="1200">
                  <a:solidFill>
                    <a:schemeClr val="lt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</a:t>
              </a: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Государственное бюджетное учреждение дополнительного  профессионального образования  «Ставропольский краевой  институт развития образования, повышения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и переподготовки работников образования»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93" y="95381"/>
              <a:ext cx="565773" cy="645949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-643750" y="741330"/>
            <a:ext cx="9983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+mj-lt"/>
                <a:ea typeface="№Е"/>
              </a:rPr>
              <a:t>АЛГОРИТМ РАЗРАБОТКИ </a:t>
            </a:r>
            <a:r>
              <a:rPr lang="ru-RU" sz="2000" b="1" dirty="0">
                <a:latin typeface="+mj-lt"/>
                <a:ea typeface="№Е"/>
              </a:rPr>
              <a:t>ШКОЛЬНОЙ ПРОГРАММЫ ВОСПИТАНИЯ </a:t>
            </a:r>
            <a:endParaRPr lang="ru-RU" sz="1200" dirty="0">
              <a:effectLst/>
              <a:latin typeface="+mj-lt"/>
              <a:ea typeface="№Е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93293" y="1370435"/>
            <a:ext cx="821107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93058" y="1205660"/>
            <a:ext cx="796895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Виды, формы и </a:t>
            </a:r>
            <a:r>
              <a:rPr lang="ru-RU" sz="2400" b="1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воспитательной деятельности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2564242"/>
            <a:ext cx="4206840" cy="707886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Взаимодействие с родителями (законными представителями) 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49207" y="5871516"/>
            <a:ext cx="2819344" cy="400110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Профориентация</a:t>
            </a:r>
            <a:r>
              <a:rPr lang="ru-RU" sz="1400" b="1" dirty="0"/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01505" y="3562227"/>
            <a:ext cx="2449343" cy="400110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Самоуправление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35394" y="4304233"/>
            <a:ext cx="4424067" cy="400110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Профилактика и безопасность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7486" y="3573966"/>
            <a:ext cx="3490280" cy="400110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/>
              <a:t>Классное руководство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7486" y="4882741"/>
            <a:ext cx="4165114" cy="400110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Внешкольные мероприятия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70500" y="5182995"/>
            <a:ext cx="3622929" cy="400110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Социальное </a:t>
            </a:r>
            <a:r>
              <a:rPr lang="ru-RU" sz="2000" b="1" dirty="0" smtClean="0"/>
              <a:t>партнёрство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091" y="5633901"/>
            <a:ext cx="4351546" cy="707886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Организация предметно-пространственной среды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7486" y="4293380"/>
            <a:ext cx="4076214" cy="400110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Основные школьные дела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49551" y="2382018"/>
            <a:ext cx="3221899" cy="400110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Урочная деятельность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7486" y="2977992"/>
            <a:ext cx="4331151" cy="400110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Внеурочная деятельность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низ 11"/>
          <p:cNvSpPr/>
          <p:nvPr/>
        </p:nvSpPr>
        <p:spPr>
          <a:xfrm>
            <a:off x="4223670" y="1579064"/>
            <a:ext cx="650273" cy="440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4644008" y="6858000"/>
            <a:ext cx="431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i="1" dirty="0">
                <a:solidFill>
                  <a:srgbClr val="0D79CA"/>
                </a:solidFill>
                <a:latin typeface="Georgia" pitchFamily="18" charset="0"/>
              </a:rPr>
              <a:t>                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"/>
            <a:ext cx="9078686" cy="836711"/>
            <a:chOff x="0" y="1"/>
            <a:chExt cx="9078686" cy="836711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0" y="1"/>
              <a:ext cx="9078686" cy="83671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8000" kern="1200">
                  <a:solidFill>
                    <a:schemeClr val="lt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</a:t>
              </a: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Государственное бюджетное учреждение дополнительного  профессионального образования  «Ставропольский краевой  институт развития образования, повышения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и переподготовки работников образования»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93" y="95381"/>
              <a:ext cx="565773" cy="645949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-692911" y="719186"/>
            <a:ext cx="9983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+mj-lt"/>
                <a:ea typeface="№Е"/>
              </a:rPr>
              <a:t>АЛГОРИТМ РАЗРАБОТКИ </a:t>
            </a:r>
            <a:r>
              <a:rPr lang="ru-RU" sz="2000" b="1" dirty="0">
                <a:latin typeface="+mj-lt"/>
                <a:ea typeface="№Е"/>
              </a:rPr>
              <a:t>ШКОЛЬНОЙ ПРОГРАММЫ ВОСПИТАНИЯ </a:t>
            </a:r>
            <a:endParaRPr lang="ru-RU" sz="1200" dirty="0">
              <a:effectLst/>
              <a:latin typeface="+mj-lt"/>
              <a:ea typeface="№Е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93293" y="1205660"/>
            <a:ext cx="821107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93058" y="1205660"/>
            <a:ext cx="796895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Р</a:t>
            </a:r>
            <a:r>
              <a:rPr lang="ru-RU" sz="2400" b="1" dirty="0" smtClean="0">
                <a:solidFill>
                  <a:schemeClr val="bg1"/>
                </a:solidFill>
              </a:rPr>
              <a:t>азработка плана  воспитательной работы школы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066" y="2042454"/>
            <a:ext cx="8399484" cy="584775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План </a:t>
            </a:r>
            <a:r>
              <a:rPr lang="ru-RU" sz="1600" dirty="0">
                <a:solidFill>
                  <a:srgbClr val="002060"/>
                </a:solidFill>
              </a:rPr>
              <a:t>воспитательной работы составляется на каждый учебный год – традиционно в конце августа – начале сентября.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9066" y="2681338"/>
            <a:ext cx="8399484" cy="830997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latinLnBrk="1"/>
            <a:r>
              <a:rPr lang="ru-RU" sz="1600" dirty="0" smtClean="0">
                <a:solidFill>
                  <a:srgbClr val="002060"/>
                </a:solidFill>
              </a:rPr>
              <a:t>План </a:t>
            </a:r>
            <a:r>
              <a:rPr lang="ru-RU" sz="1600" dirty="0">
                <a:solidFill>
                  <a:srgbClr val="002060"/>
                </a:solidFill>
              </a:rPr>
              <a:t>воспитательной работы может корректироваться в течение года в связи с происходящими в работе школы изменениями: организационными, кадровыми, </a:t>
            </a:r>
            <a:endParaRPr lang="ru-RU" sz="1600" dirty="0" smtClean="0">
              <a:solidFill>
                <a:srgbClr val="002060"/>
              </a:solidFill>
            </a:endParaRPr>
          </a:p>
          <a:p>
            <a:pPr latinLnBrk="1"/>
            <a:r>
              <a:rPr lang="ru-RU" sz="1600" dirty="0" smtClean="0">
                <a:solidFill>
                  <a:srgbClr val="002060"/>
                </a:solidFill>
              </a:rPr>
              <a:t>финансовыми </a:t>
            </a:r>
            <a:r>
              <a:rPr lang="ru-RU" sz="1600" dirty="0">
                <a:solidFill>
                  <a:srgbClr val="002060"/>
                </a:solidFill>
              </a:rPr>
              <a:t>и т.п.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9065" y="3534984"/>
            <a:ext cx="8429757" cy="584775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latinLnBrk="1"/>
            <a:r>
              <a:rPr lang="ru-RU" sz="1600" dirty="0" smtClean="0">
                <a:solidFill>
                  <a:srgbClr val="002060"/>
                </a:solidFill>
              </a:rPr>
              <a:t>Целесообразно </a:t>
            </a:r>
            <a:r>
              <a:rPr lang="ru-RU" sz="1600" dirty="0">
                <a:solidFill>
                  <a:srgbClr val="002060"/>
                </a:solidFill>
              </a:rPr>
              <a:t>составлять планы, соответствующие трем уровням </a:t>
            </a:r>
            <a:r>
              <a:rPr lang="ru-RU" sz="1600" dirty="0" smtClean="0">
                <a:solidFill>
                  <a:srgbClr val="002060"/>
                </a:solidFill>
              </a:rPr>
              <a:t>общего</a:t>
            </a:r>
          </a:p>
          <a:p>
            <a:pPr latinLnBrk="1"/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образования: </a:t>
            </a:r>
            <a:r>
              <a:rPr lang="ru-RU" sz="1600" dirty="0" smtClean="0">
                <a:solidFill>
                  <a:srgbClr val="002060"/>
                </a:solidFill>
              </a:rPr>
              <a:t>начальному</a:t>
            </a:r>
            <a:r>
              <a:rPr lang="ru-RU" sz="1600" dirty="0">
                <a:solidFill>
                  <a:srgbClr val="002060"/>
                </a:solidFill>
              </a:rPr>
              <a:t>, основному и среднему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9065" y="4159539"/>
            <a:ext cx="8389348" cy="1077218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latinLnBrk="1"/>
            <a:r>
              <a:rPr lang="ru-RU" sz="1600" dirty="0" smtClean="0">
                <a:solidFill>
                  <a:srgbClr val="002060"/>
                </a:solidFill>
              </a:rPr>
              <a:t>Традиционно </a:t>
            </a:r>
            <a:r>
              <a:rPr lang="ru-RU" sz="1600" dirty="0">
                <a:solidFill>
                  <a:srgbClr val="002060"/>
                </a:solidFill>
              </a:rPr>
              <a:t>большая часть воспитательной работы организуется в школе после </a:t>
            </a:r>
            <a:endParaRPr lang="ru-RU" sz="1600" dirty="0" smtClean="0">
              <a:solidFill>
                <a:srgbClr val="002060"/>
              </a:solidFill>
            </a:endParaRPr>
          </a:p>
          <a:p>
            <a:pPr latinLnBrk="1"/>
            <a:r>
              <a:rPr lang="ru-RU" sz="1600" dirty="0" smtClean="0">
                <a:solidFill>
                  <a:srgbClr val="002060"/>
                </a:solidFill>
              </a:rPr>
              <a:t>уроков</a:t>
            </a:r>
            <a:r>
              <a:rPr lang="ru-RU" sz="1600" dirty="0">
                <a:solidFill>
                  <a:srgbClr val="002060"/>
                </a:solidFill>
              </a:rPr>
              <a:t>.  В этой связи для удобства, а также для того, чтобы не умножать количество разрабатываемой школой документации, план воспитательной работы можно </a:t>
            </a:r>
            <a:endParaRPr lang="ru-RU" sz="1600" dirty="0" smtClean="0">
              <a:solidFill>
                <a:srgbClr val="002060"/>
              </a:solidFill>
            </a:endParaRPr>
          </a:p>
          <a:p>
            <a:pPr latinLnBrk="1"/>
            <a:r>
              <a:rPr lang="ru-RU" sz="1600" dirty="0" smtClean="0">
                <a:solidFill>
                  <a:srgbClr val="002060"/>
                </a:solidFill>
              </a:rPr>
              <a:t>интегрировать </a:t>
            </a:r>
            <a:r>
              <a:rPr lang="ru-RU" sz="1600" dirty="0">
                <a:solidFill>
                  <a:srgbClr val="002060"/>
                </a:solidFill>
              </a:rPr>
              <a:t>с планом внеурочной деятельности, требуемым ФГОС ОО.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9065" y="5276170"/>
            <a:ext cx="8409622" cy="830997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latinLnBrk="1"/>
            <a:r>
              <a:rPr lang="ru-RU" sz="1600" dirty="0" smtClean="0">
                <a:solidFill>
                  <a:srgbClr val="002060"/>
                </a:solidFill>
              </a:rPr>
              <a:t>План-сетку </a:t>
            </a:r>
            <a:r>
              <a:rPr lang="ru-RU" sz="1600" dirty="0">
                <a:solidFill>
                  <a:srgbClr val="002060"/>
                </a:solidFill>
              </a:rPr>
              <a:t>воспитательной работы целесообразно разделить на несколько частей – в соответствии с реализуемыми школой направлениями воспитания, закрепленными в соответствующих модулях программы.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9065" y="6162520"/>
            <a:ext cx="8399485" cy="584775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latinLnBrk="1"/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плане воспитательной работы указывается, для какой категории </a:t>
            </a:r>
            <a:r>
              <a:rPr lang="ru-RU" sz="1600" dirty="0" smtClean="0">
                <a:solidFill>
                  <a:srgbClr val="002060"/>
                </a:solidFill>
              </a:rPr>
              <a:t>школьников</a:t>
            </a:r>
          </a:p>
          <a:p>
            <a:pPr latinLnBrk="1"/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организуются те или иные мероприятия.</a:t>
            </a:r>
          </a:p>
        </p:txBody>
      </p:sp>
      <p:sp>
        <p:nvSpPr>
          <p:cNvPr id="3" name="Нашивка 2"/>
          <p:cNvSpPr/>
          <p:nvPr/>
        </p:nvSpPr>
        <p:spPr>
          <a:xfrm>
            <a:off x="93293" y="2110364"/>
            <a:ext cx="496642" cy="55422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93293" y="2819722"/>
            <a:ext cx="496642" cy="55422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90778" y="3534984"/>
            <a:ext cx="496642" cy="55422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90778" y="4421034"/>
            <a:ext cx="496642" cy="55422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90778" y="5392789"/>
            <a:ext cx="496642" cy="55422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90778" y="6162520"/>
            <a:ext cx="496642" cy="55422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4644008" y="6858000"/>
            <a:ext cx="431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i="1" dirty="0">
                <a:solidFill>
                  <a:srgbClr val="0D79CA"/>
                </a:solidFill>
                <a:latin typeface="Georgia" pitchFamily="18" charset="0"/>
              </a:rPr>
              <a:t>                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"/>
            <a:ext cx="9078686" cy="836711"/>
            <a:chOff x="0" y="1"/>
            <a:chExt cx="9078686" cy="836711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0" y="1"/>
              <a:ext cx="9078686" cy="83671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8000" kern="1200">
                  <a:solidFill>
                    <a:schemeClr val="lt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</a:t>
              </a: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Государственное бюджетное учреждение дополнительного  профессионального образования  «Ставропольский краевой  институт развития образования, повышения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и переподготовки работников образования»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93" y="95381"/>
              <a:ext cx="565773" cy="645949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-692911" y="719186"/>
            <a:ext cx="9983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+mj-lt"/>
                <a:ea typeface="№Е"/>
              </a:rPr>
              <a:t>АЛГОРИТМ РАЗРАБОТКИ </a:t>
            </a:r>
            <a:r>
              <a:rPr lang="ru-RU" sz="2000" b="1" dirty="0">
                <a:latin typeface="+mj-lt"/>
                <a:ea typeface="№Е"/>
              </a:rPr>
              <a:t>ШКОЛЬНОЙ ПРОГРАММЫ ВОСПИТАНИЯ </a:t>
            </a:r>
            <a:endParaRPr lang="ru-RU" sz="1200" dirty="0">
              <a:effectLst/>
              <a:latin typeface="+mj-lt"/>
              <a:ea typeface="№Е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828" y="1229682"/>
            <a:ext cx="8917858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План воспитательной работы школы на __ учебный год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904" y="1691347"/>
            <a:ext cx="6320207" cy="4912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9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4644008" y="6858000"/>
            <a:ext cx="431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i="1" dirty="0">
                <a:solidFill>
                  <a:srgbClr val="0D79CA"/>
                </a:solidFill>
                <a:latin typeface="Georgia" pitchFamily="18" charset="0"/>
              </a:rPr>
              <a:t>                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"/>
            <a:ext cx="9078686" cy="836711"/>
            <a:chOff x="0" y="1"/>
            <a:chExt cx="9078686" cy="836711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0" y="1"/>
              <a:ext cx="9078686" cy="83671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8000" kern="1200">
                  <a:solidFill>
                    <a:schemeClr val="lt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</a:t>
              </a: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Государственное бюджетное учреждение дополнительного  профессионального образования  «Ставропольский краевой  институт развития образования, повышения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и переподготовки работников образования»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93" y="95381"/>
              <a:ext cx="565773" cy="645949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10" y="958982"/>
            <a:ext cx="8745698" cy="550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6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4644008" y="6858000"/>
            <a:ext cx="431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i="1" dirty="0">
                <a:solidFill>
                  <a:srgbClr val="0D79CA"/>
                </a:solidFill>
                <a:latin typeface="Georgia" pitchFamily="18" charset="0"/>
              </a:rPr>
              <a:t>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2686" y="4937697"/>
            <a:ext cx="6096000" cy="17004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информация: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специального и инклюзивного образования СКИРО ПК и ПРО.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 355002, г. Ставрополь, ул. Лермонтова, д. 189А.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8(8652) 99-77-29 (доб.:518)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alt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pangalnik@mail.ru</a:t>
            </a:r>
            <a:endParaRPr lang="ru-RU" alt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178" y="1970060"/>
            <a:ext cx="8585829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ПРОГРАММА ВОСПИТАНИЯ: НОВЫЕ ВОЗМОЖНОСТИ 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450215"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РИСКИ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1"/>
            <a:ext cx="9078686" cy="836711"/>
            <a:chOff x="0" y="1"/>
            <a:chExt cx="9078686" cy="836711"/>
          </a:xfrm>
        </p:grpSpPr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0" y="1"/>
              <a:ext cx="9078686" cy="83671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8000" kern="1200">
                  <a:solidFill>
                    <a:schemeClr val="lt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</a:t>
              </a: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Государственное бюджетное учреждение дополнительного  профессионального образования  «Ставропольский краевой  институт развития образования, повышения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и переподготовки работников образования»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93" y="95381"/>
              <a:ext cx="565773" cy="645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77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4644008" y="6858000"/>
            <a:ext cx="431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i="1" dirty="0">
                <a:solidFill>
                  <a:srgbClr val="0D79CA"/>
                </a:solidFill>
                <a:latin typeface="Georgia" pitchFamily="18" charset="0"/>
              </a:rPr>
              <a:t>                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"/>
            <a:ext cx="9078686" cy="836711"/>
            <a:chOff x="0" y="1"/>
            <a:chExt cx="9078686" cy="836711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0" y="1"/>
              <a:ext cx="9078686" cy="83671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8000" kern="1200">
                  <a:solidFill>
                    <a:schemeClr val="lt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</a:t>
              </a: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Государственное бюджетное учреждение дополнительного  профессионального образования  «Ставропольский краевой  институт развития образования, повышения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и переподготовки работников образования»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93" y="95381"/>
              <a:ext cx="565773" cy="645949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93293" y="913172"/>
            <a:ext cx="8868715" cy="5849446"/>
            <a:chOff x="226142" y="913172"/>
            <a:chExt cx="8735866" cy="572360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142" y="913172"/>
              <a:ext cx="8735866" cy="57236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7598" y="913172"/>
              <a:ext cx="2911280" cy="905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5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4644008" y="6858000"/>
            <a:ext cx="431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i="1" dirty="0">
                <a:solidFill>
                  <a:srgbClr val="0D79CA"/>
                </a:solidFill>
                <a:latin typeface="Georgia" pitchFamily="18" charset="0"/>
              </a:rPr>
              <a:t>                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"/>
            <a:ext cx="9078686" cy="836711"/>
            <a:chOff x="0" y="1"/>
            <a:chExt cx="9078686" cy="836711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0" y="1"/>
              <a:ext cx="9078686" cy="83671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8000" kern="1200">
                  <a:solidFill>
                    <a:schemeClr val="lt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</a:t>
              </a: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Государственное бюджетное учреждение дополнительного  профессионального образования  «Ставропольский краевой  институт развития образования, повышения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и переподготовки работников образования»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93" y="95381"/>
              <a:ext cx="565773" cy="645949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0" y="932093"/>
            <a:ext cx="8785027" cy="567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5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4644008" y="6858000"/>
            <a:ext cx="431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i="1" dirty="0">
                <a:solidFill>
                  <a:srgbClr val="0D79CA"/>
                </a:solidFill>
                <a:latin typeface="Georgia" pitchFamily="18" charset="0"/>
              </a:rPr>
              <a:t>                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"/>
            <a:ext cx="9078686" cy="836711"/>
            <a:chOff x="0" y="1"/>
            <a:chExt cx="9078686" cy="836711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0" y="1"/>
              <a:ext cx="9078686" cy="83671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8000" kern="1200">
                  <a:solidFill>
                    <a:schemeClr val="lt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</a:t>
              </a: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Государственное бюджетное учреждение дополнительного  профессионального образования  «Ставропольский краевой  институт развития образования, повышения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и переподготовки работников образования»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93" y="95381"/>
              <a:ext cx="565773" cy="645949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9" y="1078678"/>
            <a:ext cx="4740293" cy="1538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826" y="1992305"/>
            <a:ext cx="3212718" cy="4604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795" y="2008056"/>
            <a:ext cx="3421193" cy="4573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380795" y="1053052"/>
            <a:ext cx="3582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https://fgosreestr.ru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75361"/>
              </p:ext>
            </p:extLst>
          </p:nvPr>
        </p:nvGraphicFramePr>
        <p:xfrm>
          <a:off x="0" y="0"/>
          <a:ext cx="9144000" cy="735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580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ДПО «Ставропольский краевой институт развития образования,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повышения квалификации и переподготовки работников образования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2712" name="Picture 11" descr="C:\Users\Администратор\Desktop\СКИРО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" y="131564"/>
            <a:ext cx="577453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Прямоугольник 1"/>
          <p:cNvSpPr>
            <a:spLocks noChangeArrowheads="1"/>
          </p:cNvSpPr>
          <p:nvPr/>
        </p:nvSpPr>
        <p:spPr bwMode="auto">
          <a:xfrm>
            <a:off x="714375" y="1982391"/>
            <a:ext cx="77235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100"/>
              <a:t>1.Программы и/или планы логопедической работы.</a:t>
            </a:r>
          </a:p>
        </p:txBody>
      </p:sp>
      <p:pic>
        <p:nvPicPr>
          <p:cNvPr id="72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9" y="867370"/>
            <a:ext cx="8818075" cy="590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6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75361"/>
              </p:ext>
            </p:extLst>
          </p:nvPr>
        </p:nvGraphicFramePr>
        <p:xfrm>
          <a:off x="0" y="0"/>
          <a:ext cx="9144000" cy="735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580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ДПО «Ставропольский краевой институт развития образования,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повышения квалификации и переподготовки работников образования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2712" name="Picture 11" descr="C:\Users\Администратор\Desktop\СКИРО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" y="131564"/>
            <a:ext cx="577453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12999" r="4029" b="6251"/>
          <a:stretch/>
        </p:blipFill>
        <p:spPr bwMode="auto">
          <a:xfrm>
            <a:off x="308610" y="867370"/>
            <a:ext cx="8491358" cy="4229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2" t="11936" r="6412" b="6097"/>
          <a:stretch/>
        </p:blipFill>
        <p:spPr bwMode="auto">
          <a:xfrm>
            <a:off x="3693814" y="3393065"/>
            <a:ext cx="5106154" cy="340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160" y="5595176"/>
            <a:ext cx="3463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http://</a:t>
            </a:r>
            <a:r>
              <a:rPr lang="en-US" sz="4000" dirty="0" smtClean="0"/>
              <a:t>mpgu.su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309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4644008" y="6858000"/>
            <a:ext cx="431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i="1" dirty="0">
                <a:solidFill>
                  <a:srgbClr val="0D79CA"/>
                </a:solidFill>
                <a:latin typeface="Georgia" pitchFamily="18" charset="0"/>
              </a:rPr>
              <a:t>                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"/>
            <a:ext cx="9078686" cy="836711"/>
            <a:chOff x="0" y="1"/>
            <a:chExt cx="9078686" cy="836711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0" y="1"/>
              <a:ext cx="9078686" cy="83671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8000" kern="1200">
                  <a:solidFill>
                    <a:schemeClr val="lt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</a:t>
              </a: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Государственное бюджетное учреждение дополнительного  профессионального образования  «Ставропольский краевой  институт развития образования, повышения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и переподготовки работников образования»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93" y="95381"/>
              <a:ext cx="565773" cy="645949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-692911" y="719186"/>
            <a:ext cx="9983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+mj-lt"/>
                <a:ea typeface="№Е"/>
              </a:rPr>
              <a:t>АЛГОРИТМ РАЗРАБОТКИ </a:t>
            </a:r>
            <a:r>
              <a:rPr lang="ru-RU" sz="2000" b="1" dirty="0">
                <a:latin typeface="+mj-lt"/>
                <a:ea typeface="№Е"/>
              </a:rPr>
              <a:t>ШКОЛЬНОЙ ПРОГРАММЫ ВОСПИТАНИЯ </a:t>
            </a:r>
            <a:endParaRPr lang="ru-RU" sz="1200" dirty="0">
              <a:effectLst/>
              <a:latin typeface="+mj-lt"/>
              <a:ea typeface="№Е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93293" y="1653530"/>
            <a:ext cx="821107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6345" y="1673421"/>
            <a:ext cx="2960682" cy="46166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2400" b="1" kern="100" dirty="0" err="1">
                <a:solidFill>
                  <a:schemeClr val="bg1"/>
                </a:solidFill>
                <a:ea typeface="№Е"/>
              </a:rPr>
              <a:t>Создаем</a:t>
            </a:r>
            <a:r>
              <a:rPr lang="en-US" sz="2400" b="1" kern="100" dirty="0">
                <a:solidFill>
                  <a:schemeClr val="bg1"/>
                </a:solidFill>
                <a:ea typeface="№Е"/>
              </a:rPr>
              <a:t> </a:t>
            </a:r>
            <a:r>
              <a:rPr lang="ru-RU" sz="2400" b="1" kern="100" dirty="0" smtClean="0">
                <a:solidFill>
                  <a:schemeClr val="bg1"/>
                </a:solidFill>
                <a:ea typeface="№Е"/>
              </a:rPr>
              <a:t> </a:t>
            </a:r>
            <a:r>
              <a:rPr lang="en-US" sz="2400" b="1" kern="100" dirty="0" err="1" smtClean="0">
                <a:solidFill>
                  <a:schemeClr val="bg1"/>
                </a:solidFill>
                <a:ea typeface="№Е"/>
              </a:rPr>
              <a:t>команду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0188386">
            <a:off x="3991897" y="1417237"/>
            <a:ext cx="652111" cy="23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021839" y="1769367"/>
            <a:ext cx="652111" cy="23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761285">
            <a:off x="3972661" y="2134058"/>
            <a:ext cx="652111" cy="23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84925" y="1239511"/>
            <a:ext cx="4367167" cy="338554"/>
          </a:xfrm>
          <a:prstGeom prst="rect">
            <a:avLst/>
          </a:prstGeom>
          <a:solidFill>
            <a:srgbClr val="F2F9FE"/>
          </a:solidFill>
          <a:ln>
            <a:solidFill>
              <a:srgbClr val="0160D4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ea typeface="№Е"/>
                <a:cs typeface="Times New Roman" panose="02020603050405020304" pitchFamily="18" charset="0"/>
              </a:rPr>
              <a:t>Зам. директора </a:t>
            </a:r>
            <a:r>
              <a:rPr lang="ru-RU" sz="1600" dirty="0">
                <a:solidFill>
                  <a:srgbClr val="002060"/>
                </a:solidFill>
                <a:ea typeface="№Е"/>
                <a:cs typeface="Times New Roman" panose="02020603050405020304" pitchFamily="18" charset="0"/>
              </a:rPr>
              <a:t>по воспитательной работе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0953" y="1635244"/>
            <a:ext cx="2859321" cy="584775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Учителя- предметники,</a:t>
            </a:r>
          </a:p>
          <a:p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классные руководители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84925" y="2277199"/>
            <a:ext cx="4393760" cy="830997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Социальный педагог, психолог, </a:t>
            </a:r>
            <a:r>
              <a:rPr lang="ru-RU" sz="1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диФфектолог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Логопед и др. специалисты ОО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0" y="4941525"/>
            <a:ext cx="821107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4400" y="4610185"/>
            <a:ext cx="2237216" cy="1200329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Анализируем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основные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понятия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6528" y="3360249"/>
            <a:ext cx="1558558" cy="338554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r>
              <a:rPr lang="en-US" sz="1600" b="1" i="1" dirty="0" err="1" smtClean="0"/>
              <a:t>Воспитание</a:t>
            </a:r>
            <a:r>
              <a:rPr lang="en-US" sz="1600" dirty="0" smtClean="0"/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7947" y="3781449"/>
            <a:ext cx="2168159" cy="338554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r>
              <a:rPr lang="ru-RU" sz="1600" b="1" i="1" dirty="0"/>
              <a:t>Цель воспитания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57947" y="4269982"/>
            <a:ext cx="3033397" cy="338554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r>
              <a:rPr lang="en-US" sz="1600" b="1" i="1" dirty="0" err="1" smtClean="0"/>
              <a:t>Результат</a:t>
            </a:r>
            <a:r>
              <a:rPr lang="ru-RU" sz="1600" b="1" i="1" dirty="0" smtClean="0"/>
              <a:t> 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воспитания</a:t>
            </a:r>
            <a:r>
              <a:rPr lang="ru-RU" sz="1600" b="1" i="1" dirty="0" smtClean="0"/>
              <a:t> </a:t>
            </a:r>
            <a:r>
              <a:rPr lang="en-US" sz="1600" i="1" dirty="0" smtClean="0"/>
              <a:t> </a:t>
            </a:r>
            <a:endParaRPr lang="ru-RU" sz="1600" b="1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57947" y="4725880"/>
            <a:ext cx="2470428" cy="338554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r>
              <a:rPr lang="ru-RU" sz="1600" b="1" i="1" dirty="0"/>
              <a:t>Задачи воспитания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57947" y="5150447"/>
            <a:ext cx="3239875" cy="338554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r>
              <a:rPr lang="en-US" sz="1600" b="1" i="1" dirty="0" err="1"/>
              <a:t>Направления</a:t>
            </a:r>
            <a:r>
              <a:rPr lang="en-US" sz="1600" b="1" i="1" dirty="0"/>
              <a:t> </a:t>
            </a:r>
            <a:r>
              <a:rPr lang="en-US" sz="1600" b="1" i="1" dirty="0" err="1"/>
              <a:t>воспитания</a:t>
            </a:r>
            <a:r>
              <a:rPr lang="en-US" sz="1600" b="1" i="1" dirty="0"/>
              <a:t> </a:t>
            </a:r>
            <a:endParaRPr lang="ru-RU" sz="1600" b="1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979600" y="5587507"/>
            <a:ext cx="2470428" cy="338554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r>
              <a:rPr lang="ru-RU" sz="1600" b="1" i="1" dirty="0"/>
              <a:t>Виды деятельности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79600" y="6004223"/>
            <a:ext cx="2777760" cy="338554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r>
              <a:rPr lang="ru-RU" sz="1600" b="1" i="1" dirty="0"/>
              <a:t>Формы деятельности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016940" y="6420939"/>
            <a:ext cx="3121888" cy="338554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r>
              <a:rPr lang="ru-RU" sz="1600" b="1" i="1" dirty="0"/>
              <a:t>Содержание деятельности</a:t>
            </a:r>
            <a:r>
              <a:rPr lang="ru-RU" sz="1600" b="1" dirty="0"/>
              <a:t> </a:t>
            </a:r>
            <a:endParaRPr lang="ru-RU" sz="1600" b="1" i="1" dirty="0"/>
          </a:p>
        </p:txBody>
      </p:sp>
      <p:sp>
        <p:nvSpPr>
          <p:cNvPr id="29" name="Стрелка вправо 28"/>
          <p:cNvSpPr/>
          <p:nvPr/>
        </p:nvSpPr>
        <p:spPr>
          <a:xfrm rot="18598170">
            <a:off x="2941917" y="3788421"/>
            <a:ext cx="977153" cy="277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20022405">
            <a:off x="3159068" y="4131637"/>
            <a:ext cx="791426" cy="292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20572535">
            <a:off x="3325275" y="4442315"/>
            <a:ext cx="617492" cy="265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21084024">
            <a:off x="3293767" y="4765407"/>
            <a:ext cx="658136" cy="284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353654">
            <a:off x="3303378" y="5118221"/>
            <a:ext cx="627193" cy="279720"/>
          </a:xfrm>
          <a:prstGeom prst="rightArrow">
            <a:avLst>
              <a:gd name="adj1" fmla="val 503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891439">
            <a:off x="3256734" y="5556019"/>
            <a:ext cx="720480" cy="227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891439">
            <a:off x="3267615" y="5949707"/>
            <a:ext cx="722320" cy="290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891439">
            <a:off x="3173253" y="6394470"/>
            <a:ext cx="796701" cy="261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3226618" y="3206919"/>
            <a:ext cx="491613" cy="8129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261486" y="3594384"/>
            <a:ext cx="491613" cy="1103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4644008" y="6858000"/>
            <a:ext cx="431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i="1" dirty="0">
                <a:solidFill>
                  <a:srgbClr val="0D79CA"/>
                </a:solidFill>
                <a:latin typeface="Georgia" pitchFamily="18" charset="0"/>
              </a:rPr>
              <a:t>                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"/>
            <a:ext cx="9078686" cy="836711"/>
            <a:chOff x="0" y="1"/>
            <a:chExt cx="9078686" cy="836711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0" y="1"/>
              <a:ext cx="9078686" cy="83671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8000" kern="1200">
                  <a:solidFill>
                    <a:schemeClr val="lt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</a:t>
              </a: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Государственное бюджетное учреждение дополнительного  профессионального образования  «Ставропольский краевой  институт развития образования, повышения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и переподготовки работников образования»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93" y="95381"/>
              <a:ext cx="565773" cy="645949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-604420" y="836710"/>
            <a:ext cx="9983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+mj-lt"/>
                <a:ea typeface="№Е"/>
              </a:rPr>
              <a:t>АЛГОРИТМ РАЗРАБОТКИ </a:t>
            </a:r>
            <a:r>
              <a:rPr lang="ru-RU" sz="2000" b="1" dirty="0">
                <a:latin typeface="+mj-lt"/>
                <a:ea typeface="№Е"/>
              </a:rPr>
              <a:t>ШКОЛЬНОЙ ПРОГРАММЫ ВОСПИТАНИЯ </a:t>
            </a:r>
            <a:endParaRPr lang="ru-RU" sz="1200" dirty="0">
              <a:effectLst/>
              <a:latin typeface="+mj-lt"/>
              <a:ea typeface="№Е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6272" y="1346505"/>
            <a:ext cx="821107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81477" y="1361623"/>
            <a:ext cx="7637009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Продумываем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структуру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программы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125849" y="1819184"/>
            <a:ext cx="650273" cy="440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14206" y="1794746"/>
            <a:ext cx="650273" cy="440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404" y="2277187"/>
            <a:ext cx="2686575" cy="1846659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Раздел 1. </a:t>
            </a:r>
            <a:r>
              <a:rPr lang="ru-RU" b="1" i="1" dirty="0" smtClean="0"/>
              <a:t>Целевой</a:t>
            </a:r>
            <a:endParaRPr lang="ru-RU" b="1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/>
              <a:t>Цель и задачи воспитания обучающихся.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/>
              <a:t>Целевые </a:t>
            </a:r>
            <a:r>
              <a:rPr lang="ru-RU" sz="1600" i="1" dirty="0" smtClean="0"/>
              <a:t>ориентиры результатов </a:t>
            </a:r>
            <a:r>
              <a:rPr lang="ru-RU" sz="1600" i="1" dirty="0" smtClean="0"/>
              <a:t>воспитания</a:t>
            </a:r>
            <a:endParaRPr lang="ru-RU" sz="1600" i="1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2662589" y="2196251"/>
            <a:ext cx="3355595" cy="1354217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Раздел 2. </a:t>
            </a:r>
            <a:r>
              <a:rPr lang="ru-RU" b="1" i="1" dirty="0" smtClean="0"/>
              <a:t>Содержательный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/>
              <a:t>Уклад. </a:t>
            </a:r>
            <a:r>
              <a:rPr lang="ru-RU" sz="1600" i="1" dirty="0" smtClean="0"/>
              <a:t>ОО.</a:t>
            </a:r>
            <a:endParaRPr lang="ru-RU" sz="1600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/>
              <a:t> </a:t>
            </a:r>
            <a:r>
              <a:rPr lang="ru-RU" sz="1600" i="1" dirty="0" smtClean="0"/>
              <a:t>В</a:t>
            </a:r>
            <a:r>
              <a:rPr lang="ru-RU" sz="1600" i="1" dirty="0" smtClean="0"/>
              <a:t>иды</a:t>
            </a:r>
            <a:r>
              <a:rPr lang="ru-RU" sz="1600" i="1" dirty="0" smtClean="0"/>
              <a:t>, формы и содержание </a:t>
            </a:r>
            <a:r>
              <a:rPr lang="ru-RU" sz="1400" i="1" dirty="0" smtClean="0"/>
              <a:t>воспитательной </a:t>
            </a:r>
            <a:r>
              <a:rPr lang="ru-RU" sz="1400" i="1" dirty="0" smtClean="0"/>
              <a:t>деятельности</a:t>
            </a:r>
            <a:endParaRPr lang="ru-RU" sz="14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84553" y="1878387"/>
            <a:ext cx="2994133" cy="2862322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Раздел </a:t>
            </a:r>
            <a:r>
              <a:rPr lang="ru-RU" b="1" i="1" dirty="0" smtClean="0"/>
              <a:t>3 Организационный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/>
              <a:t>Кадровое </a:t>
            </a:r>
            <a:r>
              <a:rPr lang="ru-RU" sz="1600" i="1" dirty="0" smtClean="0"/>
              <a:t>обеспечение.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i="1" dirty="0"/>
              <a:t>Н</a:t>
            </a:r>
            <a:r>
              <a:rPr lang="ru-RU" sz="1600" i="1" dirty="0" smtClean="0"/>
              <a:t>ормативно-методическое обеспечение.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i="1" dirty="0" smtClean="0"/>
              <a:t> Требования  к организации среды для детей с ОВЗ.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i="1" dirty="0"/>
              <a:t>С</a:t>
            </a:r>
            <a:r>
              <a:rPr lang="ru-RU" sz="1600" i="1" dirty="0" smtClean="0"/>
              <a:t>истема поощрения,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i="1" dirty="0" smtClean="0"/>
              <a:t>Анализ воспитательного процесса. 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254" y="4054416"/>
            <a:ext cx="5148843" cy="270843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 latinLnBrk="1">
              <a:spcAft>
                <a:spcPts val="0"/>
              </a:spcAft>
            </a:pPr>
            <a:r>
              <a:rPr lang="ru-RU" sz="1600" b="1" kern="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Инвариантные основные: </a:t>
            </a:r>
            <a:endParaRPr lang="ru-RU" sz="1600" b="1" kern="1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 algn="just" latinLnBrk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kern="1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«Школьный урок»,</a:t>
            </a:r>
          </a:p>
          <a:p>
            <a:pPr marL="285750" lvl="0" indent="-285750" algn="just" latinLnBrk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kern="100" dirty="0" smtClean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Внеурочная деятельность,</a:t>
            </a:r>
          </a:p>
          <a:p>
            <a:pPr marL="285750" lvl="0" indent="-285750" algn="just" latinLnBrk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kern="1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Основные школьные дела,</a:t>
            </a:r>
          </a:p>
          <a:p>
            <a:pPr marL="285750" lvl="0" indent="-285750" algn="just" latinLnBrk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kern="100" dirty="0" smtClean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Классное руководство,</a:t>
            </a:r>
          </a:p>
          <a:p>
            <a:pPr marL="285750" lvl="0" indent="-285750" algn="just" latinLnBrk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kern="1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Внешкольные мероприятия,</a:t>
            </a:r>
          </a:p>
          <a:p>
            <a:pPr marL="285750" lvl="0" indent="-285750" algn="just" latinLnBrk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kern="100" dirty="0" smtClean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Организация предметно-пространственной среды,</a:t>
            </a:r>
          </a:p>
          <a:p>
            <a:pPr marL="285750" lvl="0" indent="-285750" algn="just" latinLnBrk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kern="1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Работа с родителями,</a:t>
            </a:r>
          </a:p>
          <a:p>
            <a:pPr marL="285750" lvl="0" indent="-285750" algn="just" latinLnBrk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kern="100" dirty="0" smtClean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Самоуправление, профилактика и безопасность, </a:t>
            </a:r>
          </a:p>
          <a:p>
            <a:pPr lvl="0" algn="just" latinLnBrk="1">
              <a:spcAft>
                <a:spcPts val="0"/>
              </a:spcAft>
            </a:pPr>
            <a:r>
              <a:rPr lang="ru-RU" sz="1400" kern="100" dirty="0" smtClean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социальное партнерство, профориентация, </a:t>
            </a:r>
          </a:p>
          <a:p>
            <a:pPr marL="285750" lvl="0" indent="-285750" algn="just" latinLnBrk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kern="1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Школьные спортивные клубы,</a:t>
            </a:r>
          </a:p>
          <a:p>
            <a:pPr marL="285750" lvl="0" indent="-285750" algn="just" latinLnBrk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kern="100" dirty="0" smtClean="0">
                <a:solidFill>
                  <a:schemeClr val="bg1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Школьные театры.</a:t>
            </a:r>
            <a:endParaRPr lang="ru-RU" sz="1400" kern="1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78170" y="4773856"/>
            <a:ext cx="3800516" cy="14157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atinLnBrk="1"/>
            <a:r>
              <a:rPr lang="ru-RU" sz="1600" b="1" dirty="0" smtClean="0">
                <a:solidFill>
                  <a:schemeClr val="bg1"/>
                </a:solidFill>
              </a:rPr>
              <a:t>Вариативные дополнительные: </a:t>
            </a:r>
            <a:endParaRPr lang="ru-RU" sz="1600" b="1" dirty="0">
              <a:solidFill>
                <a:schemeClr val="bg1"/>
              </a:solidFill>
            </a:endParaRPr>
          </a:p>
          <a:p>
            <a:pPr latinLnBrk="1"/>
            <a:r>
              <a:rPr lang="ru-RU" sz="1400" dirty="0" smtClean="0">
                <a:solidFill>
                  <a:schemeClr val="bg1"/>
                </a:solidFill>
              </a:rPr>
              <a:t>(определяются ОО самостоятельно)</a:t>
            </a:r>
            <a:endParaRPr lang="ru-RU" sz="1400" dirty="0">
              <a:solidFill>
                <a:schemeClr val="bg1"/>
              </a:solidFill>
            </a:endParaRPr>
          </a:p>
          <a:p>
            <a:pPr marL="285750" lvl="0" indent="-285750" latinLnBrk="1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bg1"/>
                </a:solidFill>
              </a:rPr>
              <a:t>«Детские общественные объединения», </a:t>
            </a:r>
          </a:p>
          <a:p>
            <a:pPr marL="285750" lvl="0" indent="-285750" latinLnBrk="1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bg1"/>
                </a:solidFill>
              </a:rPr>
              <a:t>«Школьные медиа»,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285750" lvl="0" indent="-285750" latinLnBrk="1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</a:rPr>
              <a:t>Школьный музей,</a:t>
            </a:r>
          </a:p>
          <a:p>
            <a:pPr marL="285750" lvl="0" indent="-285750" latinLnBrk="1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</a:rPr>
              <a:t>Добровольческая деятельность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19025" y="1691883"/>
            <a:ext cx="650273" cy="440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70713" y="6167692"/>
            <a:ext cx="42081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Приложение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—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примерный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календарный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план воспитательной работы.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6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низ 23"/>
          <p:cNvSpPr/>
          <p:nvPr/>
        </p:nvSpPr>
        <p:spPr>
          <a:xfrm rot="3424914">
            <a:off x="4852509" y="2530631"/>
            <a:ext cx="650273" cy="3289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874107">
            <a:off x="6167875" y="3323690"/>
            <a:ext cx="650273" cy="868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4751042">
            <a:off x="5239380" y="2294870"/>
            <a:ext cx="650273" cy="2178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79941" y="3283931"/>
            <a:ext cx="2794085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latinLnBrk="1">
              <a:spcAft>
                <a:spcPts val="0"/>
              </a:spcAft>
            </a:pPr>
            <a:r>
              <a:rPr lang="ru-RU" b="1" kern="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не является </a:t>
            </a:r>
            <a:endParaRPr lang="ru-RU" b="1" kern="1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r>
              <a:rPr lang="ru-RU" b="1" kern="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инструментом </a:t>
            </a:r>
          </a:p>
          <a:p>
            <a:pPr algn="ctr" latinLnBrk="1">
              <a:spcAft>
                <a:spcPts val="0"/>
              </a:spcAft>
            </a:pPr>
            <a:r>
              <a:rPr lang="ru-RU" b="1" kern="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воспитании</a:t>
            </a:r>
            <a:endParaRPr lang="ru-RU" b="1" kern="1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4644008" y="6858000"/>
            <a:ext cx="431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i="1" dirty="0">
                <a:solidFill>
                  <a:srgbClr val="0D79CA"/>
                </a:solidFill>
                <a:latin typeface="Georgia" pitchFamily="18" charset="0"/>
              </a:rPr>
              <a:t>                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"/>
            <a:ext cx="9078686" cy="836711"/>
            <a:chOff x="0" y="1"/>
            <a:chExt cx="9078686" cy="836711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0" y="1"/>
              <a:ext cx="9078686" cy="83671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8000" kern="1200">
                  <a:solidFill>
                    <a:schemeClr val="lt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</a:t>
              </a: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Государственное бюджетное учреждение дополнительного  профессионального образования  «Ставропольский краевой  институт развития образования, повышения </a:t>
              </a:r>
            </a:p>
            <a:p>
              <a:pPr indent="625475"/>
              <a:r>
                <a:rPr lang="ru-RU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и переподготовки работников образования»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93" y="95381"/>
              <a:ext cx="565773" cy="645949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-692911" y="719186"/>
            <a:ext cx="9983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+mj-lt"/>
                <a:ea typeface="№Е"/>
              </a:rPr>
              <a:t>АЛГОРИТМ РАЗРАБОТКИ </a:t>
            </a:r>
            <a:r>
              <a:rPr lang="ru-RU" sz="2000" b="1" dirty="0">
                <a:latin typeface="+mj-lt"/>
                <a:ea typeface="№Е"/>
              </a:rPr>
              <a:t>ШКОЛЬНОЙ ПРОГРАММЫ ВОСПИТАНИЯ </a:t>
            </a:r>
            <a:endParaRPr lang="ru-RU" sz="1200" dirty="0">
              <a:effectLst/>
              <a:latin typeface="+mj-lt"/>
              <a:ea typeface="№Е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93293" y="1395544"/>
            <a:ext cx="821107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81478" y="1361623"/>
            <a:ext cx="7462684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Приступаем к разработки </a:t>
            </a:r>
            <a:r>
              <a:rPr lang="en-US" sz="2400" b="1" dirty="0" err="1" smtClean="0">
                <a:solidFill>
                  <a:schemeClr val="bg1"/>
                </a:solidFill>
              </a:rPr>
              <a:t>программы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695302" y="1810926"/>
            <a:ext cx="650273" cy="456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1303" y="2279552"/>
            <a:ext cx="2222090" cy="1015663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Примерная </a:t>
            </a:r>
          </a:p>
          <a:p>
            <a:pPr algn="ctr"/>
            <a:r>
              <a:rPr lang="ru-RU" sz="2000" b="1" i="1" dirty="0" smtClean="0"/>
              <a:t>программа </a:t>
            </a:r>
          </a:p>
          <a:p>
            <a:pPr algn="ctr"/>
            <a:r>
              <a:rPr lang="ru-RU" sz="2000" b="1" i="1" dirty="0" smtClean="0"/>
              <a:t>воспитания</a:t>
            </a:r>
            <a:endParaRPr lang="ru-RU" sz="2000" b="1" i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345575" y="2507158"/>
            <a:ext cx="821107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02300" y="2567750"/>
            <a:ext cx="2592534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latinLnBrk="1">
              <a:spcAft>
                <a:spcPts val="0"/>
              </a:spcAft>
            </a:pPr>
            <a:r>
              <a:rPr lang="ru-RU" sz="2400" b="1" kern="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Конструктор</a:t>
            </a:r>
            <a:endParaRPr lang="ru-RU" sz="2400" kern="1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088115" y="3393880"/>
            <a:ext cx="650273" cy="794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99756" y="4268990"/>
            <a:ext cx="2163097" cy="203132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latinLnBrk="1">
              <a:spcAft>
                <a:spcPts val="0"/>
              </a:spcAft>
            </a:pPr>
            <a:r>
              <a:rPr lang="ru-RU" b="1" kern="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Включаются </a:t>
            </a:r>
            <a:endParaRPr lang="ru-RU" b="1" kern="1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r>
              <a:rPr lang="ru-RU" b="1" kern="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вариативные </a:t>
            </a:r>
          </a:p>
          <a:p>
            <a:pPr algn="ctr" latinLnBrk="1">
              <a:spcAft>
                <a:spcPts val="0"/>
              </a:spcAft>
            </a:pPr>
            <a:r>
              <a:rPr lang="ru-RU" b="1" kern="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модули </a:t>
            </a:r>
          </a:p>
          <a:p>
            <a:pPr algn="ctr" latinLnBrk="1">
              <a:spcAft>
                <a:spcPts val="0"/>
              </a:spcAft>
            </a:pPr>
            <a:r>
              <a:rPr lang="ru-RU" b="1" kern="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 </a:t>
            </a:r>
            <a:r>
              <a:rPr lang="ru-RU" b="1" kern="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учетом </a:t>
            </a:r>
            <a:endParaRPr lang="ru-RU" b="1" kern="1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r>
              <a:rPr lang="ru-RU" b="1" kern="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кадровых и  </a:t>
            </a:r>
          </a:p>
          <a:p>
            <a:pPr algn="ctr" latinLnBrk="1">
              <a:spcAft>
                <a:spcPts val="0"/>
              </a:spcAft>
            </a:pPr>
            <a:r>
              <a:rPr lang="ru-RU" b="1" kern="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материальных </a:t>
            </a:r>
          </a:p>
          <a:p>
            <a:pPr algn="ctr" latinLnBrk="1">
              <a:spcAft>
                <a:spcPts val="0"/>
              </a:spcAft>
            </a:pPr>
            <a:r>
              <a:rPr lang="ru-RU" b="1" kern="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ресурсов</a:t>
            </a:r>
            <a:endParaRPr lang="ru-RU" b="1" kern="1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855848" y="2527970"/>
            <a:ext cx="568200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347093" y="2054101"/>
            <a:ext cx="2614915" cy="1569660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Программа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оспитания </a:t>
            </a:r>
            <a:r>
              <a:rPr lang="ru-RU" sz="2000" b="1" i="1" dirty="0" smtClean="0">
                <a:solidFill>
                  <a:srgbClr val="002060"/>
                </a:solidFill>
              </a:rPr>
              <a:t>образовательной организации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78245" y="4288164"/>
            <a:ext cx="1428860" cy="147732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latinLnBrk="1">
              <a:spcAft>
                <a:spcPts val="0"/>
              </a:spcAft>
            </a:pPr>
            <a:r>
              <a:rPr lang="ru-RU" b="1" kern="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программа </a:t>
            </a:r>
            <a:endParaRPr lang="ru-RU" b="1" kern="1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r>
              <a:rPr lang="ru-RU" b="1" kern="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</a:t>
            </a:r>
            <a:r>
              <a:rPr lang="ru-RU" b="1" kern="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олжна</a:t>
            </a:r>
          </a:p>
          <a:p>
            <a:pPr algn="ctr" latinLnBrk="1">
              <a:spcAft>
                <a:spcPts val="0"/>
              </a:spcAft>
            </a:pPr>
            <a:r>
              <a:rPr lang="ru-RU" b="1" kern="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быть </a:t>
            </a:r>
            <a:endParaRPr lang="ru-RU" b="1" kern="1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 latinLnBrk="1">
              <a:spcAft>
                <a:spcPts val="0"/>
              </a:spcAft>
            </a:pPr>
            <a:r>
              <a:rPr lang="ru-RU" b="1" kern="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</a:t>
            </a:r>
            <a:r>
              <a:rPr lang="ru-RU" b="1" kern="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ороткой</a:t>
            </a:r>
          </a:p>
          <a:p>
            <a:pPr algn="ctr" latinLnBrk="1">
              <a:spcAft>
                <a:spcPts val="0"/>
              </a:spcAft>
            </a:pPr>
            <a:r>
              <a:rPr lang="ru-RU" b="1" kern="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 ясной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6179" y="4755858"/>
            <a:ext cx="3319915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latinLnBrk="1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</a:rPr>
              <a:t>три модификации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latinLnBrk="1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программы </a:t>
            </a:r>
            <a:r>
              <a:rPr lang="ru-RU" b="1" dirty="0">
                <a:solidFill>
                  <a:schemeClr val="bg1"/>
                </a:solidFill>
              </a:rPr>
              <a:t>воспитания</a:t>
            </a:r>
            <a:endParaRPr lang="ru-RU" b="1" kern="1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8862" y="5838650"/>
            <a:ext cx="2222090" cy="923330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единой для всех уровней общего образования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62707" y="5862326"/>
            <a:ext cx="2718760" cy="923330"/>
          </a:xfrm>
          <a:prstGeom prst="rect">
            <a:avLst/>
          </a:prstGeom>
          <a:solidFill>
            <a:srgbClr val="F2F9FE"/>
          </a:solidFill>
          <a:ln>
            <a:solidFill>
              <a:srgbClr val="0156C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особенной для каждого уровня общего образования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917211" y="5382054"/>
            <a:ext cx="650273" cy="456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2877163" y="5369015"/>
            <a:ext cx="650273" cy="456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4_Воздушный 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2659</TotalTime>
  <Words>1175</Words>
  <Application>Microsoft Office PowerPoint</Application>
  <PresentationFormat>Экран (4:3)</PresentationFormat>
  <Paragraphs>324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Batang</vt:lpstr>
      <vt:lpstr>SimSun</vt:lpstr>
      <vt:lpstr>Arial</vt:lpstr>
      <vt:lpstr>Calibri</vt:lpstr>
      <vt:lpstr>Georgia</vt:lpstr>
      <vt:lpstr>Mangal</vt:lpstr>
      <vt:lpstr>№Е</vt:lpstr>
      <vt:lpstr>Times New Roman</vt:lpstr>
      <vt:lpstr>Wingdings</vt:lpstr>
      <vt:lpstr>6_Воздушный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259</cp:revision>
  <cp:lastPrinted>2022-12-06T11:27:46Z</cp:lastPrinted>
  <dcterms:created xsi:type="dcterms:W3CDTF">2021-09-28T08:35:12Z</dcterms:created>
  <dcterms:modified xsi:type="dcterms:W3CDTF">2022-12-06T21:27:31Z</dcterms:modified>
</cp:coreProperties>
</file>