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9"/>
  </p:notesMasterIdLst>
  <p:handoutMasterIdLst>
    <p:handoutMasterId r:id="rId20"/>
  </p:handoutMasterIdLst>
  <p:sldIdLst>
    <p:sldId id="256" r:id="rId3"/>
    <p:sldId id="592" r:id="rId4"/>
    <p:sldId id="593" r:id="rId5"/>
    <p:sldId id="505" r:id="rId6"/>
    <p:sldId id="588" r:id="rId7"/>
    <p:sldId id="53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94" r:id="rId17"/>
    <p:sldId id="589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7" autoAdjust="0"/>
    <p:restoredTop sz="91741" autoAdjust="0"/>
  </p:normalViewPr>
  <p:slideViewPr>
    <p:cSldViewPr>
      <p:cViewPr>
        <p:scale>
          <a:sx n="110" d="100"/>
          <a:sy n="110" d="100"/>
        </p:scale>
        <p:origin x="-118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2C0E3-C583-4964-81AA-8B2BCC2B597C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616A-8522-485E-8CC8-CED96C0244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0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9E4-3614-4E31-92E6-8E9ADF262593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6707-56F8-4469-9A06-60E56C6ED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6707-56F8-4469-9A06-60E56C6EDDD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0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4E1D-20B5-47F2-859D-7C34B7AEEECF}" type="datetime1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E9EE-4A29-4EBD-B024-1EC004851A42}" type="datetime1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3FB7-4281-4B6D-87D7-B68820212501}" type="datetime1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29ED-481B-40F9-A72D-AB94BAB7D3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8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0AFB-E2D2-47F0-A940-D55CA855F7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3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61C-2B43-4BD7-AF13-C47DB59C27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1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8D53A-C35A-48B5-82C8-12CACADAD0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23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3CD6-12D3-43D8-ABA2-4A619FC12C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81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1B92-189F-4CCF-AD1C-85097B76CE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42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1DCD4-87E6-47C8-8537-28E4942F35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25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A9AB-6CC2-4EDA-A9B8-4D0BF7D7D5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3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3E8-2239-4F1E-9F00-20B35BF6CAAC}" type="datetime1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7692-6169-481D-BDD3-EABE2C7C4B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0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9077-0BFC-4E04-8378-3964320034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21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300D-F656-4CBF-891D-58650DBA31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9D97-49A1-4D3B-9126-558B6CE9AF54}" type="datetime1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6081-8FE1-49A9-B938-DEF279D7AF63}" type="datetime1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AE87-E239-4A0F-B4EF-00AACCD72C9C}" type="datetime1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E5C8-5D22-4A76-B8DE-22BF0D28696D}" type="datetime1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894E-D17B-429D-8C04-614D72942D09}" type="datetime1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D5B0-B0CF-47D3-AA01-A4CF591BB5F1}" type="datetime1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2F44-1973-4FAF-A693-D2B6CFEF04F0}" type="datetime1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1DBA-CF16-46A3-AB4F-1B99093C5478}" type="datetime1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320E-AED7-45AE-B360-0A6A42A387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7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kp-rao.ru/razgovory-o-glavnom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kpro.ru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razgovor.edsoo.ru/topic/37/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kp-rao.ru/razgovory-o-glavn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22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736" y="1946882"/>
            <a:ext cx="7848872" cy="2088232"/>
          </a:xfrm>
        </p:spPr>
        <p:txBody>
          <a:bodyPr>
            <a:noAutofit/>
          </a:bodyPr>
          <a:lstStyle/>
          <a:p>
            <a:r>
              <a:rPr lang="ru-RU" sz="20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Особенности организации цикла внеурочных занятий Разговоры о важном для обучающихся с ОВЗ</a:t>
            </a: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32062" y="4070038"/>
            <a:ext cx="5114701" cy="1163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Мезенцева Наталия Александровна,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специального и инклюзивного образования СКИРО ПК и ПРО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63890" y="6175008"/>
            <a:ext cx="1845791" cy="63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февраля 2023 г.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396902" cy="1698451"/>
          </a:xfrm>
          <a:prstGeom prst="rect">
            <a:avLst/>
          </a:prstGeom>
        </p:spPr>
      </p:pic>
      <p:pic>
        <p:nvPicPr>
          <p:cNvPr id="4098" name="Picture 2" descr="разговоры о важном — КЧМ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31" y="5508887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22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00029" y="2719629"/>
            <a:ext cx="4145333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При </a:t>
            </a:r>
            <a:r>
              <a:rPr lang="ru-RU" sz="1600" b="1" dirty="0">
                <a:solidFill>
                  <a:srgbClr val="002060"/>
                </a:solidFill>
              </a:rPr>
              <a:t>постановке целей внеурочных занятий следует </a:t>
            </a:r>
            <a:r>
              <a:rPr lang="ru-RU" sz="1600" b="1" dirty="0" smtClean="0">
                <a:solidFill>
                  <a:srgbClr val="002060"/>
                </a:solidFill>
              </a:rPr>
              <a:t>ориентироваться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на </a:t>
            </a:r>
            <a:r>
              <a:rPr lang="ru-RU" sz="1600" dirty="0">
                <a:solidFill>
                  <a:prstClr val="black"/>
                </a:solidFill>
              </a:rPr>
              <a:t>расширение социального опыта, мотивацию взаимодействия со сверстниками, развитие речевых и коммуникативных </a:t>
            </a:r>
            <a:r>
              <a:rPr lang="ru-RU" sz="1600" dirty="0" smtClean="0">
                <a:solidFill>
                  <a:prstClr val="black"/>
                </a:solidFill>
              </a:rPr>
              <a:t>возможностей; </a:t>
            </a:r>
            <a:endParaRPr lang="ru-RU" sz="1600" dirty="0">
              <a:solidFill>
                <a:prstClr val="black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при </a:t>
            </a:r>
            <a:r>
              <a:rPr lang="ru-RU" sz="1600" dirty="0">
                <a:solidFill>
                  <a:prstClr val="black"/>
                </a:solidFill>
              </a:rPr>
              <a:t>выборе формы проведения занятия необходимо учитывать индивидуальные особенности двигательного развития </a:t>
            </a:r>
            <a:r>
              <a:rPr lang="ru-RU" sz="1600" dirty="0" smtClean="0">
                <a:solidFill>
                  <a:prstClr val="black"/>
                </a:solidFill>
              </a:rPr>
              <a:t>обучающихся.</a:t>
            </a:r>
          </a:p>
          <a:p>
            <a:pPr marL="257175" indent="-257175">
              <a:buFont typeface="Wingdings" pitchFamily="2" charset="2"/>
              <a:buChar char="ü"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комплект </a:t>
            </a:r>
            <a:r>
              <a:rPr lang="ru-RU" sz="1600" dirty="0">
                <a:solidFill>
                  <a:prstClr val="black"/>
                </a:solidFill>
              </a:rPr>
              <a:t>материалов для занятия должен включать задания, инструкции, текстовый материал, </a:t>
            </a:r>
            <a:r>
              <a:rPr lang="ru-RU" sz="1600" dirty="0" smtClean="0">
                <a:solidFill>
                  <a:prstClr val="black"/>
                </a:solidFill>
              </a:rPr>
              <a:t>видеоматериал и др.</a:t>
            </a:r>
          </a:p>
          <a:p>
            <a:pPr marL="257175" indent="-257175">
              <a:buFont typeface="Wingdings" pitchFamily="2" charset="2"/>
              <a:buChar char="ü"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864685"/>
            <a:ext cx="6840760" cy="103874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Особенности </a:t>
            </a:r>
            <a:r>
              <a:rPr lang="ru-RU" b="1" dirty="0">
                <a:solidFill>
                  <a:srgbClr val="7030A0"/>
                </a:solidFill>
              </a:rPr>
              <a:t>организации цикла внеурочных занятий </a:t>
            </a:r>
            <a:r>
              <a:rPr lang="ru-RU" b="1" dirty="0" smtClean="0">
                <a:solidFill>
                  <a:srgbClr val="7030A0"/>
                </a:solidFill>
              </a:rPr>
              <a:t>«Разговоры </a:t>
            </a:r>
            <a:r>
              <a:rPr lang="ru-RU" b="1" dirty="0">
                <a:solidFill>
                  <a:srgbClr val="7030A0"/>
                </a:solidFill>
              </a:rPr>
              <a:t>о </a:t>
            </a:r>
            <a:r>
              <a:rPr lang="ru-RU" b="1" dirty="0" smtClean="0">
                <a:solidFill>
                  <a:srgbClr val="7030A0"/>
                </a:solidFill>
              </a:rPr>
              <a:t>важном» </a:t>
            </a:r>
            <a:r>
              <a:rPr lang="ru-RU" b="1" dirty="0">
                <a:solidFill>
                  <a:srgbClr val="7030A0"/>
                </a:solidFill>
              </a:rPr>
              <a:t>для обучающихся с нарушениями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опорно-двигательного аппарата (НОДА)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sz="75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03431"/>
            <a:ext cx="2057400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5400000">
            <a:off x="7279804" y="2164773"/>
            <a:ext cx="563741" cy="49172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873" y="4801639"/>
            <a:ext cx="4572000" cy="14914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C00000"/>
                </a:solidFill>
                <a:ea typeface="Times New Roman"/>
                <a:cs typeface="Times New Roman"/>
              </a:rPr>
              <a:t>При </a:t>
            </a:r>
            <a:r>
              <a:rPr lang="ru-RU" sz="1600" dirty="0">
                <a:solidFill>
                  <a:srgbClr val="C00000"/>
                </a:solidFill>
                <a:ea typeface="Times New Roman"/>
                <a:cs typeface="Times New Roman"/>
              </a:rPr>
              <a:t>проведении занятий для обучающихся с разной степенью выраженности двигательных нарушений необходимо обеспечить соблюдение рекомендованного врачом ортопедического режима.</a:t>
            </a:r>
            <a:endParaRPr lang="ru-RU" sz="16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Реалистичный трехмерный красный восклицательный знак информационное  сообщение об опасности или предупреждающий знак часто задаваемые вопросы | 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4" y="4788713"/>
            <a:ext cx="310114" cy="3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Таня\Desktop\НОЯБРЬ\Психолого-педагогическое сопровождение детей с ОВЗ\оенроке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7471" b="38937"/>
          <a:stretch/>
        </p:blipFill>
        <p:spPr bwMode="auto">
          <a:xfrm>
            <a:off x="271945" y="1686343"/>
            <a:ext cx="4161381" cy="15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64850" y="2200916"/>
            <a:ext cx="2735832" cy="52322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Дети, </a:t>
            </a:r>
            <a:r>
              <a:rPr lang="ru-RU" sz="1400" b="1" dirty="0" smtClean="0">
                <a:solidFill>
                  <a:prstClr val="black"/>
                </a:solidFill>
              </a:rPr>
              <a:t>с нарушениями опорно-двигательного аппарата (НОДА)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9" y="2852936"/>
            <a:ext cx="1409416" cy="199119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 descr="Картинки по запросу &quot;дети с нарушениями опорно-двигательного аппарат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00" y="3150342"/>
            <a:ext cx="1781426" cy="127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3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30322" y="2752316"/>
            <a:ext cx="4248471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indent="-257175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a typeface="Times New Roman"/>
                <a:cs typeface="Times New Roman"/>
              </a:rPr>
              <a:t>предусматривает развитие познавательной активности и самостоятельности, 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a typeface="Times New Roman"/>
                <a:cs typeface="Times New Roman"/>
              </a:rPr>
              <a:t>расширение социального опыта,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a typeface="Times New Roman"/>
                <a:cs typeface="Times New Roman"/>
              </a:rPr>
              <a:t> развитие коммуникативных навыков, 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a typeface="Times New Roman"/>
                <a:cs typeface="Times New Roman"/>
              </a:rPr>
              <a:t>коррекция и развитие мыслительной деятельности, 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a typeface="Times New Roman"/>
                <a:cs typeface="Times New Roman"/>
              </a:rPr>
              <a:t>формирование </a:t>
            </a:r>
            <a:r>
              <a:rPr lang="ru-RU" sz="1600" dirty="0" err="1">
                <a:solidFill>
                  <a:srgbClr val="002060"/>
                </a:solidFill>
                <a:ea typeface="Times New Roman"/>
                <a:cs typeface="Times New Roman"/>
              </a:rPr>
              <a:t>саморегуляции</a:t>
            </a:r>
            <a:r>
              <a:rPr lang="ru-RU" sz="1600" dirty="0">
                <a:solidFill>
                  <a:srgbClr val="002060"/>
                </a:solidFill>
                <a:ea typeface="Times New Roman"/>
                <a:cs typeface="Times New Roman"/>
              </a:rPr>
              <a:t> познавательной деятельности и поведения, 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ea typeface="Times New Roman"/>
                <a:cs typeface="Times New Roman"/>
              </a:rPr>
              <a:t>развитие пространственно-временной ориентировки, </a:t>
            </a: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 моторики (</a:t>
            </a:r>
            <a:r>
              <a:rPr lang="ru-RU" sz="1600" dirty="0">
                <a:solidFill>
                  <a:srgbClr val="002060"/>
                </a:solidFill>
                <a:ea typeface="Times New Roman"/>
                <a:cs typeface="Times New Roman"/>
              </a:rPr>
              <a:t>в том числе мелкой)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864685"/>
            <a:ext cx="6840760" cy="76174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Особенности </a:t>
            </a:r>
            <a:r>
              <a:rPr lang="ru-RU" b="1" dirty="0">
                <a:solidFill>
                  <a:srgbClr val="7030A0"/>
                </a:solidFill>
              </a:rPr>
              <a:t>организации цикла внеурочных занятий </a:t>
            </a:r>
            <a:r>
              <a:rPr lang="ru-RU" b="1" dirty="0" smtClean="0">
                <a:solidFill>
                  <a:srgbClr val="7030A0"/>
                </a:solidFill>
              </a:rPr>
              <a:t>«Разговоры </a:t>
            </a:r>
            <a:r>
              <a:rPr lang="ru-RU" b="1" dirty="0">
                <a:solidFill>
                  <a:srgbClr val="7030A0"/>
                </a:solidFill>
              </a:rPr>
              <a:t>о </a:t>
            </a:r>
            <a:r>
              <a:rPr lang="ru-RU" b="1" dirty="0" smtClean="0">
                <a:solidFill>
                  <a:srgbClr val="7030A0"/>
                </a:solidFill>
              </a:rPr>
              <a:t>важном» </a:t>
            </a:r>
            <a:r>
              <a:rPr lang="ru-RU" b="1" dirty="0">
                <a:solidFill>
                  <a:srgbClr val="7030A0"/>
                </a:solidFill>
              </a:rPr>
              <a:t>для обучающихся с </a:t>
            </a:r>
            <a:r>
              <a:rPr lang="ru-RU" b="1" dirty="0" smtClean="0">
                <a:solidFill>
                  <a:srgbClr val="7030A0"/>
                </a:solidFill>
              </a:rPr>
              <a:t>ЗПР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sz="75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38" y="1686343"/>
            <a:ext cx="2057400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5400000">
            <a:off x="7046467" y="1947685"/>
            <a:ext cx="563741" cy="49172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8032" y="5301208"/>
            <a:ext cx="4572000" cy="12082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C00000"/>
                </a:solidFill>
                <a:ea typeface="Times New Roman"/>
                <a:cs typeface="Times New Roman"/>
              </a:rPr>
              <a:t>При </a:t>
            </a:r>
            <a:r>
              <a:rPr lang="ru-RU" sz="1600" dirty="0">
                <a:solidFill>
                  <a:srgbClr val="C00000"/>
                </a:solidFill>
                <a:ea typeface="Times New Roman"/>
                <a:cs typeface="Times New Roman"/>
              </a:rPr>
              <a:t>организации занятий следует исходить из возможностей ребенка – задание должно лежать в зоне умеренной трудности, но быть доступным для обучающихся с ЗПР. </a:t>
            </a:r>
          </a:p>
        </p:txBody>
      </p:sp>
      <p:pic>
        <p:nvPicPr>
          <p:cNvPr id="1026" name="Picture 2" descr="Реалистичный трехмерный красный восклицательный знак информационное  сообщение об опасности или предупреждающий знак часто задаваемые вопросы | 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6" y="5168204"/>
            <a:ext cx="310114" cy="3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Задержка психического развития (ЗПР) - Детский логопедический центр -  &quot;LogoDo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0" y="1772816"/>
            <a:ext cx="2637496" cy="28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2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1680" y="864685"/>
            <a:ext cx="6840760" cy="103874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Особенности </a:t>
            </a:r>
            <a:r>
              <a:rPr lang="ru-RU" b="1" dirty="0">
                <a:solidFill>
                  <a:srgbClr val="7030A0"/>
                </a:solidFill>
              </a:rPr>
              <a:t>организации цикла внеурочных занятий </a:t>
            </a:r>
            <a:r>
              <a:rPr lang="ru-RU" b="1" dirty="0" smtClean="0">
                <a:solidFill>
                  <a:srgbClr val="7030A0"/>
                </a:solidFill>
              </a:rPr>
              <a:t>«Разговоры </a:t>
            </a:r>
            <a:r>
              <a:rPr lang="ru-RU" b="1" dirty="0">
                <a:solidFill>
                  <a:srgbClr val="7030A0"/>
                </a:solidFill>
              </a:rPr>
              <a:t>о </a:t>
            </a:r>
            <a:r>
              <a:rPr lang="ru-RU" b="1" dirty="0" smtClean="0">
                <a:solidFill>
                  <a:srgbClr val="7030A0"/>
                </a:solidFill>
              </a:rPr>
              <a:t>важном» </a:t>
            </a:r>
            <a:r>
              <a:rPr lang="ru-RU" b="1" dirty="0">
                <a:solidFill>
                  <a:srgbClr val="7030A0"/>
                </a:solidFill>
              </a:rPr>
              <a:t>для обучающихся с </a:t>
            </a:r>
            <a:r>
              <a:rPr lang="ru-RU" b="1" dirty="0" smtClean="0">
                <a:solidFill>
                  <a:srgbClr val="7030A0"/>
                </a:solidFill>
              </a:rPr>
              <a:t>расстройствами аутистического спектра (РАС)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sz="75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26" y="1860380"/>
            <a:ext cx="2057400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5400000">
            <a:off x="7110119" y="1939438"/>
            <a:ext cx="563741" cy="49172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4" descr="C:\Users\Таня\Desktop\НОЯБРЬ\Принципы педагогического взаимодействия\dgfdgfdcvsd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6" y="1556792"/>
            <a:ext cx="3669609" cy="22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20520" y="2449402"/>
            <a:ext cx="2076315" cy="4001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Дети с </a:t>
            </a:r>
            <a:r>
              <a:rPr lang="ru-RU" sz="2000" b="1" dirty="0" smtClean="0"/>
              <a:t>РАС</a:t>
            </a:r>
            <a:endParaRPr lang="ru-RU" sz="2000" b="1" dirty="0"/>
          </a:p>
        </p:txBody>
      </p:sp>
      <p:pic>
        <p:nvPicPr>
          <p:cNvPr id="15" name="Picture 2" descr="E:\++++05 05 РАБОЧИЙ СТОЛ\ПРЕЗЕНТАЦИИ МИНСК\Полушария\neural-networks-human-brain-logo-icon_7280-9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13268" r="17677" b="38784"/>
          <a:stretch/>
        </p:blipFill>
        <p:spPr bwMode="auto">
          <a:xfrm>
            <a:off x="391272" y="3501008"/>
            <a:ext cx="1355706" cy="9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C:\Users\Таня\Desktop\НОЯБРЬ\Принципы педагогического взаимодействия\ddd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04" y="3157063"/>
            <a:ext cx="2244652" cy="22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060" y="5401715"/>
            <a:ext cx="4294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Одной </a:t>
            </a:r>
            <a:r>
              <a:rPr lang="ru-RU" dirty="0">
                <a:solidFill>
                  <a:srgbClr val="C00000"/>
                </a:solidFill>
              </a:rPr>
              <a:t>из важнейших задач должно стать развитие коммуникативных возможностей </a:t>
            </a:r>
            <a:r>
              <a:rPr lang="ru-RU" dirty="0" smtClean="0">
                <a:solidFill>
                  <a:srgbClr val="C00000"/>
                </a:solidFill>
              </a:rPr>
              <a:t>обучающихся </a:t>
            </a:r>
            <a:r>
              <a:rPr lang="ru-RU" dirty="0">
                <a:solidFill>
                  <a:srgbClr val="C00000"/>
                </a:solidFill>
              </a:rPr>
              <a:t>с РАС в процессе занятий.</a:t>
            </a:r>
          </a:p>
        </p:txBody>
      </p:sp>
      <p:pic>
        <p:nvPicPr>
          <p:cNvPr id="18" name="Picture 2" descr="Реалистичный трехмерный красный восклицательный знак информационное  сообщение об опасности или предупреждающий знак часто задаваемые вопросы |  Премиум вектор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2" y="5398631"/>
            <a:ext cx="310114" cy="3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3576" y="2511546"/>
            <a:ext cx="43924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Количество и уровень сложности заданий в рамках каждой темы должны определяться в соответствии с возможностями </a:t>
            </a:r>
            <a:r>
              <a:rPr lang="ru-RU" dirty="0" smtClean="0">
                <a:solidFill>
                  <a:srgbClr val="002060"/>
                </a:solidFill>
              </a:rPr>
              <a:t>учащихся;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Подбор </a:t>
            </a:r>
            <a:r>
              <a:rPr lang="ru-RU" dirty="0">
                <a:solidFill>
                  <a:srgbClr val="002060"/>
                </a:solidFill>
              </a:rPr>
              <a:t>фрагментов художественных произведений </a:t>
            </a:r>
            <a:r>
              <a:rPr lang="ru-RU" dirty="0" smtClean="0">
                <a:solidFill>
                  <a:srgbClr val="002060"/>
                </a:solidFill>
              </a:rPr>
              <a:t>иллюстрирующих </a:t>
            </a:r>
            <a:r>
              <a:rPr lang="ru-RU" dirty="0">
                <a:solidFill>
                  <a:srgbClr val="002060"/>
                </a:solidFill>
              </a:rPr>
              <a:t>изучаемую тему должен осуществляться в соответствии с возможностями и интересами учащихся с РАС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Учитывать актуальные интересы обучающихся с РАС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11960" y="2559436"/>
            <a:ext cx="4793405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Материал </a:t>
            </a:r>
            <a:r>
              <a:rPr lang="ru-RU" sz="1600" b="1" dirty="0">
                <a:solidFill>
                  <a:srgbClr val="002060"/>
                </a:solidFill>
              </a:rPr>
              <a:t>должен быть сокращен и адаптирован в соответствии с требованиями ФГОС УО (ИН) к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планируемым результатам (личностные и предметные</a:t>
            </a:r>
            <a:r>
              <a:rPr lang="ru-RU" sz="1600" dirty="0" smtClean="0">
                <a:solidFill>
                  <a:srgbClr val="002060"/>
                </a:solidFill>
              </a:rPr>
              <a:t>);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содержательной части (доступность тематики, вариативность в соответствии с индивидуальными </a:t>
            </a:r>
            <a:r>
              <a:rPr lang="ru-RU" sz="1600" dirty="0" smtClean="0">
                <a:solidFill>
                  <a:srgbClr val="002060"/>
                </a:solidFill>
              </a:rPr>
              <a:t>особенностями;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 подаче материала (использовать в речи учителя доступные формулировки - сократить или упростить использование </a:t>
            </a:r>
            <a:r>
              <a:rPr lang="ru-RU" sz="1600" dirty="0" smtClean="0">
                <a:solidFill>
                  <a:srgbClr val="002060"/>
                </a:solidFill>
              </a:rPr>
              <a:t>терминологии;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к организации </a:t>
            </a:r>
            <a:r>
              <a:rPr lang="ru-RU" sz="1600" dirty="0" smtClean="0">
                <a:solidFill>
                  <a:srgbClr val="002060"/>
                </a:solidFill>
              </a:rPr>
              <a:t>занятий.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864685"/>
            <a:ext cx="6840760" cy="103874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Особенности </a:t>
            </a:r>
            <a:r>
              <a:rPr lang="ru-RU" b="1" dirty="0">
                <a:solidFill>
                  <a:srgbClr val="7030A0"/>
                </a:solidFill>
              </a:rPr>
              <a:t>организации цикла внеурочных занятий </a:t>
            </a:r>
            <a:r>
              <a:rPr lang="ru-RU" b="1" dirty="0" smtClean="0">
                <a:solidFill>
                  <a:srgbClr val="7030A0"/>
                </a:solidFill>
              </a:rPr>
              <a:t>«Разговоры </a:t>
            </a:r>
            <a:r>
              <a:rPr lang="ru-RU" b="1" dirty="0">
                <a:solidFill>
                  <a:srgbClr val="7030A0"/>
                </a:solidFill>
              </a:rPr>
              <a:t>о </a:t>
            </a:r>
            <a:r>
              <a:rPr lang="ru-RU" b="1" dirty="0" smtClean="0">
                <a:solidFill>
                  <a:srgbClr val="7030A0"/>
                </a:solidFill>
              </a:rPr>
              <a:t>важном» </a:t>
            </a:r>
            <a:r>
              <a:rPr lang="ru-RU" b="1" dirty="0">
                <a:solidFill>
                  <a:srgbClr val="7030A0"/>
                </a:solidFill>
              </a:rPr>
              <a:t>для обучающихся с </a:t>
            </a:r>
            <a:r>
              <a:rPr lang="ru-RU" b="1" dirty="0" smtClean="0">
                <a:solidFill>
                  <a:srgbClr val="7030A0"/>
                </a:solidFill>
              </a:rPr>
              <a:t>умственной отсталостью (интеллектуальными нарушениями)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sz="75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01425"/>
            <a:ext cx="2057400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5400000">
            <a:off x="7046467" y="1947685"/>
            <a:ext cx="563741" cy="49172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120" y="4791403"/>
            <a:ext cx="3787824" cy="171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750"/>
              </a:spcAft>
            </a:pPr>
            <a:r>
              <a:rPr lang="ru-RU" sz="1400" dirty="0">
                <a:solidFill>
                  <a:srgbClr val="C00000"/>
                </a:solidFill>
              </a:rPr>
              <a:t>Внеурочные занятия </a:t>
            </a:r>
            <a:r>
              <a:rPr lang="ru-RU" sz="1400" dirty="0" smtClean="0">
                <a:solidFill>
                  <a:srgbClr val="C00000"/>
                </a:solidFill>
              </a:rPr>
              <a:t>должны </a:t>
            </a:r>
            <a:r>
              <a:rPr lang="ru-RU" sz="1400" dirty="0">
                <a:solidFill>
                  <a:srgbClr val="C00000"/>
                </a:solidFill>
              </a:rPr>
              <a:t>планироваться с учетом требований 1 и 2 варианта АООП УО (ИН) и особых образовательных потребностей обучающихся данной категории.</a:t>
            </a:r>
          </a:p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endParaRPr lang="ru-RU" sz="16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Реалистичный трехмерный красный восклицательный знак информационное  сообщение об опасности или предупреждающий знак часто задаваемые вопросы | 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3" y="4786621"/>
            <a:ext cx="310114" cy="3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Таня\Desktop\НОЯБРЬ\Принципы педагогического взаимодействия\dfvfd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3" y="1412776"/>
            <a:ext cx="3209828" cy="19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Таня\Desktop\НОЯБРЬ\Принципы педагогического взаимодействия\shdfks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53" y="2699272"/>
            <a:ext cx="2281093" cy="22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99592" y="2083577"/>
            <a:ext cx="2378743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/>
              <a:t>Дети с умственной отсталостью</a:t>
            </a:r>
          </a:p>
        </p:txBody>
      </p:sp>
      <p:pic>
        <p:nvPicPr>
          <p:cNvPr id="22" name="Picture 3" descr="E:\++++05 05 РАБОЧИЙ СТОЛ\ПРЕЗЕНТАЦИИ МИНСК\Полушария\brain-logo-template_15146-2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6" y="2996952"/>
            <a:ext cx="1530326" cy="15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9652" y="1016271"/>
            <a:ext cx="6840760" cy="92333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Особенности </a:t>
            </a:r>
            <a:r>
              <a:rPr lang="ru-RU" b="1" dirty="0">
                <a:solidFill>
                  <a:srgbClr val="7030A0"/>
                </a:solidFill>
              </a:rPr>
              <a:t>организации цикла внеурочных занятий </a:t>
            </a:r>
            <a:r>
              <a:rPr lang="ru-RU" b="1" dirty="0" smtClean="0">
                <a:solidFill>
                  <a:srgbClr val="7030A0"/>
                </a:solidFill>
              </a:rPr>
              <a:t>«Разговоры </a:t>
            </a:r>
            <a:r>
              <a:rPr lang="ru-RU" b="1" dirty="0">
                <a:solidFill>
                  <a:srgbClr val="7030A0"/>
                </a:solidFill>
              </a:rPr>
              <a:t>о </a:t>
            </a:r>
            <a:r>
              <a:rPr lang="ru-RU" b="1" dirty="0" smtClean="0">
                <a:solidFill>
                  <a:srgbClr val="7030A0"/>
                </a:solidFill>
              </a:rPr>
              <a:t>важном» </a:t>
            </a:r>
            <a:r>
              <a:rPr lang="ru-RU" b="1" dirty="0">
                <a:solidFill>
                  <a:srgbClr val="7030A0"/>
                </a:solidFill>
              </a:rPr>
              <a:t>для обучающихся </a:t>
            </a:r>
            <a:r>
              <a:rPr lang="ru-RU" b="1" dirty="0" smtClean="0">
                <a:solidFill>
                  <a:srgbClr val="7030A0"/>
                </a:solidFill>
              </a:rPr>
              <a:t>с тяжелыми множественными нарушениями</a:t>
            </a:r>
            <a:endParaRPr lang="ru-RU" sz="75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34120"/>
            <a:ext cx="2057400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5400000">
            <a:off x="6665401" y="2248200"/>
            <a:ext cx="563741" cy="49172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2" descr="Реалистичный трехмерный красный восклицательный знак информационное  сообщение об опасности или предупреждающий знак часто задаваемые вопросы | 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7" y="2720496"/>
            <a:ext cx="310114" cy="3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22524" y="2708920"/>
            <a:ext cx="50141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Ориентир при постановке целей: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</a:t>
            </a:r>
            <a:r>
              <a:rPr lang="ru-RU" dirty="0"/>
              <a:t>нравственных и социокультурных ценностей;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практических </a:t>
            </a:r>
            <a:r>
              <a:rPr lang="ru-RU" dirty="0"/>
              <a:t>представлений, умений и </a:t>
            </a:r>
            <a:r>
              <a:rPr lang="ru-RU" dirty="0" smtClean="0"/>
              <a:t>навыков;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самореализации и достижения </a:t>
            </a:r>
            <a:r>
              <a:rPr lang="en-US" i="1" dirty="0" smtClean="0"/>
              <a:t>max</a:t>
            </a:r>
            <a:r>
              <a:rPr lang="ru-RU" i="1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возможной </a:t>
            </a:r>
            <a:r>
              <a:rPr lang="ru-RU" dirty="0"/>
              <a:t>самостоятельности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Ориентиры при постановке задач: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развитие элементарных представлений о явлениях социальной жизни, объектах окружающего мира,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течении </a:t>
            </a:r>
            <a:r>
              <a:rPr lang="ru-RU" dirty="0"/>
              <a:t>времени, о себе, близких и окружающих людях, возрасте, своей стране и важных для нее событиях и личностях. 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02181" y="2212193"/>
            <a:ext cx="3463287" cy="3869504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Необходимо адаптировать цели и задачи в соответствии с имеющимися у обучающихся представлениями об окружающем мире, а также актуальными уровнями интеллектуального и речевого развития.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10983" r="28217" b="969"/>
          <a:stretch/>
        </p:blipFill>
        <p:spPr bwMode="auto">
          <a:xfrm>
            <a:off x="529502" y="1268760"/>
            <a:ext cx="5863678" cy="485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483768" y="2564904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83768" y="2564904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83768" y="2780928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95936" y="2564904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290453" y="1430861"/>
            <a:ext cx="2693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http://</a:t>
            </a:r>
            <a:r>
              <a:rPr lang="ru-RU" sz="2000" dirty="0" smtClean="0">
                <a:solidFill>
                  <a:srgbClr val="FF0000"/>
                </a:solidFill>
              </a:rPr>
              <a:t>staviropk.ru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428683" y="2029300"/>
            <a:ext cx="296942" cy="36004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53121" y="2457762"/>
            <a:ext cx="200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Раздел «Кафедры СКИРО ПК и ПРО»</a:t>
            </a:r>
            <a:endParaRPr lang="ru-RU" b="1" dirty="0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7455198" y="3072544"/>
            <a:ext cx="296942" cy="36004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99794" y="3501008"/>
            <a:ext cx="20743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Кафедра специального и инклюзивного образования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64096" y="5013176"/>
            <a:ext cx="2269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Раздел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Вебинары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7488510" y="4689395"/>
            <a:ext cx="296942" cy="36004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807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736" y="1946882"/>
            <a:ext cx="7848872" cy="2088232"/>
          </a:xfrm>
        </p:spPr>
        <p:txBody>
          <a:bodyPr>
            <a:noAutofit/>
          </a:bodyPr>
          <a:lstStyle/>
          <a:p>
            <a:r>
              <a:rPr lang="ru-RU" sz="20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Особенности организации цикла внеурочных занятий Разговоры о важном для обучающихся с ОВЗ</a:t>
            </a:r>
          </a:p>
        </p:txBody>
      </p:sp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95536" y="5052899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специального и инклюзивного образования СКИРО ПК и ПРО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Адрес: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Лермонтова, д. 189А.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Тел.кафедры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r>
              <a:rPr lang="ru-RU" altLang="ru-RU" sz="1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8(8652) 99-77-61 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</a:rPr>
              <a:t>E-</a:t>
            </a:r>
            <a:r>
              <a:rPr lang="ru-RU" alt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mail</a:t>
            </a: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кафедры: </a:t>
            </a:r>
            <a:r>
              <a:rPr lang="en-US" altLang="ru-RU" sz="1400" dirty="0" smtClean="0">
                <a:solidFill>
                  <a:schemeClr val="accent1">
                    <a:lumMod val="50000"/>
                  </a:schemeClr>
                </a:solidFill>
              </a:rPr>
              <a:t>slikp@bk.ru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24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54801" y="635594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9200" r="34137" b="5481"/>
          <a:stretch/>
        </p:blipFill>
        <p:spPr bwMode="auto">
          <a:xfrm>
            <a:off x="398385" y="1340768"/>
            <a:ext cx="3960441" cy="3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8384" y="6021288"/>
            <a:ext cx="280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https://razgovor.edsoo.ru/topic/37</a:t>
            </a:r>
            <a:r>
              <a:rPr lang="en-US" sz="1400" dirty="0" smtClean="0">
                <a:hlinkClick r:id="rId4"/>
              </a:rPr>
              <a:t>/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t="9858" r="14643" b="3787"/>
          <a:stretch/>
        </p:blipFill>
        <p:spPr bwMode="auto">
          <a:xfrm>
            <a:off x="4358826" y="2492896"/>
            <a:ext cx="4218142" cy="314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2040" y="1599183"/>
            <a:ext cx="1909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https://apkpro.ru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21" y="805354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7533" y="4714874"/>
            <a:ext cx="374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Методические </a:t>
            </a:r>
            <a:r>
              <a:rPr lang="ru-RU" dirty="0"/>
              <a:t>рекомендации, презентации и другие материалы.</a:t>
            </a: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3011496" y="5376830"/>
            <a:ext cx="563741" cy="49172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6557" y="6082844"/>
            <a:ext cx="3334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https://ikp-rao.ru/razgovory-o-glavnom</a:t>
            </a:r>
            <a:r>
              <a:rPr lang="en-US" sz="1400" dirty="0" smtClean="0">
                <a:hlinkClick r:id="rId8"/>
              </a:rPr>
              <a:t>/</a:t>
            </a:r>
            <a:endParaRPr lang="ru-RU" sz="14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08" y="5852919"/>
            <a:ext cx="662038" cy="6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770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t="10983" r="28217" b="969"/>
          <a:stretch/>
        </p:blipFill>
        <p:spPr bwMode="auto">
          <a:xfrm>
            <a:off x="529502" y="1268760"/>
            <a:ext cx="5863678" cy="485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483768" y="2564904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83768" y="2564904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83768" y="2780928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95936" y="2564904"/>
            <a:ext cx="0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290453" y="1430861"/>
            <a:ext cx="2693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http://</a:t>
            </a:r>
            <a:r>
              <a:rPr lang="ru-RU" sz="2000" dirty="0" smtClean="0">
                <a:solidFill>
                  <a:srgbClr val="FF0000"/>
                </a:solidFill>
              </a:rPr>
              <a:t>staviropk.ru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428683" y="2029300"/>
            <a:ext cx="296942" cy="36004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53121" y="2457762"/>
            <a:ext cx="200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Раздел «Кафедры СКИРО ПК и ПРО»</a:t>
            </a:r>
            <a:endParaRPr lang="ru-RU" b="1" dirty="0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7455198" y="3072544"/>
            <a:ext cx="296942" cy="36004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99794" y="3501008"/>
            <a:ext cx="20743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Кафедра специального и инклюзивного образования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64096" y="5013176"/>
            <a:ext cx="2269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Раздел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Вебинары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7488510" y="4689395"/>
            <a:ext cx="296942" cy="360041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991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4"/>
          <p:cNvSpPr txBox="1"/>
          <p:nvPr/>
        </p:nvSpPr>
        <p:spPr>
          <a:xfrm>
            <a:off x="1228579" y="3996805"/>
            <a:ext cx="6565244" cy="14294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14309" y="3392372"/>
            <a:ext cx="2166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10302D"/>
                </a:solidFill>
                <a:latin typeface="Open Sans"/>
              </a:rPr>
              <a:t/>
            </a:r>
            <a:br>
              <a:rPr lang="ru-RU" sz="1600" i="1" dirty="0">
                <a:solidFill>
                  <a:srgbClr val="10302D"/>
                </a:solidFill>
                <a:latin typeface="Open Sans"/>
              </a:rPr>
            </a:br>
            <a:endParaRPr lang="ru-RU" sz="1600" i="1" dirty="0">
              <a:solidFill>
                <a:srgbClr val="10302D"/>
              </a:solidFill>
              <a:latin typeface="Open San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7" name="TextBox 30">
            <a:extLst>
              <a:ext uri="{FF2B5EF4-FFF2-40B4-BE49-F238E27FC236}">
                <a16:creationId xmlns="" xmlns:a16="http://schemas.microsoft.com/office/drawing/2014/main" id="{ACFF57EF-3DA7-5FE9-B7E5-2D68CA6DBB9C}"/>
              </a:ext>
            </a:extLst>
          </p:cNvPr>
          <p:cNvSpPr txBox="1"/>
          <p:nvPr/>
        </p:nvSpPr>
        <p:spPr>
          <a:xfrm>
            <a:off x="1341821" y="843489"/>
            <a:ext cx="6902589" cy="58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ts val="4629"/>
              </a:lnSpc>
              <a:defRPr/>
            </a:pPr>
            <a:r>
              <a:rPr lang="en-US" sz="2400" spc="82" dirty="0">
                <a:solidFill>
                  <a:srgbClr val="6A1F5F"/>
                </a:solidFill>
                <a:latin typeface="Oswald"/>
              </a:rPr>
              <a:t>РАЗГОВОР</a:t>
            </a:r>
            <a:r>
              <a:rPr lang="ru-RU" sz="2400" spc="82" dirty="0">
                <a:solidFill>
                  <a:srgbClr val="6A1F5F"/>
                </a:solidFill>
                <a:latin typeface="Oswald"/>
              </a:rPr>
              <a:t>Ы</a:t>
            </a:r>
            <a:r>
              <a:rPr lang="en-US" sz="2400" spc="82" dirty="0">
                <a:solidFill>
                  <a:srgbClr val="6A1F5F"/>
                </a:solidFill>
                <a:latin typeface="Oswald"/>
              </a:rPr>
              <a:t> О ВАЖНОМ</a:t>
            </a:r>
            <a:r>
              <a:rPr lang="en-US" sz="2400" spc="82" dirty="0">
                <a:solidFill>
                  <a:srgbClr val="4A7693"/>
                </a:solidFill>
                <a:latin typeface="Oswald"/>
              </a:rPr>
              <a:t>  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="" xmlns:a16="http://schemas.microsoft.com/office/drawing/2014/main" id="{2C2AB526-50AB-EF9E-9CCB-82DF6A49B052}"/>
              </a:ext>
            </a:extLst>
          </p:cNvPr>
          <p:cNvSpPr txBox="1"/>
          <p:nvPr/>
        </p:nvSpPr>
        <p:spPr>
          <a:xfrm>
            <a:off x="733280" y="1450815"/>
            <a:ext cx="3198132" cy="39754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200">
              <a:lnSpc>
                <a:spcPts val="3070"/>
              </a:lnSpc>
              <a:defRPr/>
            </a:pPr>
            <a:r>
              <a:rPr lang="en-US" sz="1600" dirty="0">
                <a:solidFill>
                  <a:srgbClr val="4A7693"/>
                </a:solidFill>
                <a:latin typeface="Oswald"/>
              </a:rPr>
              <a:t>ЦИКЛ </a:t>
            </a:r>
            <a:r>
              <a:rPr lang="ru-RU" sz="1600" dirty="0">
                <a:solidFill>
                  <a:srgbClr val="4A7693"/>
                </a:solidFill>
                <a:latin typeface="Oswald"/>
              </a:rPr>
              <a:t>ВНЕУРОЧНЫХ ЗАНЯТИЙ</a:t>
            </a:r>
            <a:endParaRPr lang="en-US" sz="1600" dirty="0">
              <a:solidFill>
                <a:srgbClr val="4A7693"/>
              </a:solidFill>
              <a:latin typeface="Oswald"/>
            </a:endParaRPr>
          </a:p>
        </p:txBody>
      </p:sp>
      <p:sp>
        <p:nvSpPr>
          <p:cNvPr id="19" name="TextBox 32">
            <a:extLst>
              <a:ext uri="{FF2B5EF4-FFF2-40B4-BE49-F238E27FC236}">
                <a16:creationId xmlns="" xmlns:a16="http://schemas.microsoft.com/office/drawing/2014/main" id="{1514B410-99DD-51A6-34B7-D9F0C30D7CDB}"/>
              </a:ext>
            </a:extLst>
          </p:cNvPr>
          <p:cNvSpPr txBox="1"/>
          <p:nvPr/>
        </p:nvSpPr>
        <p:spPr>
          <a:xfrm>
            <a:off x="733820" y="1916836"/>
            <a:ext cx="1637409" cy="58990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200">
              <a:lnSpc>
                <a:spcPts val="2323"/>
              </a:lnSpc>
              <a:defRPr/>
            </a:pPr>
            <a:r>
              <a:rPr lang="en-US" sz="1659" dirty="0">
                <a:solidFill>
                  <a:srgbClr val="545454"/>
                </a:solidFill>
                <a:latin typeface="Oswald"/>
              </a:rPr>
              <a:t>2022-2023 УЧЕБНЫЙ ГОД</a:t>
            </a:r>
          </a:p>
        </p:txBody>
      </p:sp>
      <p:sp>
        <p:nvSpPr>
          <p:cNvPr id="20" name="TextBox 33">
            <a:extLst>
              <a:ext uri="{FF2B5EF4-FFF2-40B4-BE49-F238E27FC236}">
                <a16:creationId xmlns="" xmlns:a16="http://schemas.microsoft.com/office/drawing/2014/main" id="{7E6C17C4-AE2B-4FB8-8006-2700FC4DD8B9}"/>
              </a:ext>
            </a:extLst>
          </p:cNvPr>
          <p:cNvSpPr txBox="1"/>
          <p:nvPr/>
        </p:nvSpPr>
        <p:spPr>
          <a:xfrm>
            <a:off x="5340178" y="1187077"/>
            <a:ext cx="2426951" cy="56425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200">
              <a:lnSpc>
                <a:spcPts val="4368"/>
              </a:lnSpc>
              <a:defRPr/>
            </a:pPr>
            <a:r>
              <a:rPr lang="en-US" sz="1600" dirty="0">
                <a:solidFill>
                  <a:srgbClr val="545454"/>
                </a:solidFill>
                <a:latin typeface="Oswald"/>
              </a:rPr>
              <a:t>34 </a:t>
            </a:r>
            <a:r>
              <a:rPr lang="ru-RU" sz="1600" dirty="0">
                <a:solidFill>
                  <a:srgbClr val="545454"/>
                </a:solidFill>
                <a:latin typeface="Oswald"/>
              </a:rPr>
              <a:t>ЧАСА В  ГОД</a:t>
            </a:r>
            <a:endParaRPr lang="en-US" sz="1600" dirty="0">
              <a:solidFill>
                <a:srgbClr val="545454"/>
              </a:solidFill>
              <a:latin typeface="Oswald"/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AD083652-8851-1C22-8DF5-4697F8F6AAA9}"/>
              </a:ext>
            </a:extLst>
          </p:cNvPr>
          <p:cNvSpPr txBox="1"/>
          <p:nvPr/>
        </p:nvSpPr>
        <p:spPr>
          <a:xfrm>
            <a:off x="4793115" y="1751331"/>
            <a:ext cx="3955351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457200">
              <a:defRPr/>
            </a:pPr>
            <a:r>
              <a:rPr lang="en-US" sz="1600" dirty="0">
                <a:solidFill>
                  <a:srgbClr val="4A7693"/>
                </a:solidFill>
                <a:latin typeface="Oswald"/>
              </a:rPr>
              <a:t>1 РАЗ В НЕДЕЛ</a:t>
            </a:r>
            <a:r>
              <a:rPr lang="ru-RU" sz="1600" dirty="0">
                <a:solidFill>
                  <a:srgbClr val="4A7693"/>
                </a:solidFill>
                <a:latin typeface="Oswald"/>
              </a:rPr>
              <a:t>Ю ПО ПОНЕДЕЛЬНИКАМ </a:t>
            </a:r>
          </a:p>
          <a:p>
            <a:pPr algn="ctr" defTabSz="457200">
              <a:defRPr/>
            </a:pPr>
            <a:r>
              <a:rPr lang="ru-RU" sz="1600" dirty="0">
                <a:solidFill>
                  <a:srgbClr val="728653">
                    <a:lumMod val="75000"/>
                  </a:srgbClr>
                </a:solidFill>
                <a:latin typeface="Oswald"/>
              </a:rPr>
              <a:t>старт – 5 сентября</a:t>
            </a:r>
          </a:p>
          <a:p>
            <a:pPr algn="ctr" defTabSz="457200">
              <a:defRPr/>
            </a:pPr>
            <a:r>
              <a:rPr lang="ru-RU" sz="1400" dirty="0">
                <a:solidFill>
                  <a:srgbClr val="4A7693"/>
                </a:solidFill>
                <a:latin typeface="Oswald"/>
              </a:rPr>
              <a:t>1 час внеурочной деятельности </a:t>
            </a:r>
            <a:endParaRPr lang="en-US" sz="1400" dirty="0">
              <a:solidFill>
                <a:srgbClr val="4A7693"/>
              </a:solidFill>
              <a:latin typeface="Oswald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="" xmlns:a16="http://schemas.microsoft.com/office/drawing/2014/main" id="{45D6E894-120F-4AB6-501C-1AAA5EB41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223" y="2666244"/>
            <a:ext cx="7361782" cy="5899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lnSpc>
                <a:spcPts val="2292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1867" dirty="0">
                <a:solidFill>
                  <a:srgbClr val="6A1F5F"/>
                </a:solidFill>
                <a:latin typeface="Oswald"/>
              </a:rPr>
              <a:t>ТЕМЫ И СОДЕРЖАНИЕ </a:t>
            </a:r>
            <a:r>
              <a:rPr lang="ru-RU" altLang="ru-RU" sz="1867" dirty="0">
                <a:solidFill>
                  <a:srgbClr val="6A1F5F"/>
                </a:solidFill>
                <a:latin typeface="Oswald"/>
              </a:rPr>
              <a:t>ВНЕУРОЧНЫХ ЗАНЯТИЙ </a:t>
            </a:r>
            <a:r>
              <a:rPr lang="en-US" altLang="ru-RU" sz="1867" dirty="0">
                <a:solidFill>
                  <a:srgbClr val="6A1F5F"/>
                </a:solidFill>
                <a:latin typeface="Oswald"/>
              </a:rPr>
              <a:t>РАЗРАБАТЫВАЮТСЯ НА ФЕДЕРАЛЬНОМ УРОВНЕ</a:t>
            </a:r>
            <a:r>
              <a:rPr lang="ru-RU" altLang="ru-RU" sz="1867" dirty="0">
                <a:solidFill>
                  <a:srgbClr val="6A1F5F"/>
                </a:solidFill>
                <a:latin typeface="Oswald"/>
              </a:rPr>
              <a:t>:</a:t>
            </a:r>
            <a:endParaRPr lang="en-US" altLang="ru-RU" sz="1867" dirty="0">
              <a:solidFill>
                <a:srgbClr val="6A1F5F"/>
              </a:solidFill>
              <a:latin typeface="Oswald"/>
            </a:endParaRPr>
          </a:p>
        </p:txBody>
      </p:sp>
      <p:sp>
        <p:nvSpPr>
          <p:cNvPr id="23" name="TextBox 34">
            <a:extLst>
              <a:ext uri="{FF2B5EF4-FFF2-40B4-BE49-F238E27FC236}">
                <a16:creationId xmlns="" xmlns:a16="http://schemas.microsoft.com/office/drawing/2014/main" id="{6B20DFC3-1BCB-D265-93C1-30B517932617}"/>
              </a:ext>
            </a:extLst>
          </p:cNvPr>
          <p:cNvSpPr txBox="1"/>
          <p:nvPr/>
        </p:nvSpPr>
        <p:spPr>
          <a:xfrm>
            <a:off x="486544" y="3391119"/>
            <a:ext cx="4085456" cy="2885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84800" lvl="1" indent="-192400" defTabSz="457200">
              <a:lnSpc>
                <a:spcPts val="2495"/>
              </a:lnSpc>
              <a:buFont typeface="Arial"/>
              <a:buChar char="•"/>
              <a:defRPr/>
            </a:pPr>
            <a:r>
              <a:rPr lang="en-US" sz="1400" b="1" dirty="0">
                <a:solidFill>
                  <a:srgbClr val="002060"/>
                </a:solidFill>
                <a:latin typeface="Oswald"/>
              </a:rPr>
              <a:t>РАЗРАБОТКА СЦЕНАР</a:t>
            </a:r>
            <a:r>
              <a:rPr lang="ru-RU" sz="1400" b="1" dirty="0">
                <a:solidFill>
                  <a:srgbClr val="002060"/>
                </a:solidFill>
                <a:latin typeface="Oswald"/>
              </a:rPr>
              <a:t>ИЕВ ВНЕУРОЧНЫХ ЗАНЯТИЙ</a:t>
            </a:r>
            <a:endParaRPr lang="en-US" sz="1400" b="1" dirty="0">
              <a:solidFill>
                <a:srgbClr val="002060"/>
              </a:solidFill>
              <a:latin typeface="Oswald"/>
            </a:endParaRPr>
          </a:p>
          <a:p>
            <a:pPr defTabSz="457200">
              <a:lnSpc>
                <a:spcPts val="2495"/>
              </a:lnSpc>
              <a:defRPr/>
            </a:pPr>
            <a:endParaRPr lang="en-US" sz="1867" dirty="0">
              <a:solidFill>
                <a:srgbClr val="000000"/>
              </a:solidFill>
              <a:latin typeface="Oswald"/>
            </a:endParaRPr>
          </a:p>
          <a:p>
            <a:pPr defTabSz="457200">
              <a:lnSpc>
                <a:spcPts val="2495"/>
              </a:lnSpc>
              <a:defRPr/>
            </a:pPr>
            <a:endParaRPr lang="en-US" sz="1867" dirty="0">
              <a:solidFill>
                <a:srgbClr val="000000"/>
              </a:solidFill>
              <a:latin typeface="Oswald"/>
            </a:endParaRPr>
          </a:p>
          <a:p>
            <a:pPr marL="384800" lvl="1" indent="-192400" defTabSz="457200">
              <a:lnSpc>
                <a:spcPts val="2495"/>
              </a:lnSpc>
              <a:buFont typeface="Arial"/>
              <a:buChar char="•"/>
              <a:defRPr/>
            </a:pPr>
            <a:endParaRPr lang="ru-RU" sz="1867" dirty="0">
              <a:solidFill>
                <a:srgbClr val="000000"/>
              </a:solidFill>
              <a:latin typeface="Oswald"/>
            </a:endParaRPr>
          </a:p>
          <a:p>
            <a:pPr marL="192400" lvl="1" defTabSz="457200">
              <a:lnSpc>
                <a:spcPts val="2495"/>
              </a:lnSpc>
              <a:defRPr/>
            </a:pPr>
            <a:endParaRPr lang="ru-RU" sz="1867" dirty="0">
              <a:solidFill>
                <a:srgbClr val="000000"/>
              </a:solidFill>
              <a:latin typeface="Oswald"/>
            </a:endParaRPr>
          </a:p>
          <a:p>
            <a:pPr marL="384800" lvl="1" indent="-192400" defTabSz="457200">
              <a:lnSpc>
                <a:spcPts val="2495"/>
              </a:lnSpc>
              <a:buFont typeface="Arial"/>
              <a:buChar char="•"/>
              <a:defRPr/>
            </a:pPr>
            <a:endParaRPr lang="ru-RU" sz="1867" dirty="0">
              <a:solidFill>
                <a:srgbClr val="000000"/>
              </a:solidFill>
              <a:latin typeface="Oswald"/>
            </a:endParaRPr>
          </a:p>
          <a:p>
            <a:pPr marL="384800" lvl="1" indent="-192400" defTabSz="457200">
              <a:lnSpc>
                <a:spcPts val="2495"/>
              </a:lnSpc>
              <a:buFont typeface="Arial"/>
              <a:buChar char="•"/>
              <a:defRPr/>
            </a:pPr>
            <a:r>
              <a:rPr lang="en-US" sz="1400" b="1" dirty="0">
                <a:solidFill>
                  <a:srgbClr val="002060"/>
                </a:solidFill>
                <a:latin typeface="Oswald"/>
              </a:rPr>
              <a:t>ВИЗУАЛИЗИРОВАННЫЙ КОНТЕНТ </a:t>
            </a:r>
          </a:p>
          <a:p>
            <a:pPr marL="384800" lvl="1" indent="-192400" defTabSz="457200">
              <a:lnSpc>
                <a:spcPts val="2495"/>
              </a:lnSpc>
              <a:buFont typeface="Arial"/>
              <a:buChar char="•"/>
              <a:defRPr/>
            </a:pPr>
            <a:r>
              <a:rPr lang="en-US" sz="1400" b="1" dirty="0">
                <a:solidFill>
                  <a:srgbClr val="002060"/>
                </a:solidFill>
                <a:latin typeface="Oswald"/>
              </a:rPr>
              <a:t>ИНТЕРАКТИВНЫЕ ЗАДАНИЯ 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="" xmlns:a16="http://schemas.microsoft.com/office/drawing/2014/main" id="{40167DC9-7047-789F-3D18-6B487D9E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119946"/>
            <a:ext cx="1593272" cy="15388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lnSpc>
                <a:spcPts val="2375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1200" dirty="0">
                <a:solidFill>
                  <a:srgbClr val="6A1F5F"/>
                </a:solidFill>
                <a:latin typeface="Oswald"/>
              </a:rPr>
              <a:t>1-2 КЛАСС</a:t>
            </a:r>
            <a:r>
              <a:rPr lang="ru-RU" altLang="ru-RU" sz="1200" dirty="0">
                <a:solidFill>
                  <a:srgbClr val="6A1F5F"/>
                </a:solidFill>
                <a:latin typeface="Oswald"/>
              </a:rPr>
              <a:t>Ы </a:t>
            </a:r>
          </a:p>
          <a:p>
            <a:pPr defTabSz="457200">
              <a:lnSpc>
                <a:spcPts val="2375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1200" dirty="0">
                <a:solidFill>
                  <a:srgbClr val="6A1F5F"/>
                </a:solidFill>
                <a:latin typeface="Oswald"/>
              </a:rPr>
              <a:t>3-4 </a:t>
            </a:r>
            <a:r>
              <a:rPr lang="ru-RU" altLang="ru-RU" sz="1200" dirty="0">
                <a:solidFill>
                  <a:srgbClr val="6A1F5F"/>
                </a:solidFill>
                <a:latin typeface="Oswald"/>
              </a:rPr>
              <a:t>КЛАССЫ</a:t>
            </a:r>
          </a:p>
          <a:p>
            <a:pPr defTabSz="457200">
              <a:lnSpc>
                <a:spcPts val="2375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1200" dirty="0">
                <a:solidFill>
                  <a:srgbClr val="6A1F5F"/>
                </a:solidFill>
                <a:latin typeface="Oswald"/>
              </a:rPr>
              <a:t>5-6 КЛАССЫ</a:t>
            </a:r>
          </a:p>
          <a:p>
            <a:pPr defTabSz="457200">
              <a:lnSpc>
                <a:spcPts val="2375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1200" dirty="0">
                <a:solidFill>
                  <a:srgbClr val="6A1F5F"/>
                </a:solidFill>
                <a:latin typeface="Oswald"/>
              </a:rPr>
              <a:t>7-9 КЛАССЫ</a:t>
            </a:r>
          </a:p>
          <a:p>
            <a:pPr defTabSz="457200">
              <a:lnSpc>
                <a:spcPts val="2375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1200" dirty="0">
                <a:solidFill>
                  <a:srgbClr val="6A1F5F"/>
                </a:solidFill>
                <a:latin typeface="Oswald"/>
              </a:rPr>
              <a:t>10-11 </a:t>
            </a:r>
            <a:r>
              <a:rPr lang="en-US" altLang="ru-RU" sz="1200" dirty="0" smtClean="0">
                <a:solidFill>
                  <a:srgbClr val="6A1F5F"/>
                </a:solidFill>
                <a:latin typeface="Oswald"/>
              </a:rPr>
              <a:t>КЛАССЫ</a:t>
            </a:r>
            <a:endParaRPr lang="ru-RU" altLang="ru-RU" sz="1200" dirty="0">
              <a:solidFill>
                <a:srgbClr val="6A1F5F"/>
              </a:solidFill>
              <a:latin typeface="Oswald"/>
            </a:endParaRPr>
          </a:p>
        </p:txBody>
      </p:sp>
      <p:sp>
        <p:nvSpPr>
          <p:cNvPr id="27" name="TextBox 38">
            <a:extLst>
              <a:ext uri="{FF2B5EF4-FFF2-40B4-BE49-F238E27FC236}">
                <a16:creationId xmlns="" xmlns:a16="http://schemas.microsoft.com/office/drawing/2014/main" id="{7D281601-B5A3-0EBE-811A-DBF3AB73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5" y="3865158"/>
            <a:ext cx="4107187" cy="8463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lnSpc>
                <a:spcPts val="2209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ru-RU" sz="1867" dirty="0">
                <a:solidFill>
                  <a:srgbClr val="545454"/>
                </a:solidFill>
                <a:latin typeface="Oswald"/>
              </a:rPr>
              <a:t>ОТВЕТСТВЕННЫЙ ЗА ПРОВЕДЕНИЕ</a:t>
            </a:r>
            <a:r>
              <a:rPr lang="ru-RU" altLang="ru-RU" sz="1867" dirty="0">
                <a:solidFill>
                  <a:srgbClr val="545454"/>
                </a:solidFill>
                <a:latin typeface="Oswald"/>
              </a:rPr>
              <a:t> </a:t>
            </a:r>
            <a:r>
              <a:rPr lang="en-US" altLang="ru-RU" sz="1867" dirty="0">
                <a:solidFill>
                  <a:srgbClr val="545454"/>
                </a:solidFill>
                <a:latin typeface="Oswald"/>
              </a:rPr>
              <a:t>– КЛАСCНЫЙ РУКОВОДИТЕЛЬ</a:t>
            </a:r>
          </a:p>
        </p:txBody>
      </p:sp>
      <p:pic>
        <p:nvPicPr>
          <p:cNvPr id="28" name="Рисунок 27" descr="Разговоры о важном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7650"/>
            <a:ext cx="1728192" cy="1598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719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562" y="5482098"/>
            <a:ext cx="7737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Методические рекомендации размещены на портале ФГБНУ «Институт коррекционной педагогики РАО» (</a:t>
            </a:r>
            <a:r>
              <a:rPr lang="ru-RU" dirty="0">
                <a:hlinkClick r:id="rId3"/>
              </a:rPr>
              <a:t>https://ikp-rao.ru/razgovory-o-glavnom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4966" y="2132856"/>
            <a:ext cx="46704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400" dirty="0">
                <a:solidFill>
                  <a:srgbClr val="002060"/>
                </a:solidFill>
              </a:rPr>
              <a:t>пошаговое» предъявление материала, дозированная помощь взрослого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наглядно-действенный </a:t>
            </a:r>
            <a:r>
              <a:rPr lang="ru-RU" sz="1400" dirty="0">
                <a:solidFill>
                  <a:srgbClr val="002060"/>
                </a:solidFill>
              </a:rPr>
              <a:t>характер содержания образования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индивидуальный </a:t>
            </a:r>
            <a:r>
              <a:rPr lang="ru-RU" sz="1400" dirty="0">
                <a:solidFill>
                  <a:srgbClr val="002060"/>
                </a:solidFill>
              </a:rPr>
              <a:t>подход, учет психофизических и личностных особенностей ребенка; 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учет </a:t>
            </a:r>
            <a:r>
              <a:rPr lang="ru-RU" sz="1400" dirty="0">
                <a:solidFill>
                  <a:srgbClr val="002060"/>
                </a:solidFill>
              </a:rPr>
              <a:t>темпа деятельности ребенка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1400" dirty="0">
                <a:solidFill>
                  <a:srgbClr val="002060"/>
                </a:solidFill>
              </a:rPr>
              <a:t>специальных методов, приемов и средств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соблюдение </a:t>
            </a:r>
            <a:r>
              <a:rPr lang="ru-RU" sz="1400" dirty="0">
                <a:solidFill>
                  <a:srgbClr val="002060"/>
                </a:solidFill>
              </a:rPr>
              <a:t>принципа от простого к сложному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упрощение </a:t>
            </a:r>
            <a:r>
              <a:rPr lang="ru-RU" sz="1400" dirty="0">
                <a:solidFill>
                  <a:srgbClr val="002060"/>
                </a:solidFill>
              </a:rPr>
              <a:t>системы учебно-познавательных задач, решаемых в процессе </a:t>
            </a:r>
            <a:r>
              <a:rPr lang="ru-RU" sz="1400" dirty="0" smtClean="0">
                <a:solidFill>
                  <a:srgbClr val="002060"/>
                </a:solidFill>
              </a:rPr>
              <a:t>образования.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935722"/>
            <a:ext cx="7208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При реализации цикла внеурочной деятельности «Разговоры о важном» с обучающимися с   ОВЗ:</a:t>
            </a: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755544" y="1403372"/>
            <a:ext cx="616926" cy="491724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93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957573" y="5512122"/>
            <a:ext cx="6565244" cy="1379707"/>
            <a:chOff x="-178" y="2625043"/>
            <a:chExt cx="2000447" cy="118742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-178" y="2683425"/>
              <a:ext cx="2000447" cy="695815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3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 txBox="1"/>
            <p:nvPr/>
          </p:nvSpPr>
          <p:spPr>
            <a:xfrm>
              <a:off x="9340" y="2625043"/>
              <a:ext cx="1959687" cy="11874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bg1"/>
                  </a:solidFill>
                </a:rPr>
                <a:t>.</a:t>
              </a:r>
              <a:endParaRPr lang="ru-RU" sz="2000" dirty="0">
                <a:solidFill>
                  <a:schemeClr val="bg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 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368314" y="5444552"/>
            <a:ext cx="593998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ts val="1500"/>
              </a:lnSpc>
              <a:spcAft>
                <a:spcPts val="750"/>
              </a:spcAft>
            </a:pPr>
            <a:endParaRPr lang="ru-RU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lvl="0" indent="449580" algn="just">
              <a:lnSpc>
                <a:spcPts val="1500"/>
              </a:lnSpc>
              <a:spcAft>
                <a:spcPts val="750"/>
              </a:spcAft>
            </a:pPr>
            <a:r>
              <a:rPr lang="ru-RU" b="1" dirty="0" smtClean="0">
                <a:solidFill>
                  <a:schemeClr val="bg1"/>
                </a:solidFill>
                <a:ea typeface="Calibri"/>
                <a:cs typeface="Times New Roman"/>
              </a:rPr>
              <a:t>Общая </a:t>
            </a:r>
            <a:r>
              <a:rPr lang="ru-RU" b="1" dirty="0">
                <a:solidFill>
                  <a:schemeClr val="bg1"/>
                </a:solidFill>
                <a:ea typeface="Calibri"/>
                <a:cs typeface="Times New Roman"/>
              </a:rPr>
              <a:t>продолжительность использования электронных средств обучения на занятии корригируется с учетом медицинских показаний. </a:t>
            </a: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611560" y="2636912"/>
            <a:ext cx="6349130" cy="910766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r>
              <a:rPr lang="ru-RU" sz="2000" u="sng" dirty="0" smtClean="0">
                <a:solidFill>
                  <a:srgbClr val="002060"/>
                </a:solidFill>
              </a:rPr>
              <a:t>Использование интерактивной доски детьми 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до 10 лет не </a:t>
            </a:r>
            <a:r>
              <a:rPr lang="ru-RU" sz="2000" dirty="0" smtClean="0">
                <a:solidFill>
                  <a:srgbClr val="002060"/>
                </a:solidFill>
              </a:rPr>
              <a:t>должно превышать 20 мин.;</a:t>
            </a:r>
          </a:p>
          <a:p>
            <a:pPr marL="285750" indent="-285750" hangingPunct="1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старше 10 лет </a:t>
            </a:r>
            <a:r>
              <a:rPr lang="ru-RU" sz="2000" dirty="0" smtClean="0">
                <a:solidFill>
                  <a:srgbClr val="002060"/>
                </a:solidFill>
              </a:rPr>
              <a:t>– 30 мин.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11560" y="4292424"/>
            <a:ext cx="6308372" cy="1152128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1">
              <a:defRPr/>
            </a:pPr>
            <a:r>
              <a:rPr lang="ru-RU" sz="2000" u="sng" dirty="0" smtClean="0">
                <a:solidFill>
                  <a:srgbClr val="002060"/>
                </a:solidFill>
              </a:rPr>
              <a:t>Использование компьютера для учеников</a:t>
            </a:r>
          </a:p>
          <a:p>
            <a:pPr marL="342900" indent="-342900" hangingPunct="1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1-2-х классов – 20 мин.</a:t>
            </a:r>
          </a:p>
          <a:p>
            <a:pPr marL="342900" indent="-342900" hangingPunct="1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3-4 классов – 25 мин.</a:t>
            </a:r>
          </a:p>
          <a:p>
            <a:pPr marL="342900" indent="-342900" hangingPunct="1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5-9 классов – 30 мин.</a:t>
            </a:r>
          </a:p>
          <a:p>
            <a:pPr marL="342900" indent="-342900" hangingPunct="1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10-11 классов – 35 мин. </a:t>
            </a:r>
          </a:p>
          <a:p>
            <a:pPr algn="ctr" hangingPunct="1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636291" y="1268760"/>
            <a:ext cx="6283642" cy="1144982"/>
          </a:xfrm>
          <a:prstGeom prst="roundRect">
            <a:avLst>
              <a:gd name="adj" fmla="val 7336"/>
            </a:avLst>
          </a:prstGeom>
          <a:gradFill flip="none" rotWithShape="1">
            <a:gsLst>
              <a:gs pos="0">
                <a:srgbClr val="339EF5">
                  <a:alpha val="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6350">
            <a:solidFill>
              <a:srgbClr val="3682F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u="sng" dirty="0">
                <a:solidFill>
                  <a:srgbClr val="002060"/>
                </a:solidFill>
              </a:rPr>
              <a:t>Непрерывная продолжительность выполнения интерактивных заданий 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pPr marL="342900" lvl="0" indent="-342900" algn="ctr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детей в возрасте </a:t>
            </a:r>
            <a:r>
              <a:rPr lang="ru-RU" b="1" dirty="0">
                <a:solidFill>
                  <a:srgbClr val="002060"/>
                </a:solidFill>
              </a:rPr>
              <a:t>от 6 до 9 лет </a:t>
            </a:r>
            <a:r>
              <a:rPr lang="ru-RU" dirty="0">
                <a:solidFill>
                  <a:srgbClr val="002060"/>
                </a:solidFill>
              </a:rPr>
              <a:t>должна быть не более 10 минут. </a:t>
            </a:r>
          </a:p>
        </p:txBody>
      </p:sp>
      <p:pic>
        <p:nvPicPr>
          <p:cNvPr id="47" name="Picture 4" descr="Рекомендуемые цифровые образовательные ресур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84677"/>
            <a:ext cx="1834066" cy="128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960690" y="1683352"/>
            <a:ext cx="1909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Создание </a:t>
            </a:r>
            <a:r>
              <a:rPr lang="ru-RU" sz="1200" b="1" dirty="0" err="1">
                <a:solidFill>
                  <a:srgbClr val="C00000"/>
                </a:solidFill>
              </a:rPr>
              <a:t>здоровьесберегающих</a:t>
            </a:r>
            <a:r>
              <a:rPr lang="ru-RU" sz="1200" b="1" dirty="0">
                <a:solidFill>
                  <a:srgbClr val="C00000"/>
                </a:solidFill>
              </a:rPr>
              <a:t> условий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21500" y="2426122"/>
            <a:ext cx="2024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релаксационные и динамические паузы не менее 2 минут</a:t>
            </a:r>
          </a:p>
        </p:txBody>
      </p:sp>
      <p:pic>
        <p:nvPicPr>
          <p:cNvPr id="17" name="Picture 2" descr="Зарница – АНРО технолодж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38" y="3284984"/>
            <a:ext cx="926152" cy="6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89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Users\Таня\Desktop\НОЯБРЬ\Принципы педагогического взаимодействия\dcvsd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2" y="1383133"/>
            <a:ext cx="3442698" cy="20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60032" y="2559436"/>
            <a:ext cx="4145333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требуется </a:t>
            </a:r>
            <a:r>
              <a:rPr lang="ru-RU" sz="1600" b="1" dirty="0">
                <a:solidFill>
                  <a:srgbClr val="002060"/>
                </a:solidFill>
              </a:rPr>
              <a:t>обязательная адаптация содержания каждого занятия с учетом</a:t>
            </a:r>
            <a:r>
              <a:rPr lang="ru-RU" sz="1600" b="1" dirty="0" smtClean="0">
                <a:solidFill>
                  <a:srgbClr val="002060"/>
                </a:solidFill>
              </a:rPr>
              <a:t>: 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доступности </a:t>
            </a:r>
            <a:r>
              <a:rPr lang="ru-RU" sz="1600" dirty="0">
                <a:solidFill>
                  <a:prstClr val="black"/>
                </a:solidFill>
              </a:rPr>
              <a:t>для понимания обучающимися с нарушениями </a:t>
            </a:r>
            <a:r>
              <a:rPr lang="ru-RU" sz="1600" dirty="0" smtClean="0">
                <a:solidFill>
                  <a:prstClr val="black"/>
                </a:solidFill>
              </a:rPr>
              <a:t>слуха;</a:t>
            </a:r>
          </a:p>
          <a:p>
            <a:pPr marL="257175" indent="-257175">
              <a:buFont typeface="Wingdings" pitchFamily="2" charset="2"/>
              <a:buChar char="ü"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непрерывности коррекционно-развивающей направленности всех форм урочной и внеурочной </a:t>
            </a:r>
            <a:r>
              <a:rPr lang="ru-RU" sz="1600" dirty="0" smtClean="0">
                <a:solidFill>
                  <a:prstClr val="black"/>
                </a:solidFill>
              </a:rPr>
              <a:t>деятельности;</a:t>
            </a:r>
          </a:p>
          <a:p>
            <a:pPr marL="257175" indent="-257175">
              <a:buFont typeface="Wingdings" pitchFamily="2" charset="2"/>
              <a:buChar char="ü"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отбора доступного для использования обучающимися речевого </a:t>
            </a:r>
            <a:r>
              <a:rPr lang="ru-RU" sz="1600" dirty="0" smtClean="0">
                <a:solidFill>
                  <a:prstClr val="black"/>
                </a:solidFill>
              </a:rPr>
              <a:t>материала; </a:t>
            </a:r>
          </a:p>
          <a:p>
            <a:pPr marL="257175" indent="-257175">
              <a:buFont typeface="Wingdings" pitchFamily="2" charset="2"/>
              <a:buChar char="ü"/>
            </a:pPr>
            <a:endParaRPr lang="ru-RU" sz="1600" dirty="0">
              <a:solidFill>
                <a:prstClr val="black"/>
              </a:solidFill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подбора </a:t>
            </a:r>
            <a:r>
              <a:rPr lang="ru-RU" sz="1600" dirty="0">
                <a:solidFill>
                  <a:prstClr val="black"/>
                </a:solidFill>
              </a:rPr>
              <a:t>методов и приемов обучения, видов работы, дидактических </a:t>
            </a:r>
            <a:r>
              <a:rPr lang="ru-RU" sz="1600" dirty="0" smtClean="0">
                <a:solidFill>
                  <a:prstClr val="black"/>
                </a:solidFill>
              </a:rPr>
              <a:t>материалов.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864685"/>
            <a:ext cx="6840760" cy="76174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Особенности </a:t>
            </a:r>
            <a:r>
              <a:rPr lang="ru-RU" b="1" dirty="0">
                <a:solidFill>
                  <a:srgbClr val="7030A0"/>
                </a:solidFill>
              </a:rPr>
              <a:t>организации цикла внеурочных занятий </a:t>
            </a:r>
            <a:r>
              <a:rPr lang="ru-RU" b="1" dirty="0" smtClean="0">
                <a:solidFill>
                  <a:srgbClr val="7030A0"/>
                </a:solidFill>
              </a:rPr>
              <a:t>«Разговоры </a:t>
            </a:r>
            <a:r>
              <a:rPr lang="ru-RU" b="1" dirty="0">
                <a:solidFill>
                  <a:srgbClr val="7030A0"/>
                </a:solidFill>
              </a:rPr>
              <a:t>о </a:t>
            </a:r>
            <a:r>
              <a:rPr lang="ru-RU" b="1" dirty="0" smtClean="0">
                <a:solidFill>
                  <a:srgbClr val="7030A0"/>
                </a:solidFill>
              </a:rPr>
              <a:t>важном» </a:t>
            </a:r>
            <a:r>
              <a:rPr lang="ru-RU" b="1" dirty="0">
                <a:solidFill>
                  <a:srgbClr val="7030A0"/>
                </a:solidFill>
              </a:rPr>
              <a:t>для обучающихся с нарушениями слуха</a:t>
            </a:r>
          </a:p>
          <a:p>
            <a:pPr algn="ctr"/>
            <a:endParaRPr lang="ru-RU" sz="75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849" y="2062258"/>
            <a:ext cx="2378743" cy="7078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Дети с нарушением слуха</a:t>
            </a:r>
          </a:p>
        </p:txBody>
      </p:sp>
      <p:pic>
        <p:nvPicPr>
          <p:cNvPr id="276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2" y="2996952"/>
            <a:ext cx="695642" cy="115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НОЯБРЬ\Принципы педагогического взаимодействия\ddddsvs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24" y="2985940"/>
            <a:ext cx="2315268" cy="23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38" y="1686343"/>
            <a:ext cx="2057400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5400000">
            <a:off x="7046467" y="1947685"/>
            <a:ext cx="563741" cy="49172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8032" y="5301208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C00000"/>
                </a:solidFill>
                <a:ea typeface="Times New Roman"/>
                <a:cs typeface="Times New Roman"/>
              </a:rPr>
              <a:t>Обязательным </a:t>
            </a:r>
            <a:r>
              <a:rPr lang="ru-RU" sz="1600" dirty="0">
                <a:solidFill>
                  <a:srgbClr val="C00000"/>
                </a:solidFill>
                <a:ea typeface="Times New Roman"/>
                <a:cs typeface="Times New Roman"/>
              </a:rPr>
              <a:t>является соблюдение требований к организации слухоречевой среды, использованию индивидуально и коллективной звукоусиливающей аппаратуры.</a:t>
            </a:r>
            <a:endParaRPr lang="ru-RU" sz="16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Реалистичный трехмерный красный восклицательный знак информационное  сообщение об опасности или предупреждающий знак часто задаваемые вопросы |  Премиум вектор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6" y="5168204"/>
            <a:ext cx="310114" cy="3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" descr="Картинки по запросу &quot;дети с нарушениями слуха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59" y="2985940"/>
            <a:ext cx="1649422" cy="10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860032" y="2559436"/>
            <a:ext cx="4145333" cy="4031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При </a:t>
            </a:r>
            <a:r>
              <a:rPr lang="ru-RU" sz="1600" b="1" dirty="0">
                <a:solidFill>
                  <a:srgbClr val="002060"/>
                </a:solidFill>
              </a:rPr>
              <a:t>постановке целей занятий необходимо учитывать: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ориентацию </a:t>
            </a:r>
            <a:r>
              <a:rPr lang="ru-RU" sz="1600" dirty="0">
                <a:solidFill>
                  <a:prstClr val="black"/>
                </a:solidFill>
              </a:rPr>
              <a:t>слепых и слабовидящих обучающихся на инклюзивное образование, успешную жизненную и профессиональную </a:t>
            </a:r>
            <a:r>
              <a:rPr lang="ru-RU" sz="1600" dirty="0" smtClean="0">
                <a:solidFill>
                  <a:prstClr val="black"/>
                </a:solidFill>
              </a:rPr>
              <a:t>самореализацию;</a:t>
            </a:r>
          </a:p>
          <a:p>
            <a:pPr marL="257175" indent="-257175">
              <a:buFont typeface="Wingdings" pitchFamily="2" charset="2"/>
              <a:buChar char="ü"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компенсаторные функции познавательных процессов </a:t>
            </a:r>
            <a:r>
              <a:rPr lang="ru-RU" sz="1600" i="1" dirty="0" smtClean="0">
                <a:solidFill>
                  <a:prstClr val="black"/>
                </a:solidFill>
              </a:rPr>
              <a:t>(ощущение, восприятие, внимание, память, мышление, речь, воображение) </a:t>
            </a:r>
            <a:r>
              <a:rPr lang="ru-RU" sz="1600" dirty="0" smtClean="0">
                <a:solidFill>
                  <a:prstClr val="black"/>
                </a:solidFill>
              </a:rPr>
              <a:t>и повышение их роли в осмыслении картины мира.</a:t>
            </a:r>
          </a:p>
          <a:p>
            <a:pPr marL="257175" indent="-257175">
              <a:buFont typeface="Wingdings" pitchFamily="2" charset="2"/>
              <a:buChar char="ü"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умения и навыки взаимодействия с предметным миром и его </a:t>
            </a:r>
            <a:r>
              <a:rPr lang="ru-RU" sz="1600" dirty="0" smtClean="0">
                <a:solidFill>
                  <a:prstClr val="black"/>
                </a:solidFill>
              </a:rPr>
              <a:t>познание.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80" y="864685"/>
            <a:ext cx="6840760" cy="76174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Особенности </a:t>
            </a:r>
            <a:r>
              <a:rPr lang="ru-RU" b="1" dirty="0">
                <a:solidFill>
                  <a:srgbClr val="7030A0"/>
                </a:solidFill>
              </a:rPr>
              <a:t>организации цикла внеурочных занятий </a:t>
            </a:r>
            <a:r>
              <a:rPr lang="ru-RU" b="1" dirty="0" smtClean="0">
                <a:solidFill>
                  <a:srgbClr val="7030A0"/>
                </a:solidFill>
              </a:rPr>
              <a:t>«Разговоры </a:t>
            </a:r>
            <a:r>
              <a:rPr lang="ru-RU" b="1" dirty="0">
                <a:solidFill>
                  <a:srgbClr val="7030A0"/>
                </a:solidFill>
              </a:rPr>
              <a:t>о </a:t>
            </a:r>
            <a:r>
              <a:rPr lang="ru-RU" b="1" dirty="0" smtClean="0">
                <a:solidFill>
                  <a:srgbClr val="7030A0"/>
                </a:solidFill>
              </a:rPr>
              <a:t>важном» </a:t>
            </a:r>
            <a:r>
              <a:rPr lang="ru-RU" b="1" dirty="0">
                <a:solidFill>
                  <a:srgbClr val="7030A0"/>
                </a:solidFill>
              </a:rPr>
              <a:t>для обучающихся с нарушениями </a:t>
            </a:r>
            <a:r>
              <a:rPr lang="ru-RU" b="1" dirty="0" smtClean="0">
                <a:solidFill>
                  <a:srgbClr val="7030A0"/>
                </a:solidFill>
              </a:rPr>
              <a:t>зрения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sz="75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38" y="1686343"/>
            <a:ext cx="2057400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5400000">
            <a:off x="7046467" y="1947685"/>
            <a:ext cx="563741" cy="49172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2872" y="497019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C00000"/>
                </a:solidFill>
                <a:ea typeface="Times New Roman"/>
                <a:cs typeface="Times New Roman"/>
              </a:rPr>
              <a:t>Необходимо </a:t>
            </a:r>
            <a:r>
              <a:rPr lang="ru-RU" sz="1600" dirty="0">
                <a:solidFill>
                  <a:srgbClr val="C00000"/>
                </a:solidFill>
                <a:ea typeface="Times New Roman"/>
                <a:cs typeface="Times New Roman"/>
              </a:rPr>
              <a:t>использовать </a:t>
            </a:r>
            <a:r>
              <a:rPr lang="ru-RU" sz="1600" dirty="0" smtClean="0">
                <a:solidFill>
                  <a:srgbClr val="C00000"/>
                </a:solidFill>
                <a:ea typeface="Times New Roman"/>
                <a:cs typeface="Times New Roman"/>
              </a:rPr>
              <a:t>издания </a:t>
            </a:r>
            <a:r>
              <a:rPr lang="ru-RU" sz="1600" dirty="0">
                <a:solidFill>
                  <a:srgbClr val="C00000"/>
                </a:solidFill>
                <a:ea typeface="Times New Roman"/>
                <a:cs typeface="Times New Roman"/>
              </a:rPr>
              <a:t>рельефно-точечным шрифтом Брайля; цифровые аудиозаписи mp3, </a:t>
            </a:r>
            <a:r>
              <a:rPr lang="ru-RU" sz="1600" dirty="0" err="1">
                <a:solidFill>
                  <a:srgbClr val="C00000"/>
                </a:solidFill>
                <a:ea typeface="Times New Roman"/>
                <a:cs typeface="Times New Roman"/>
              </a:rPr>
              <a:t>daisy</a:t>
            </a:r>
            <a:r>
              <a:rPr lang="ru-RU" sz="1600" dirty="0">
                <a:solidFill>
                  <a:srgbClr val="C00000"/>
                </a:solidFill>
                <a:ea typeface="Times New Roman"/>
                <a:cs typeface="Times New Roman"/>
              </a:rPr>
              <a:t>; электронные форматы текстов TXT, RTF, DOC, DOCX, HTML; рельефные изображения и наглядные пособия. </a:t>
            </a:r>
            <a:endParaRPr lang="ru-RU" sz="16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7" name="Picture 2" descr="C:\Users\Таня\Desktop\НОЯБРЬ\Психолого-педагогическое сопровождение детей с ОВЗ\оенроке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7471" b="38937"/>
          <a:stretch/>
        </p:blipFill>
        <p:spPr bwMode="auto">
          <a:xfrm>
            <a:off x="107504" y="1501067"/>
            <a:ext cx="4161381" cy="15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24440" y="1939946"/>
            <a:ext cx="2378743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/>
              <a:t>Дети, имеющие проблемы со зрением</a:t>
            </a:r>
          </a:p>
        </p:txBody>
      </p:sp>
      <p:pic>
        <p:nvPicPr>
          <p:cNvPr id="19" name="Picture 3" descr="C:\Users\Таня\Desktop\НОЯБРЬ\Принципы педагогического взаимодействия\decorative-cyber-robot-digital-look-vision-optic-eyes-set-isolated-vector-illustration_1284-232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t="8093" r="53886" b="60315"/>
          <a:stretch/>
        </p:blipFill>
        <p:spPr bwMode="auto">
          <a:xfrm>
            <a:off x="89951" y="2686810"/>
            <a:ext cx="1036706" cy="7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Таня\Desktop\НОЯБРЬ\Принципы педагогического взаимодействия\dkdkdsb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80" y="2438939"/>
            <a:ext cx="1495061" cy="14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Picture 4" descr="Картинки по запросу &quot;дети с нарушениями зрения фото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86810"/>
            <a:ext cx="1767587" cy="1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31244" y="4018233"/>
            <a:ext cx="440688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Тифлопедагогическая помощь;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сложности осуществления практической деятельности;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медленный </a:t>
            </a:r>
            <a:r>
              <a:rPr lang="ru-RU" sz="1400" dirty="0">
                <a:solidFill>
                  <a:srgbClr val="002060"/>
                </a:solidFill>
              </a:rPr>
              <a:t>темп зрительного/тактильного восприятия.</a:t>
            </a:r>
          </a:p>
        </p:txBody>
      </p:sp>
      <p:pic>
        <p:nvPicPr>
          <p:cNvPr id="23" name="Picture 2" descr="Реалистичный трехмерный красный восклицательный знак информационное  сообщение об опасности или предупреждающий знак часто задаваемые вопросы |  Премиум вектор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2" y="4971569"/>
            <a:ext cx="310114" cy="3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право 23"/>
          <p:cNvSpPr/>
          <p:nvPr/>
        </p:nvSpPr>
        <p:spPr>
          <a:xfrm rot="5400000">
            <a:off x="983026" y="3464257"/>
            <a:ext cx="563741" cy="49172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3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860032" y="2559436"/>
            <a:ext cx="4145333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Цели и задачи расширяются за счет постановки специфических коррекционных целей и задач: :</a:t>
            </a: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расширение арсенала </a:t>
            </a:r>
            <a:r>
              <a:rPr lang="ru-RU" sz="1600" dirty="0" err="1" smtClean="0">
                <a:solidFill>
                  <a:prstClr val="black"/>
                </a:solidFill>
              </a:rPr>
              <a:t>речеязыковых</a:t>
            </a:r>
            <a:r>
              <a:rPr lang="ru-RU" sz="1600" dirty="0" smtClean="0">
                <a:solidFill>
                  <a:prstClr val="black"/>
                </a:solidFill>
              </a:rPr>
              <a:t> средств и формирование умения их активного использования;</a:t>
            </a:r>
          </a:p>
          <a:p>
            <a:pPr marL="257175" indent="-257175">
              <a:buFont typeface="Wingdings" pitchFamily="2" charset="2"/>
              <a:buChar char="ü"/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развитие готовности и способности к речевому взаимодействию и взаимопониманию; </a:t>
            </a:r>
          </a:p>
          <a:p>
            <a:pPr marL="257175" indent="-257175">
              <a:buFont typeface="Wingdings" pitchFamily="2" charset="2"/>
              <a:buChar char="ü"/>
            </a:pPr>
            <a:endParaRPr lang="ru-RU" sz="1600" dirty="0">
              <a:solidFill>
                <a:prstClr val="black"/>
              </a:solidFill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развитие способности пользоваться устной и письменной речью в ходе различных социальных ситуаций.</a:t>
            </a:r>
          </a:p>
          <a:p>
            <a:pPr marL="257175" indent="-257175">
              <a:buFont typeface="Wingdings" pitchFamily="2" charset="2"/>
              <a:buChar char="ü"/>
            </a:pP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864685"/>
            <a:ext cx="6840760" cy="76174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Особенности </a:t>
            </a:r>
            <a:r>
              <a:rPr lang="ru-RU" b="1" dirty="0">
                <a:solidFill>
                  <a:srgbClr val="7030A0"/>
                </a:solidFill>
              </a:rPr>
              <a:t>организации цикла внеурочных занятий </a:t>
            </a:r>
            <a:r>
              <a:rPr lang="ru-RU" b="1" dirty="0" smtClean="0">
                <a:solidFill>
                  <a:srgbClr val="7030A0"/>
                </a:solidFill>
              </a:rPr>
              <a:t>«Разговоры </a:t>
            </a:r>
            <a:r>
              <a:rPr lang="ru-RU" b="1" dirty="0">
                <a:solidFill>
                  <a:srgbClr val="7030A0"/>
                </a:solidFill>
              </a:rPr>
              <a:t>о </a:t>
            </a:r>
            <a:r>
              <a:rPr lang="ru-RU" b="1" dirty="0" smtClean="0">
                <a:solidFill>
                  <a:srgbClr val="7030A0"/>
                </a:solidFill>
              </a:rPr>
              <a:t>важном» </a:t>
            </a:r>
            <a:r>
              <a:rPr lang="ru-RU" b="1" dirty="0">
                <a:solidFill>
                  <a:srgbClr val="7030A0"/>
                </a:solidFill>
              </a:rPr>
              <a:t>для обучающихся с нарушениями </a:t>
            </a:r>
            <a:r>
              <a:rPr lang="ru-RU" b="1" dirty="0" smtClean="0">
                <a:solidFill>
                  <a:srgbClr val="7030A0"/>
                </a:solidFill>
              </a:rPr>
              <a:t>речи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sz="75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38" y="1686343"/>
            <a:ext cx="2057400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089199" y="121305"/>
            <a:ext cx="77768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Библиотека-4\Desktop\Помощник Ректора\МЕРОПРИЯТИЯ\СКИР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5" y="168807"/>
            <a:ext cx="757954" cy="8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 rot="5400000">
            <a:off x="7046467" y="1947685"/>
            <a:ext cx="563741" cy="491727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873" y="4801639"/>
            <a:ext cx="4572000" cy="16106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  <a:ea typeface="Times New Roman"/>
                <a:cs typeface="Times New Roman"/>
              </a:rPr>
              <a:t>в </a:t>
            </a:r>
            <a:r>
              <a:rPr lang="ru-RU" sz="1600" dirty="0">
                <a:solidFill>
                  <a:srgbClr val="C00000"/>
                </a:solidFill>
                <a:ea typeface="Times New Roman"/>
                <a:cs typeface="Times New Roman"/>
              </a:rPr>
              <a:t>сценариях для начальной школы предусматривается сокращение и адаптация речевого </a:t>
            </a:r>
            <a:r>
              <a:rPr lang="ru-RU" sz="1600" dirty="0" smtClean="0">
                <a:solidFill>
                  <a:srgbClr val="C00000"/>
                </a:solidFill>
                <a:ea typeface="Times New Roman"/>
                <a:cs typeface="Times New Roman"/>
              </a:rPr>
              <a:t>материала</a:t>
            </a:r>
          </a:p>
          <a:p>
            <a:pPr marL="285750" indent="-285750" algn="ctr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C00000"/>
                </a:solidFill>
                <a:ea typeface="Times New Roman"/>
                <a:cs typeface="Times New Roman"/>
              </a:rPr>
              <a:t>должно </a:t>
            </a:r>
            <a:r>
              <a:rPr lang="ru-RU" sz="1600" dirty="0">
                <a:solidFill>
                  <a:srgbClr val="C00000"/>
                </a:solidFill>
                <a:ea typeface="Times New Roman"/>
                <a:cs typeface="Times New Roman"/>
              </a:rPr>
              <a:t>быть предусмотрено формирование и развитие различных видов устной </a:t>
            </a:r>
            <a:r>
              <a:rPr lang="ru-RU" sz="1600" dirty="0" smtClean="0">
                <a:solidFill>
                  <a:srgbClr val="C00000"/>
                </a:solidFill>
                <a:ea typeface="Times New Roman"/>
                <a:cs typeface="Times New Roman"/>
              </a:rPr>
              <a:t>речи</a:t>
            </a:r>
          </a:p>
        </p:txBody>
      </p:sp>
      <p:pic>
        <p:nvPicPr>
          <p:cNvPr id="1026" name="Picture 2" descr="Реалистичный трехмерный красный восклицательный знак информационное  сообщение об опасности или предупреждающий знак часто задаваемые вопросы | 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2" y="4785075"/>
            <a:ext cx="310114" cy="3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инолалия - Детский логопедический центр - &quot;LogoDom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9" y="2727837"/>
            <a:ext cx="1850476" cy="19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C:\Users\Таня\Desktop\НОЯБРЬ\Принципы педагогического взаимодействия\dcvs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2" y="1120681"/>
            <a:ext cx="3442698" cy="20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28849" y="1858922"/>
            <a:ext cx="2378743" cy="5847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/>
              <a:t>Дети, имеющие </a:t>
            </a:r>
            <a:r>
              <a:rPr lang="ru-RU" sz="1600" b="1" dirty="0" smtClean="0"/>
              <a:t>нарушения речи</a:t>
            </a:r>
            <a:endParaRPr lang="ru-RU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23" y="2996952"/>
            <a:ext cx="241143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18979</TotalTime>
  <Words>1306</Words>
  <Application>Microsoft Office PowerPoint</Application>
  <PresentationFormat>Экран (4:3)</PresentationFormat>
  <Paragraphs>187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Особенности организации цикла внеурочных занятий Разговоры о важном для обучающихся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организации цикла внеурочных занятий Разговоры о важном для обучающихся с ОВЗ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Библиотека-4</dc:creator>
  <cp:lastModifiedBy>User</cp:lastModifiedBy>
  <cp:revision>1073</cp:revision>
  <cp:lastPrinted>2019-10-28T15:41:20Z</cp:lastPrinted>
  <dcterms:created xsi:type="dcterms:W3CDTF">2016-10-11T11:31:03Z</dcterms:created>
  <dcterms:modified xsi:type="dcterms:W3CDTF">2023-02-12T14:46:30Z</dcterms:modified>
</cp:coreProperties>
</file>