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handoutMasterIdLst>
    <p:handoutMasterId r:id="rId20"/>
  </p:handoutMasterIdLst>
  <p:sldIdLst>
    <p:sldId id="256" r:id="rId2"/>
    <p:sldId id="421" r:id="rId3"/>
    <p:sldId id="451" r:id="rId4"/>
    <p:sldId id="462" r:id="rId5"/>
    <p:sldId id="463" r:id="rId6"/>
    <p:sldId id="464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50" r:id="rId1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9"/>
    <a:srgbClr val="E51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1" autoAdjust="0"/>
    <p:restoredTop sz="94713" autoAdjust="0"/>
  </p:normalViewPr>
  <p:slideViewPr>
    <p:cSldViewPr>
      <p:cViewPr>
        <p:scale>
          <a:sx n="77" d="100"/>
          <a:sy n="77" d="100"/>
        </p:scale>
        <p:origin x="-1074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2C0E3-C583-4964-81AA-8B2BCC2B597C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4616A-8522-485E-8CC8-CED96C0244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0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C69E4-3614-4E31-92E6-8E9ADF262593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46707-56F8-4469-9A06-60E56C6EDD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hyperlink" Target="http://skiv.instrao.ru/support/demonstratsionnye-materialya/kreativnoe-myshlenie.ph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kiv.instrao.ru/support/demonstratsionnye-materialya/estestvennonauchnaya-gramotnost.php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hyperlink" Target="http://skiv.instrao.ru/support/demonstratsionnye-materialya/globalnye-kompetentsii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kiv.instrao.ru/support/demonstratsionnye-materialya/matematicheskaya-gramotnost.php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hyperlink" Target="http://skiv.instrao.ru/support/demonstratsionnye-materialya/finansovaya-gramotnost.php" TargetMode="External"/><Relationship Id="rId4" Type="http://schemas.openxmlformats.org/officeDocument/2006/relationships/hyperlink" Target="http://skiv.instrao.ru/support/demonstratsionnye-materialya/chitatelskaya-gramotnost.php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://skiv.instrao.ru/support/demonstratsionnye-materialya/kreativnoe-myshlenie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276872"/>
            <a:ext cx="8748464" cy="1727622"/>
          </a:xfrm>
        </p:spPr>
        <p:txBody>
          <a:bodyPr>
            <a:noAutofit/>
          </a:bodyPr>
          <a:lstStyle/>
          <a:p>
            <a:r>
              <a:rPr lang="ru-RU" sz="3200" cap="all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Функциональная грамотность и жизненные компетенции обучающихся с ОВЗ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23520" y="4941168"/>
            <a:ext cx="4176464" cy="1296144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Панькова Галина Николаевна, </a:t>
            </a:r>
          </a:p>
          <a:p>
            <a:pPr algn="r">
              <a:spcBef>
                <a:spcPts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тарший преподаватель кафедры специального и инклюзивного образования СКИРО ПК и ПРО</a:t>
            </a:r>
            <a:endParaRPr lang="ru-RU" alt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637" y="106065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19872" y="6468872"/>
            <a:ext cx="1800200" cy="363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Ставрополь 2023 г.</a:t>
            </a:r>
            <a:endParaRPr lang="ru-RU" alt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0" y="1007768"/>
            <a:ext cx="8798749" cy="57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19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7938" y="908720"/>
            <a:ext cx="8804542" cy="5762170"/>
            <a:chOff x="87938" y="908720"/>
            <a:chExt cx="8804542" cy="576217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8" y="980729"/>
              <a:ext cx="8804542" cy="36724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5936" y="908720"/>
              <a:ext cx="1280041" cy="132417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713" y="3933056"/>
              <a:ext cx="5796136" cy="2737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177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5827" y="769461"/>
            <a:ext cx="8832345" cy="6088539"/>
            <a:chOff x="155827" y="769461"/>
            <a:chExt cx="8832345" cy="608853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827" y="788441"/>
              <a:ext cx="8832345" cy="34326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7744" y="769461"/>
              <a:ext cx="1368152" cy="1282642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5892" y="4091790"/>
              <a:ext cx="5852214" cy="27662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9764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59632" y="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620985"/>
            <a:ext cx="9047432" cy="6237015"/>
            <a:chOff x="12118" y="493683"/>
            <a:chExt cx="9047432" cy="623701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8" y="3299843"/>
              <a:ext cx="7164288" cy="34308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7664" y="493683"/>
              <a:ext cx="7511886" cy="28045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9165" y="556012"/>
              <a:ext cx="1517910" cy="1517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08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66864" y="-8005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4077072"/>
            <a:ext cx="6279026" cy="2913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864" y="515215"/>
            <a:ext cx="7704856" cy="342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369" y="3944430"/>
            <a:ext cx="942222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711260"/>
            <a:ext cx="8892480" cy="50469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1527" y="980729"/>
            <a:ext cx="4890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Креативное мышление</a:t>
            </a:r>
          </a:p>
        </p:txBody>
      </p:sp>
      <p:pic>
        <p:nvPicPr>
          <p:cNvPr id="6" name="Рисунок 6" descr="Семинары // вебинары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55913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5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8" t="2417" r="388" b="-2417"/>
          <a:stretch/>
        </p:blipFill>
        <p:spPr>
          <a:xfrm>
            <a:off x="179512" y="1162298"/>
            <a:ext cx="8856984" cy="5579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00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08920"/>
            <a:ext cx="8748464" cy="1151558"/>
          </a:xfrm>
        </p:spPr>
        <p:txBody>
          <a:bodyPr>
            <a:normAutofit/>
          </a:bodyPr>
          <a:lstStyle/>
          <a:p>
            <a:r>
              <a:rPr lang="ru-RU" sz="2000" cap="all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Функциональная грамотность и жизненные компетенции обучающихся с ОВЗ</a:t>
            </a:r>
            <a:endParaRPr lang="ru-RU" sz="2400" cap="all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637" y="106065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19872" y="5085184"/>
            <a:ext cx="547198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575" rIns="0" bIns="0" anchor="ctr"/>
          <a:lstStyle>
            <a:lvl1pPr defTabSz="912813">
              <a:lnSpc>
                <a:spcPct val="9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lnSpc>
                <a:spcPct val="9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lnSpc>
                <a:spcPct val="9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lnSpc>
                <a:spcPct val="9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lnSpc>
                <a:spcPct val="9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Контактная информация: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специального и инклюзивного образования СКИРО ПК и ПРО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Адрес: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355002, г. Ставрополь, ул. Лермонтова, д. 189А.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Тел.: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8(8652) 99-77-29 (доб.: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203; 515,518)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E-</a:t>
            </a:r>
            <a:r>
              <a:rPr lang="ru-RU" altLang="ru-RU" sz="16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mail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: </a:t>
            </a: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pangalnik@mail.ru</a:t>
            </a:r>
            <a:endParaRPr lang="ru-RU" alt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78065" y="846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9749" y="1052801"/>
            <a:ext cx="5214337" cy="3359055"/>
            <a:chOff x="118006" y="1196752"/>
            <a:chExt cx="8804542" cy="530398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06" y="1196752"/>
              <a:ext cx="8804542" cy="53039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Прямоугольник 2"/>
            <p:cNvSpPr/>
            <p:nvPr/>
          </p:nvSpPr>
          <p:spPr>
            <a:xfrm>
              <a:off x="3275856" y="2996952"/>
              <a:ext cx="2376264" cy="2304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Выноска с четырьмя стрелками 3"/>
            <p:cNvSpPr/>
            <p:nvPr/>
          </p:nvSpPr>
          <p:spPr>
            <a:xfrm>
              <a:off x="3161908" y="2780928"/>
              <a:ext cx="2520280" cy="2232248"/>
            </a:xfrm>
            <a:prstGeom prst="quad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87938" y="4479999"/>
            <a:ext cx="3831745" cy="203132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Жизненные компетенции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те навыки, знания и умения, а также способы их применения, которые необходимы человеку для максимально возможного независимого и самостоятельного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функционирования.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4479999"/>
            <a:ext cx="4977542" cy="230832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Функциональная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грамотность -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уровень знаний, умений и навыков, обеспечивающий нормальное функционирование личности в системе социальных отношений, который считается минимально необходимым для осуществления жизнедеятельности личности в конкретной культурной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среде.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329" y="980729"/>
            <a:ext cx="3474303" cy="3431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6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938" y="1052736"/>
            <a:ext cx="8931139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А. Леонтьев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«Функционально грамотный человек — это человек,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способен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все постоянно приобретаемые в течение жизни знания, умения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навыки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решения максимально широкого диапазона жизненных задач в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различных сферах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человеческой деятельности, общения и социальных отношений»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9913" y="3361060"/>
            <a:ext cx="536408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успешно решает разные бытовые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роблемы,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умеет общаться и находить выход в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разнообразных социальных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ситуациях,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использует базовые навыки чтения и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письма для построения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коммуникаций,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выстраивает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межпредметные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связи, когда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и тот же факт или явление изучается,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затем и оценивается с разных сторон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87938" y="3433067"/>
            <a:ext cx="3691974" cy="3197378"/>
          </a:xfrm>
          <a:prstGeom prst="rightArrow">
            <a:avLst>
              <a:gd name="adj1" fmla="val 8056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Отличительные черты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школьника с развитой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функциональной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грамотностью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938" y="1052736"/>
            <a:ext cx="8931139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«Жизненная компетентность» </a:t>
            </a:r>
            <a:r>
              <a:rPr lang="ru-RU" sz="2400" dirty="0"/>
              <a:t>относится к ключевым видам компетентности, которая проявляется через способность решать жизненные проблемы разного характера в контексте конкретной ситуации жизнедеятельности человека на основе использования информации, коммуникации, социально-правовых основ поведения личности в гражданском 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789040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400" b="1" dirty="0"/>
              <a:t>Функциональная грамотность лиц </a:t>
            </a:r>
            <a:r>
              <a:rPr lang="ru-RU" sz="2400" b="1" dirty="0" smtClean="0"/>
              <a:t>с ОВЗ</a:t>
            </a:r>
            <a:r>
              <a:rPr lang="ru-RU" sz="2400" dirty="0" smtClean="0"/>
              <a:t>– </a:t>
            </a:r>
            <a:r>
              <a:rPr lang="ru-RU" sz="2400" dirty="0"/>
              <a:t>основа их жизненных компетенций, которые характеризуются системой умений решать практические задачи в основных сферах повседневной деятельности, оперируя текстовой, числовой и графической информацией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80" y="1268760"/>
            <a:ext cx="86010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1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730" y="1052736"/>
            <a:ext cx="8275354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0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7938" y="980729"/>
            <a:ext cx="8892480" cy="5616623"/>
            <a:chOff x="87938" y="1185604"/>
            <a:chExt cx="8892480" cy="471507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8" y="1185604"/>
              <a:ext cx="8892480" cy="47150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Прямоугольник 2"/>
            <p:cNvSpPr/>
            <p:nvPr/>
          </p:nvSpPr>
          <p:spPr>
            <a:xfrm>
              <a:off x="251520" y="1196752"/>
              <a:ext cx="4392488" cy="1080120"/>
            </a:xfrm>
            <a:prstGeom prst="rect">
              <a:avLst/>
            </a:prstGeom>
            <a:solidFill>
              <a:srgbClr val="FFF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Проблемы обучения функциональной грамотности детей с ОВЗ</a:t>
              </a:r>
              <a:endPara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644008" y="1340767"/>
              <a:ext cx="504056" cy="360041"/>
            </a:xfrm>
            <a:prstGeom prst="rect">
              <a:avLst/>
            </a:prstGeom>
            <a:solidFill>
              <a:srgbClr val="FFF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307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678151"/>
            <a:ext cx="4392488" cy="1286646"/>
          </a:xfrm>
          <a:prstGeom prst="rect">
            <a:avLst/>
          </a:prstGeom>
          <a:solidFill>
            <a:srgbClr val="FFF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функциональной грамотности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48104"/>
            <a:ext cx="8712968" cy="4993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5940152" y="4471723"/>
            <a:ext cx="2808312" cy="836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44208" y="453612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Креативное мышление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Рисунок 1" descr="Оценка читательской грамотности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9134" y="2755046"/>
            <a:ext cx="1052455" cy="105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2" descr="Оценка математической грамотности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5" y="1273477"/>
            <a:ext cx="885788" cy="91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3" descr="Оценка естественнонаучной грамотности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237120"/>
            <a:ext cx="972108" cy="91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4" descr="Оценка финансовой грамотности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14513" y="3356950"/>
            <a:ext cx="887785" cy="88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5" descr="Оценка глобальной компетенции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947719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6" descr="Семинары // вебинары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4268" y="3772895"/>
            <a:ext cx="872147" cy="87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5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2975" y="980729"/>
            <a:ext cx="9023521" cy="5601938"/>
            <a:chOff x="12975" y="980729"/>
            <a:chExt cx="9023521" cy="560193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298" y="3717032"/>
              <a:ext cx="7458134" cy="28656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75" y="980729"/>
              <a:ext cx="9023521" cy="2611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200" y="980729"/>
              <a:ext cx="1054699" cy="1054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193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7742</TotalTime>
  <Words>526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Функциональная грамотность и жизненные компетенции обучающихся с ОВЗ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Функциональная грамотность и жизненные компетенции обучающихся с ОВЗ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Библиотека-4</dc:creator>
  <cp:lastModifiedBy>HP</cp:lastModifiedBy>
  <cp:revision>592</cp:revision>
  <cp:lastPrinted>2019-10-28T15:41:20Z</cp:lastPrinted>
  <dcterms:created xsi:type="dcterms:W3CDTF">2016-10-11T11:31:03Z</dcterms:created>
  <dcterms:modified xsi:type="dcterms:W3CDTF">2023-04-21T11:41:56Z</dcterms:modified>
</cp:coreProperties>
</file>