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74" r:id="rId2"/>
    <p:sldId id="256" r:id="rId3"/>
    <p:sldId id="283" r:id="rId4"/>
    <p:sldId id="286" r:id="rId5"/>
    <p:sldId id="28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1" r:id="rId23"/>
    <p:sldId id="282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1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3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1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26605504587172"/>
          <c:y val="3.6437246963562805E-2"/>
          <c:w val="0.49235474006116231"/>
          <c:h val="0.82186234817813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"традиционный отец"</c:v>
                </c:pt>
              </c:strCache>
            </c:strRef>
          </c:tx>
          <c:spPr>
            <a:solidFill>
              <a:srgbClr val="9999FF"/>
            </a:solidFill>
            <a:ln w="170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Лист1!$B$1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"отец озабоченный семейным благополучием"</c:v>
                </c:pt>
              </c:strCache>
            </c:strRef>
          </c:tx>
          <c:spPr>
            <a:solidFill>
              <a:srgbClr val="993366"/>
            </a:solidFill>
            <a:ln w="170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Лист1!$B$2</c:f>
              <c:numCache>
                <c:formatCode>0%</c:formatCode>
                <c:ptCount val="1"/>
                <c:pt idx="0">
                  <c:v>0.31000000000000022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"современный отец"</c:v>
                </c:pt>
              </c:strCache>
            </c:strRef>
          </c:tx>
          <c:spPr>
            <a:solidFill>
              <a:srgbClr val="FFFFCC"/>
            </a:solidFill>
            <a:ln w="170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Лист1!$B$3</c:f>
              <c:numCache>
                <c:formatCode>0%</c:formatCode>
                <c:ptCount val="1"/>
                <c:pt idx="0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347904"/>
        <c:axId val="252349440"/>
        <c:axId val="0"/>
      </c:bar3DChart>
      <c:catAx>
        <c:axId val="25234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523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2349440"/>
        <c:scaling>
          <c:orientation val="minMax"/>
        </c:scaling>
        <c:delete val="0"/>
        <c:axPos val="l"/>
        <c:majorGridlines>
          <c:spPr>
            <a:ln w="4250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2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52347904"/>
        <c:crosses val="autoZero"/>
        <c:crossBetween val="between"/>
      </c:valAx>
      <c:spPr>
        <a:noFill/>
        <a:ln w="34000">
          <a:noFill/>
        </a:ln>
      </c:spPr>
    </c:plotArea>
    <c:legend>
      <c:legendPos val="r"/>
      <c:layout>
        <c:manualLayout>
          <c:xMode val="edge"/>
          <c:yMode val="edge"/>
          <c:x val="0.64525993883792054"/>
          <c:y val="1.2145748987854251E-2"/>
          <c:w val="0.34250764525993915"/>
          <c:h val="0.9757085020242916"/>
        </c:manualLayout>
      </c:layout>
      <c:overlay val="0"/>
      <c:spPr>
        <a:solidFill>
          <a:srgbClr val="00CCFF"/>
        </a:solidFill>
        <a:ln w="4250">
          <a:solidFill>
            <a:srgbClr val="000000"/>
          </a:solidFill>
          <a:prstDash val="solid"/>
        </a:ln>
      </c:spPr>
      <c:txPr>
        <a:bodyPr/>
        <a:lstStyle/>
        <a:p>
          <a:pPr>
            <a:defRPr sz="113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366FF"/>
    </a:solidFill>
    <a:ln w="4250">
      <a:solidFill>
        <a:srgbClr val="000000"/>
      </a:solidFill>
      <a:prstDash val="solid"/>
    </a:ln>
  </c:spPr>
  <c:txPr>
    <a:bodyPr/>
    <a:lstStyle/>
    <a:p>
      <a:pPr>
        <a:defRPr sz="123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1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26605504587166"/>
          <c:y val="3.6437246963562792E-2"/>
          <c:w val="0.49235474006116231"/>
          <c:h val="0.82186234817813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"традиционный отец"</c:v>
                </c:pt>
              </c:strCache>
            </c:strRef>
          </c:tx>
          <c:spPr>
            <a:solidFill>
              <a:srgbClr val="9999FF"/>
            </a:solidFill>
            <a:ln w="16651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Лист1!$B$1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"отец озабоченный семейным благополучием"</c:v>
                </c:pt>
              </c:strCache>
            </c:strRef>
          </c:tx>
          <c:spPr>
            <a:solidFill>
              <a:srgbClr val="993366"/>
            </a:solidFill>
            <a:ln w="16651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Лист1!$B$2</c:f>
              <c:numCache>
                <c:formatCode>0%</c:formatCode>
                <c:ptCount val="1"/>
                <c:pt idx="0">
                  <c:v>0.73000000000000043</c:v>
                </c:pt>
              </c:numCache>
            </c:numRef>
          </c:val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"современный отец"</c:v>
                </c:pt>
              </c:strCache>
            </c:strRef>
          </c:tx>
          <c:spPr>
            <a:solidFill>
              <a:srgbClr val="FFFFCC"/>
            </a:solidFill>
            <a:ln w="16651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Лист1!$B$3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684672"/>
        <c:axId val="180686208"/>
        <c:axId val="0"/>
      </c:bar3DChart>
      <c:catAx>
        <c:axId val="18068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1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068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686208"/>
        <c:scaling>
          <c:orientation val="minMax"/>
        </c:scaling>
        <c:delete val="0"/>
        <c:axPos val="l"/>
        <c:majorGridlines>
          <c:spPr>
            <a:ln w="4163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1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0684672"/>
        <c:crosses val="autoZero"/>
        <c:crossBetween val="between"/>
      </c:valAx>
      <c:spPr>
        <a:noFill/>
        <a:ln w="33303">
          <a:noFill/>
        </a:ln>
      </c:spPr>
    </c:plotArea>
    <c:legend>
      <c:legendPos val="r"/>
      <c:layout>
        <c:manualLayout>
          <c:xMode val="edge"/>
          <c:yMode val="edge"/>
          <c:x val="0.64525993883792054"/>
          <c:y val="1.2145748987854248E-2"/>
          <c:w val="0.34250764525993882"/>
          <c:h val="0.97570850202429205"/>
        </c:manualLayout>
      </c:layout>
      <c:overlay val="0"/>
      <c:spPr>
        <a:solidFill>
          <a:srgbClr val="00CCFF"/>
        </a:solidFill>
        <a:ln w="4163">
          <a:solidFill>
            <a:srgbClr val="000000"/>
          </a:solidFill>
          <a:prstDash val="solid"/>
        </a:ln>
      </c:spPr>
      <c:txPr>
        <a:bodyPr/>
        <a:lstStyle/>
        <a:p>
          <a:pPr>
            <a:defRPr sz="1114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366FF"/>
    </a:solidFill>
    <a:ln w="4163">
      <a:solidFill>
        <a:srgbClr val="000000"/>
      </a:solidFill>
      <a:prstDash val="solid"/>
    </a:ln>
  </c:spPr>
  <c:txPr>
    <a:bodyPr/>
    <a:lstStyle/>
    <a:p>
      <a:pPr>
        <a:defRPr sz="121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1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926605504587166"/>
          <c:y val="3.6437246963562792E-2"/>
          <c:w val="0.49235474006116231"/>
          <c:h val="0.82186234817813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"традиционный отец"</c:v>
                </c:pt>
              </c:strCache>
            </c:strRef>
          </c:tx>
          <c:spPr>
            <a:solidFill>
              <a:srgbClr val="9999FF"/>
            </a:solidFill>
            <a:ln w="1801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Лист1!$B$1:$C$1</c:f>
              <c:strCache>
                <c:ptCount val="2"/>
                <c:pt idx="0">
                  <c:v>жен.</c:v>
                </c:pt>
                <c:pt idx="1">
                  <c:v>муж.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0.56999999999999995</c:v>
                </c:pt>
                <c:pt idx="1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"отец озабоченный семейным благополучием"</c:v>
                </c:pt>
              </c:strCache>
            </c:strRef>
          </c:tx>
          <c:spPr>
            <a:solidFill>
              <a:srgbClr val="993366"/>
            </a:solidFill>
            <a:ln w="1801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Лист1!$B$1:$C$1</c:f>
              <c:strCache>
                <c:ptCount val="2"/>
                <c:pt idx="0">
                  <c:v>жен.</c:v>
                </c:pt>
                <c:pt idx="1">
                  <c:v>муж.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0.31000000000000022</c:v>
                </c:pt>
                <c:pt idx="1">
                  <c:v>0.81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"современный отец"</c:v>
                </c:pt>
              </c:strCache>
            </c:strRef>
          </c:tx>
          <c:spPr>
            <a:solidFill>
              <a:srgbClr val="FFFFCC"/>
            </a:solidFill>
            <a:ln w="18013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Лист1!$B$1:$C$1</c:f>
              <c:strCache>
                <c:ptCount val="2"/>
                <c:pt idx="0">
                  <c:v>жен.</c:v>
                </c:pt>
                <c:pt idx="1">
                  <c:v>муж.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0.12000000000000002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836224"/>
        <c:axId val="180837760"/>
        <c:axId val="0"/>
      </c:bar3DChart>
      <c:catAx>
        <c:axId val="1808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5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0837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0837760"/>
        <c:scaling>
          <c:orientation val="minMax"/>
        </c:scaling>
        <c:delete val="0"/>
        <c:axPos val="l"/>
        <c:majorGridlines>
          <c:spPr>
            <a:ln w="4503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5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0836224"/>
        <c:crosses val="autoZero"/>
        <c:crossBetween val="between"/>
      </c:valAx>
      <c:spPr>
        <a:noFill/>
        <a:ln w="36025">
          <a:noFill/>
        </a:ln>
      </c:spPr>
    </c:plotArea>
    <c:legend>
      <c:legendPos val="r"/>
      <c:layout>
        <c:manualLayout>
          <c:xMode val="edge"/>
          <c:yMode val="edge"/>
          <c:x val="0.64525993883792054"/>
          <c:y val="1.2145748987854248E-2"/>
          <c:w val="0.34250764525993882"/>
          <c:h val="0.97570850202429205"/>
        </c:manualLayout>
      </c:layout>
      <c:overlay val="0"/>
      <c:spPr>
        <a:solidFill>
          <a:srgbClr val="00CCFF"/>
        </a:solidFill>
        <a:ln w="4503">
          <a:solidFill>
            <a:srgbClr val="000000"/>
          </a:solidFill>
          <a:prstDash val="solid"/>
        </a:ln>
      </c:spPr>
      <c:txPr>
        <a:bodyPr/>
        <a:lstStyle/>
        <a:p>
          <a:pPr>
            <a:defRPr sz="1206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366FF"/>
    </a:solidFill>
    <a:ln w="4503">
      <a:solidFill>
        <a:srgbClr val="000000"/>
      </a:solidFill>
      <a:prstDash val="solid"/>
    </a:ln>
  </c:spPr>
  <c:txPr>
    <a:bodyPr/>
    <a:lstStyle/>
    <a:p>
      <a:pPr>
        <a:defRPr sz="131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5E168-476B-4E81-9CDF-2EB58F7367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3C0788F-A1DD-49AC-9A13-279D88F08E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Отец семейства</a:t>
          </a:r>
          <a:r>
            <a:rPr kumimoji="1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C538BBB5-9B9B-40E0-90CC-DE4FCBD54995}" type="parTrans" cxnId="{ACD3CA39-AB5A-47AD-926E-7E6817A188B2}">
      <dgm:prSet/>
      <dgm:spPr/>
      <dgm:t>
        <a:bodyPr/>
        <a:lstStyle/>
        <a:p>
          <a:endParaRPr lang="ru-RU"/>
        </a:p>
      </dgm:t>
    </dgm:pt>
    <dgm:pt modelId="{C66E35A4-4B86-4432-ACA1-21934BC6BE21}" type="sibTrans" cxnId="{ACD3CA39-AB5A-47AD-926E-7E6817A188B2}">
      <dgm:prSet/>
      <dgm:spPr/>
      <dgm:t>
        <a:bodyPr/>
        <a:lstStyle/>
        <a:p>
          <a:endParaRPr lang="ru-RU"/>
        </a:p>
      </dgm:t>
    </dgm:pt>
    <dgm:pt modelId="{A1520521-09F1-4CDE-9004-02E588FE8A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«Традиционный»</a:t>
          </a:r>
        </a:p>
      </dgm:t>
    </dgm:pt>
    <dgm:pt modelId="{E27A125C-3E9C-42CB-A997-214D57C16546}" type="parTrans" cxnId="{78C74F16-9A1C-4C98-A3B3-7B75654D26A7}">
      <dgm:prSet/>
      <dgm:spPr/>
      <dgm:t>
        <a:bodyPr/>
        <a:lstStyle/>
        <a:p>
          <a:endParaRPr lang="ru-RU"/>
        </a:p>
      </dgm:t>
    </dgm:pt>
    <dgm:pt modelId="{EA0E06BD-FED2-4157-BD4D-A79FAA43FAEE}" type="sibTrans" cxnId="{78C74F16-9A1C-4C98-A3B3-7B75654D26A7}">
      <dgm:prSet/>
      <dgm:spPr/>
      <dgm:t>
        <a:bodyPr/>
        <a:lstStyle/>
        <a:p>
          <a:endParaRPr lang="ru-RU"/>
        </a:p>
      </dgm:t>
    </dgm:pt>
    <dgm:pt modelId="{1BCAE4D8-FC20-4D14-9A50-2EE57AACBF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Отец, озабоченный семейным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благополучием</a:t>
          </a:r>
        </a:p>
      </dgm:t>
    </dgm:pt>
    <dgm:pt modelId="{AABE15D8-01A8-4129-BCF1-0B20E7330273}" type="parTrans" cxnId="{94DEE089-20A3-47F1-8072-5EAB7EB18C89}">
      <dgm:prSet/>
      <dgm:spPr/>
      <dgm:t>
        <a:bodyPr/>
        <a:lstStyle/>
        <a:p>
          <a:endParaRPr lang="ru-RU"/>
        </a:p>
      </dgm:t>
    </dgm:pt>
    <dgm:pt modelId="{4D1738E9-6852-46C3-96E0-488D33A13CAD}" type="sibTrans" cxnId="{94DEE089-20A3-47F1-8072-5EAB7EB18C89}">
      <dgm:prSet/>
      <dgm:spPr/>
      <dgm:t>
        <a:bodyPr/>
        <a:lstStyle/>
        <a:p>
          <a:endParaRPr lang="ru-RU"/>
        </a:p>
      </dgm:t>
    </dgm:pt>
    <dgm:pt modelId="{1CBE53AE-6947-490C-9672-DC7CF0B32B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«Современный» отец</a:t>
          </a:r>
        </a:p>
      </dgm:t>
    </dgm:pt>
    <dgm:pt modelId="{3CC6C3CF-B51E-4BF6-8B40-B55F9118F4A6}" type="parTrans" cxnId="{BF26B569-9541-43AD-8427-557E8457117C}">
      <dgm:prSet/>
      <dgm:spPr/>
      <dgm:t>
        <a:bodyPr/>
        <a:lstStyle/>
        <a:p>
          <a:endParaRPr lang="ru-RU"/>
        </a:p>
      </dgm:t>
    </dgm:pt>
    <dgm:pt modelId="{DF663B59-8327-4D01-965C-ABF35E9CBD29}" type="sibTrans" cxnId="{BF26B569-9541-43AD-8427-557E8457117C}">
      <dgm:prSet/>
      <dgm:spPr/>
      <dgm:t>
        <a:bodyPr/>
        <a:lstStyle/>
        <a:p>
          <a:endParaRPr lang="ru-RU"/>
        </a:p>
      </dgm:t>
    </dgm:pt>
    <dgm:pt modelId="{722D09DA-B615-4A6D-9629-5EB0120FADF8}" type="pres">
      <dgm:prSet presAssocID="{5D05E168-476B-4E81-9CDF-2EB58F7367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EDF339-96D2-4B46-99E9-8BA58EB2DB0E}" type="pres">
      <dgm:prSet presAssocID="{13C0788F-A1DD-49AC-9A13-279D88F08E4D}" presName="hierRoot1" presStyleCnt="0">
        <dgm:presLayoutVars>
          <dgm:hierBranch val="r"/>
        </dgm:presLayoutVars>
      </dgm:prSet>
      <dgm:spPr/>
    </dgm:pt>
    <dgm:pt modelId="{C7B31BC2-CB4C-4A89-8285-57DDAC5C4B10}" type="pres">
      <dgm:prSet presAssocID="{13C0788F-A1DD-49AC-9A13-279D88F08E4D}" presName="rootComposite1" presStyleCnt="0"/>
      <dgm:spPr/>
    </dgm:pt>
    <dgm:pt modelId="{5B82EFC7-D304-4473-86D5-13E168FF5ECE}" type="pres">
      <dgm:prSet presAssocID="{13C0788F-A1DD-49AC-9A13-279D88F08E4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6416A-D423-48D3-9FCF-C5D910BE43EE}" type="pres">
      <dgm:prSet presAssocID="{13C0788F-A1DD-49AC-9A13-279D88F08E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9B989E9-E584-4C55-B9D9-CAA8BCBAADF4}" type="pres">
      <dgm:prSet presAssocID="{13C0788F-A1DD-49AC-9A13-279D88F08E4D}" presName="hierChild2" presStyleCnt="0"/>
      <dgm:spPr/>
    </dgm:pt>
    <dgm:pt modelId="{B9A3ADBA-AB5E-4546-8F9E-6FD039E62CDF}" type="pres">
      <dgm:prSet presAssocID="{E27A125C-3E9C-42CB-A997-214D57C16546}" presName="Name50" presStyleLbl="parChTrans1D2" presStyleIdx="0" presStyleCnt="3"/>
      <dgm:spPr/>
      <dgm:t>
        <a:bodyPr/>
        <a:lstStyle/>
        <a:p>
          <a:endParaRPr lang="ru-RU"/>
        </a:p>
      </dgm:t>
    </dgm:pt>
    <dgm:pt modelId="{440C10F1-4058-40EE-950C-2386E890BA4F}" type="pres">
      <dgm:prSet presAssocID="{A1520521-09F1-4CDE-9004-02E588FE8AFC}" presName="hierRoot2" presStyleCnt="0">
        <dgm:presLayoutVars>
          <dgm:hierBranch/>
        </dgm:presLayoutVars>
      </dgm:prSet>
      <dgm:spPr/>
    </dgm:pt>
    <dgm:pt modelId="{5FE887B8-A17C-458D-88C2-FE6A3EB2AAAA}" type="pres">
      <dgm:prSet presAssocID="{A1520521-09F1-4CDE-9004-02E588FE8AFC}" presName="rootComposite" presStyleCnt="0"/>
      <dgm:spPr/>
    </dgm:pt>
    <dgm:pt modelId="{B521C397-5551-4DBB-AC93-33F96915DB8D}" type="pres">
      <dgm:prSet presAssocID="{A1520521-09F1-4CDE-9004-02E588FE8AF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E0004-42C7-445D-9E9C-7CFF5FA05D4B}" type="pres">
      <dgm:prSet presAssocID="{A1520521-09F1-4CDE-9004-02E588FE8AFC}" presName="rootConnector" presStyleLbl="node2" presStyleIdx="0" presStyleCnt="3"/>
      <dgm:spPr/>
      <dgm:t>
        <a:bodyPr/>
        <a:lstStyle/>
        <a:p>
          <a:endParaRPr lang="ru-RU"/>
        </a:p>
      </dgm:t>
    </dgm:pt>
    <dgm:pt modelId="{8A4FE7B6-2EF0-4936-A191-FA30241DA0F6}" type="pres">
      <dgm:prSet presAssocID="{A1520521-09F1-4CDE-9004-02E588FE8AFC}" presName="hierChild4" presStyleCnt="0"/>
      <dgm:spPr/>
    </dgm:pt>
    <dgm:pt modelId="{9CC8B7B4-A2CF-4279-A301-6CA3EBBD34FA}" type="pres">
      <dgm:prSet presAssocID="{A1520521-09F1-4CDE-9004-02E588FE8AFC}" presName="hierChild5" presStyleCnt="0"/>
      <dgm:spPr/>
    </dgm:pt>
    <dgm:pt modelId="{29741B4A-24FD-446E-9B55-8520D2361E49}" type="pres">
      <dgm:prSet presAssocID="{AABE15D8-01A8-4129-BCF1-0B20E7330273}" presName="Name50" presStyleLbl="parChTrans1D2" presStyleIdx="1" presStyleCnt="3"/>
      <dgm:spPr/>
      <dgm:t>
        <a:bodyPr/>
        <a:lstStyle/>
        <a:p>
          <a:endParaRPr lang="ru-RU"/>
        </a:p>
      </dgm:t>
    </dgm:pt>
    <dgm:pt modelId="{43064BFE-0C6A-4C14-988A-560E08419C6D}" type="pres">
      <dgm:prSet presAssocID="{1BCAE4D8-FC20-4D14-9A50-2EE57AACBF8C}" presName="hierRoot2" presStyleCnt="0">
        <dgm:presLayoutVars>
          <dgm:hierBranch/>
        </dgm:presLayoutVars>
      </dgm:prSet>
      <dgm:spPr/>
    </dgm:pt>
    <dgm:pt modelId="{D2AB83C5-F385-414C-889D-0E8F6FA78EDA}" type="pres">
      <dgm:prSet presAssocID="{1BCAE4D8-FC20-4D14-9A50-2EE57AACBF8C}" presName="rootComposite" presStyleCnt="0"/>
      <dgm:spPr/>
    </dgm:pt>
    <dgm:pt modelId="{31125A32-17AD-418F-9843-988DB8E1A70A}" type="pres">
      <dgm:prSet presAssocID="{1BCAE4D8-FC20-4D14-9A50-2EE57AACBF8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6AE41-AA9F-45F2-8B71-D108A128862F}" type="pres">
      <dgm:prSet presAssocID="{1BCAE4D8-FC20-4D14-9A50-2EE57AACBF8C}" presName="rootConnector" presStyleLbl="node2" presStyleIdx="1" presStyleCnt="3"/>
      <dgm:spPr/>
      <dgm:t>
        <a:bodyPr/>
        <a:lstStyle/>
        <a:p>
          <a:endParaRPr lang="ru-RU"/>
        </a:p>
      </dgm:t>
    </dgm:pt>
    <dgm:pt modelId="{C0F254F9-0FE9-4A6F-8329-6EA3BE4A63C2}" type="pres">
      <dgm:prSet presAssocID="{1BCAE4D8-FC20-4D14-9A50-2EE57AACBF8C}" presName="hierChild4" presStyleCnt="0"/>
      <dgm:spPr/>
    </dgm:pt>
    <dgm:pt modelId="{685CDAE4-5822-4DF1-BBDA-D57C57939C3B}" type="pres">
      <dgm:prSet presAssocID="{1BCAE4D8-FC20-4D14-9A50-2EE57AACBF8C}" presName="hierChild5" presStyleCnt="0"/>
      <dgm:spPr/>
    </dgm:pt>
    <dgm:pt modelId="{ADA27510-D2FF-42EA-A10E-4682A4B94027}" type="pres">
      <dgm:prSet presAssocID="{3CC6C3CF-B51E-4BF6-8B40-B55F9118F4A6}" presName="Name50" presStyleLbl="parChTrans1D2" presStyleIdx="2" presStyleCnt="3"/>
      <dgm:spPr/>
      <dgm:t>
        <a:bodyPr/>
        <a:lstStyle/>
        <a:p>
          <a:endParaRPr lang="ru-RU"/>
        </a:p>
      </dgm:t>
    </dgm:pt>
    <dgm:pt modelId="{9FA9ED7B-566C-445F-B2FB-3C98BBD7C9E5}" type="pres">
      <dgm:prSet presAssocID="{1CBE53AE-6947-490C-9672-DC7CF0B32BF6}" presName="hierRoot2" presStyleCnt="0">
        <dgm:presLayoutVars>
          <dgm:hierBranch/>
        </dgm:presLayoutVars>
      </dgm:prSet>
      <dgm:spPr/>
    </dgm:pt>
    <dgm:pt modelId="{A2AD9FE8-4F24-4549-8115-4C742DD04241}" type="pres">
      <dgm:prSet presAssocID="{1CBE53AE-6947-490C-9672-DC7CF0B32BF6}" presName="rootComposite" presStyleCnt="0"/>
      <dgm:spPr/>
    </dgm:pt>
    <dgm:pt modelId="{06AC6D6C-1A60-40A5-A313-DD710B982D7C}" type="pres">
      <dgm:prSet presAssocID="{1CBE53AE-6947-490C-9672-DC7CF0B32BF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69D3C-F00B-4B80-BDF3-4A1C240381BE}" type="pres">
      <dgm:prSet presAssocID="{1CBE53AE-6947-490C-9672-DC7CF0B32BF6}" presName="rootConnector" presStyleLbl="node2" presStyleIdx="2" presStyleCnt="3"/>
      <dgm:spPr/>
      <dgm:t>
        <a:bodyPr/>
        <a:lstStyle/>
        <a:p>
          <a:endParaRPr lang="ru-RU"/>
        </a:p>
      </dgm:t>
    </dgm:pt>
    <dgm:pt modelId="{6E0A9557-0ED8-4B5F-9DFC-36432B364DCF}" type="pres">
      <dgm:prSet presAssocID="{1CBE53AE-6947-490C-9672-DC7CF0B32BF6}" presName="hierChild4" presStyleCnt="0"/>
      <dgm:spPr/>
    </dgm:pt>
    <dgm:pt modelId="{FA2E6D79-9204-483C-AE53-22243F7CD126}" type="pres">
      <dgm:prSet presAssocID="{1CBE53AE-6947-490C-9672-DC7CF0B32BF6}" presName="hierChild5" presStyleCnt="0"/>
      <dgm:spPr/>
    </dgm:pt>
    <dgm:pt modelId="{FAB6FD1A-B036-4FA4-BB3C-703201D8FEEF}" type="pres">
      <dgm:prSet presAssocID="{13C0788F-A1DD-49AC-9A13-279D88F08E4D}" presName="hierChild3" presStyleCnt="0"/>
      <dgm:spPr/>
    </dgm:pt>
  </dgm:ptLst>
  <dgm:cxnLst>
    <dgm:cxn modelId="{845F3C41-E723-49FC-A2D8-ABC74CCE6789}" type="presOf" srcId="{13C0788F-A1DD-49AC-9A13-279D88F08E4D}" destId="{5B82EFC7-D304-4473-86D5-13E168FF5ECE}" srcOrd="0" destOrd="0" presId="urn:microsoft.com/office/officeart/2005/8/layout/orgChart1"/>
    <dgm:cxn modelId="{3402D1DA-2D60-4089-83B7-345C552F4B84}" type="presOf" srcId="{1CBE53AE-6947-490C-9672-DC7CF0B32BF6}" destId="{06AC6D6C-1A60-40A5-A313-DD710B982D7C}" srcOrd="0" destOrd="0" presId="urn:microsoft.com/office/officeart/2005/8/layout/orgChart1"/>
    <dgm:cxn modelId="{5BB69AD1-E0ED-4A8F-A888-7612D9B89563}" type="presOf" srcId="{1CBE53AE-6947-490C-9672-DC7CF0B32BF6}" destId="{82269D3C-F00B-4B80-BDF3-4A1C240381BE}" srcOrd="1" destOrd="0" presId="urn:microsoft.com/office/officeart/2005/8/layout/orgChart1"/>
    <dgm:cxn modelId="{EEF9BE5B-D523-4411-8DE8-212B3A56582B}" type="presOf" srcId="{3CC6C3CF-B51E-4BF6-8B40-B55F9118F4A6}" destId="{ADA27510-D2FF-42EA-A10E-4682A4B94027}" srcOrd="0" destOrd="0" presId="urn:microsoft.com/office/officeart/2005/8/layout/orgChart1"/>
    <dgm:cxn modelId="{D141C5B9-CB1E-44DF-91E1-692AE2BB4AFA}" type="presOf" srcId="{A1520521-09F1-4CDE-9004-02E588FE8AFC}" destId="{B521C397-5551-4DBB-AC93-33F96915DB8D}" srcOrd="0" destOrd="0" presId="urn:microsoft.com/office/officeart/2005/8/layout/orgChart1"/>
    <dgm:cxn modelId="{73DDDD14-EBD7-4FCE-857B-A336602BD735}" type="presOf" srcId="{A1520521-09F1-4CDE-9004-02E588FE8AFC}" destId="{29FE0004-42C7-445D-9E9C-7CFF5FA05D4B}" srcOrd="1" destOrd="0" presId="urn:microsoft.com/office/officeart/2005/8/layout/orgChart1"/>
    <dgm:cxn modelId="{FFE98E5B-E327-4D2F-A664-386DD9FB3C2B}" type="presOf" srcId="{1BCAE4D8-FC20-4D14-9A50-2EE57AACBF8C}" destId="{4B56AE41-AA9F-45F2-8B71-D108A128862F}" srcOrd="1" destOrd="0" presId="urn:microsoft.com/office/officeart/2005/8/layout/orgChart1"/>
    <dgm:cxn modelId="{B73DE76C-FCFC-4F9C-ACD5-F84B4DF3F334}" type="presOf" srcId="{E27A125C-3E9C-42CB-A997-214D57C16546}" destId="{B9A3ADBA-AB5E-4546-8F9E-6FD039E62CDF}" srcOrd="0" destOrd="0" presId="urn:microsoft.com/office/officeart/2005/8/layout/orgChart1"/>
    <dgm:cxn modelId="{8C7F93C5-9193-4F87-8CE9-8767C173E7DC}" type="presOf" srcId="{1BCAE4D8-FC20-4D14-9A50-2EE57AACBF8C}" destId="{31125A32-17AD-418F-9843-988DB8E1A70A}" srcOrd="0" destOrd="0" presId="urn:microsoft.com/office/officeart/2005/8/layout/orgChart1"/>
    <dgm:cxn modelId="{ACD3CA39-AB5A-47AD-926E-7E6817A188B2}" srcId="{5D05E168-476B-4E81-9CDF-2EB58F736735}" destId="{13C0788F-A1DD-49AC-9A13-279D88F08E4D}" srcOrd="0" destOrd="0" parTransId="{C538BBB5-9B9B-40E0-90CC-DE4FCBD54995}" sibTransId="{C66E35A4-4B86-4432-ACA1-21934BC6BE21}"/>
    <dgm:cxn modelId="{78C74F16-9A1C-4C98-A3B3-7B75654D26A7}" srcId="{13C0788F-A1DD-49AC-9A13-279D88F08E4D}" destId="{A1520521-09F1-4CDE-9004-02E588FE8AFC}" srcOrd="0" destOrd="0" parTransId="{E27A125C-3E9C-42CB-A997-214D57C16546}" sibTransId="{EA0E06BD-FED2-4157-BD4D-A79FAA43FAEE}"/>
    <dgm:cxn modelId="{BF26B569-9541-43AD-8427-557E8457117C}" srcId="{13C0788F-A1DD-49AC-9A13-279D88F08E4D}" destId="{1CBE53AE-6947-490C-9672-DC7CF0B32BF6}" srcOrd="2" destOrd="0" parTransId="{3CC6C3CF-B51E-4BF6-8B40-B55F9118F4A6}" sibTransId="{DF663B59-8327-4D01-965C-ABF35E9CBD29}"/>
    <dgm:cxn modelId="{BEDFC9F3-EDA7-4405-8B0B-F86497DF9568}" type="presOf" srcId="{5D05E168-476B-4E81-9CDF-2EB58F736735}" destId="{722D09DA-B615-4A6D-9629-5EB0120FADF8}" srcOrd="0" destOrd="0" presId="urn:microsoft.com/office/officeart/2005/8/layout/orgChart1"/>
    <dgm:cxn modelId="{307B6132-BB73-4667-B209-9595DCC2FB08}" type="presOf" srcId="{13C0788F-A1DD-49AC-9A13-279D88F08E4D}" destId="{3D16416A-D423-48D3-9FCF-C5D910BE43EE}" srcOrd="1" destOrd="0" presId="urn:microsoft.com/office/officeart/2005/8/layout/orgChart1"/>
    <dgm:cxn modelId="{94DEE089-20A3-47F1-8072-5EAB7EB18C89}" srcId="{13C0788F-A1DD-49AC-9A13-279D88F08E4D}" destId="{1BCAE4D8-FC20-4D14-9A50-2EE57AACBF8C}" srcOrd="1" destOrd="0" parTransId="{AABE15D8-01A8-4129-BCF1-0B20E7330273}" sibTransId="{4D1738E9-6852-46C3-96E0-488D33A13CAD}"/>
    <dgm:cxn modelId="{7BF7B990-F288-42F8-A48D-8100EDAA4458}" type="presOf" srcId="{AABE15D8-01A8-4129-BCF1-0B20E7330273}" destId="{29741B4A-24FD-446E-9B55-8520D2361E49}" srcOrd="0" destOrd="0" presId="urn:microsoft.com/office/officeart/2005/8/layout/orgChart1"/>
    <dgm:cxn modelId="{8491A9B3-E60D-477D-86EC-84D2C24F0958}" type="presParOf" srcId="{722D09DA-B615-4A6D-9629-5EB0120FADF8}" destId="{60EDF339-96D2-4B46-99E9-8BA58EB2DB0E}" srcOrd="0" destOrd="0" presId="urn:microsoft.com/office/officeart/2005/8/layout/orgChart1"/>
    <dgm:cxn modelId="{6D859719-5B3C-426A-86BE-19D084D539BF}" type="presParOf" srcId="{60EDF339-96D2-4B46-99E9-8BA58EB2DB0E}" destId="{C7B31BC2-CB4C-4A89-8285-57DDAC5C4B10}" srcOrd="0" destOrd="0" presId="urn:microsoft.com/office/officeart/2005/8/layout/orgChart1"/>
    <dgm:cxn modelId="{A77DDC93-B284-4F07-BBAC-8C1074F2D405}" type="presParOf" srcId="{C7B31BC2-CB4C-4A89-8285-57DDAC5C4B10}" destId="{5B82EFC7-D304-4473-86D5-13E168FF5ECE}" srcOrd="0" destOrd="0" presId="urn:microsoft.com/office/officeart/2005/8/layout/orgChart1"/>
    <dgm:cxn modelId="{DF7422FD-70CC-43AF-93D1-250FB99FCCBC}" type="presParOf" srcId="{C7B31BC2-CB4C-4A89-8285-57DDAC5C4B10}" destId="{3D16416A-D423-48D3-9FCF-C5D910BE43EE}" srcOrd="1" destOrd="0" presId="urn:microsoft.com/office/officeart/2005/8/layout/orgChart1"/>
    <dgm:cxn modelId="{60D65EC4-18BB-4ED5-9524-BE76454EC95B}" type="presParOf" srcId="{60EDF339-96D2-4B46-99E9-8BA58EB2DB0E}" destId="{49B989E9-E584-4C55-B9D9-CAA8BCBAADF4}" srcOrd="1" destOrd="0" presId="urn:microsoft.com/office/officeart/2005/8/layout/orgChart1"/>
    <dgm:cxn modelId="{97DE3FA1-B0F7-4AFE-AAA0-DB0159FEF7C5}" type="presParOf" srcId="{49B989E9-E584-4C55-B9D9-CAA8BCBAADF4}" destId="{B9A3ADBA-AB5E-4546-8F9E-6FD039E62CDF}" srcOrd="0" destOrd="0" presId="urn:microsoft.com/office/officeart/2005/8/layout/orgChart1"/>
    <dgm:cxn modelId="{556FB2E6-1946-4B85-BB59-E9BD955B00F9}" type="presParOf" srcId="{49B989E9-E584-4C55-B9D9-CAA8BCBAADF4}" destId="{440C10F1-4058-40EE-950C-2386E890BA4F}" srcOrd="1" destOrd="0" presId="urn:microsoft.com/office/officeart/2005/8/layout/orgChart1"/>
    <dgm:cxn modelId="{B7A9FC22-B833-4D36-B182-0F6619C9B580}" type="presParOf" srcId="{440C10F1-4058-40EE-950C-2386E890BA4F}" destId="{5FE887B8-A17C-458D-88C2-FE6A3EB2AAAA}" srcOrd="0" destOrd="0" presId="urn:microsoft.com/office/officeart/2005/8/layout/orgChart1"/>
    <dgm:cxn modelId="{6B70D96B-A5F6-43C0-AF4F-B6EDDE3A1F63}" type="presParOf" srcId="{5FE887B8-A17C-458D-88C2-FE6A3EB2AAAA}" destId="{B521C397-5551-4DBB-AC93-33F96915DB8D}" srcOrd="0" destOrd="0" presId="urn:microsoft.com/office/officeart/2005/8/layout/orgChart1"/>
    <dgm:cxn modelId="{056E8BF4-7350-4563-9DC0-77F180D2DDD7}" type="presParOf" srcId="{5FE887B8-A17C-458D-88C2-FE6A3EB2AAAA}" destId="{29FE0004-42C7-445D-9E9C-7CFF5FA05D4B}" srcOrd="1" destOrd="0" presId="urn:microsoft.com/office/officeart/2005/8/layout/orgChart1"/>
    <dgm:cxn modelId="{EB798967-0608-4F4E-8881-4CDC98756954}" type="presParOf" srcId="{440C10F1-4058-40EE-950C-2386E890BA4F}" destId="{8A4FE7B6-2EF0-4936-A191-FA30241DA0F6}" srcOrd="1" destOrd="0" presId="urn:microsoft.com/office/officeart/2005/8/layout/orgChart1"/>
    <dgm:cxn modelId="{8D1AD798-19CF-4E05-8B54-D096C789A732}" type="presParOf" srcId="{440C10F1-4058-40EE-950C-2386E890BA4F}" destId="{9CC8B7B4-A2CF-4279-A301-6CA3EBBD34FA}" srcOrd="2" destOrd="0" presId="urn:microsoft.com/office/officeart/2005/8/layout/orgChart1"/>
    <dgm:cxn modelId="{A24DCFBB-1BD3-4214-A285-7A897A3F040C}" type="presParOf" srcId="{49B989E9-E584-4C55-B9D9-CAA8BCBAADF4}" destId="{29741B4A-24FD-446E-9B55-8520D2361E49}" srcOrd="2" destOrd="0" presId="urn:microsoft.com/office/officeart/2005/8/layout/orgChart1"/>
    <dgm:cxn modelId="{9DFD27F2-719C-4084-AA0A-2F7A8F00AD17}" type="presParOf" srcId="{49B989E9-E584-4C55-B9D9-CAA8BCBAADF4}" destId="{43064BFE-0C6A-4C14-988A-560E08419C6D}" srcOrd="3" destOrd="0" presId="urn:microsoft.com/office/officeart/2005/8/layout/orgChart1"/>
    <dgm:cxn modelId="{23C7E162-484D-4D79-81F4-E1184D2FC128}" type="presParOf" srcId="{43064BFE-0C6A-4C14-988A-560E08419C6D}" destId="{D2AB83C5-F385-414C-889D-0E8F6FA78EDA}" srcOrd="0" destOrd="0" presId="urn:microsoft.com/office/officeart/2005/8/layout/orgChart1"/>
    <dgm:cxn modelId="{44072E1B-954F-42C0-BC52-E5E231ECDFE9}" type="presParOf" srcId="{D2AB83C5-F385-414C-889D-0E8F6FA78EDA}" destId="{31125A32-17AD-418F-9843-988DB8E1A70A}" srcOrd="0" destOrd="0" presId="urn:microsoft.com/office/officeart/2005/8/layout/orgChart1"/>
    <dgm:cxn modelId="{1117267C-48A1-4DA3-AAE3-2C108C01578B}" type="presParOf" srcId="{D2AB83C5-F385-414C-889D-0E8F6FA78EDA}" destId="{4B56AE41-AA9F-45F2-8B71-D108A128862F}" srcOrd="1" destOrd="0" presId="urn:microsoft.com/office/officeart/2005/8/layout/orgChart1"/>
    <dgm:cxn modelId="{F86B9738-489C-4B94-9AC8-915819D2E212}" type="presParOf" srcId="{43064BFE-0C6A-4C14-988A-560E08419C6D}" destId="{C0F254F9-0FE9-4A6F-8329-6EA3BE4A63C2}" srcOrd="1" destOrd="0" presId="urn:microsoft.com/office/officeart/2005/8/layout/orgChart1"/>
    <dgm:cxn modelId="{32D69638-2078-4C97-B8D9-A7AD71789208}" type="presParOf" srcId="{43064BFE-0C6A-4C14-988A-560E08419C6D}" destId="{685CDAE4-5822-4DF1-BBDA-D57C57939C3B}" srcOrd="2" destOrd="0" presId="urn:microsoft.com/office/officeart/2005/8/layout/orgChart1"/>
    <dgm:cxn modelId="{82557355-F851-4757-A974-418771540BCF}" type="presParOf" srcId="{49B989E9-E584-4C55-B9D9-CAA8BCBAADF4}" destId="{ADA27510-D2FF-42EA-A10E-4682A4B94027}" srcOrd="4" destOrd="0" presId="urn:microsoft.com/office/officeart/2005/8/layout/orgChart1"/>
    <dgm:cxn modelId="{E0E11A13-DB48-47E7-BACD-C9A2EBC7DAC4}" type="presParOf" srcId="{49B989E9-E584-4C55-B9D9-CAA8BCBAADF4}" destId="{9FA9ED7B-566C-445F-B2FB-3C98BBD7C9E5}" srcOrd="5" destOrd="0" presId="urn:microsoft.com/office/officeart/2005/8/layout/orgChart1"/>
    <dgm:cxn modelId="{F192927D-9561-4D63-8122-360093B98087}" type="presParOf" srcId="{9FA9ED7B-566C-445F-B2FB-3C98BBD7C9E5}" destId="{A2AD9FE8-4F24-4549-8115-4C742DD04241}" srcOrd="0" destOrd="0" presId="urn:microsoft.com/office/officeart/2005/8/layout/orgChart1"/>
    <dgm:cxn modelId="{A0406200-C18F-42DB-AFD7-39ED93D7BEC6}" type="presParOf" srcId="{A2AD9FE8-4F24-4549-8115-4C742DD04241}" destId="{06AC6D6C-1A60-40A5-A313-DD710B982D7C}" srcOrd="0" destOrd="0" presId="urn:microsoft.com/office/officeart/2005/8/layout/orgChart1"/>
    <dgm:cxn modelId="{50A8B139-D2C3-4C72-B974-A579E340AF6F}" type="presParOf" srcId="{A2AD9FE8-4F24-4549-8115-4C742DD04241}" destId="{82269D3C-F00B-4B80-BDF3-4A1C240381BE}" srcOrd="1" destOrd="0" presId="urn:microsoft.com/office/officeart/2005/8/layout/orgChart1"/>
    <dgm:cxn modelId="{8263151C-AE64-4032-B68A-5887AC49B71C}" type="presParOf" srcId="{9FA9ED7B-566C-445F-B2FB-3C98BBD7C9E5}" destId="{6E0A9557-0ED8-4B5F-9DFC-36432B364DCF}" srcOrd="1" destOrd="0" presId="urn:microsoft.com/office/officeart/2005/8/layout/orgChart1"/>
    <dgm:cxn modelId="{A3A5D166-35A1-4F93-A3A9-59E6BE10CED7}" type="presParOf" srcId="{9FA9ED7B-566C-445F-B2FB-3C98BBD7C9E5}" destId="{FA2E6D79-9204-483C-AE53-22243F7CD126}" srcOrd="2" destOrd="0" presId="urn:microsoft.com/office/officeart/2005/8/layout/orgChart1"/>
    <dgm:cxn modelId="{9FCA9BE8-34AD-4814-84CF-57953AC0274A}" type="presParOf" srcId="{60EDF339-96D2-4B46-99E9-8BA58EB2DB0E}" destId="{FAB6FD1A-B036-4FA4-BB3C-703201D8FE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DDDBAB-5D62-4356-BF58-084D8705B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C68C1-C410-445D-9AF6-13734CD64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08FE1-D2E6-4F5E-9243-4ED768D7D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2819400"/>
            <a:ext cx="34671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572000"/>
            <a:ext cx="34671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3A286271-BB91-4B6A-B30F-A5BF70C9C3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597510B8-F3E9-41BA-A26B-254C0C459D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379EC93C-EEAC-4E2E-8FE4-1C9538F770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70866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572000"/>
            <a:ext cx="70866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C97EAC89-100C-4EEB-88A6-6B8FE597B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2819400"/>
            <a:ext cx="34671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2819400"/>
            <a:ext cx="34671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572000"/>
            <a:ext cx="70866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D0BB502A-389E-46B2-9FE7-8C3C8361E6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95400" y="1219200"/>
            <a:ext cx="70866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E36B8410-8382-40BD-A656-DD7F8F9002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70866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95400" y="4572000"/>
            <a:ext cx="7086600" cy="160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9386AA5E-6885-4325-94CF-AC57410C9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2E2424-D9F8-4AB7-927F-DDDC0BC2CA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88E1C-6B95-423E-A9AD-326AC90A8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BF637B-4C37-40B0-9893-4B21005EA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85E422-7C4F-4942-BBCA-0ACB18E2E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CE4E2-3377-44D5-9D4B-C8C65DAAA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822A70-A02E-4FD4-ABE4-3E75C291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1B83C-EE16-4C5A-A3D0-7902F4B5B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E37EB9-85F5-4607-B7F0-9FA366B4B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0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35CD85-30C5-40CB-BFA2-C6DA0F6E7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&#1057;&#1077;&#1084;&#1077;&#1085;%20&#1057;&#1083;&#1077;&#1087;&#1072;&#1082;&#1086;&#1074;%20-%20&#1040;%20&#1090;&#1099;%20&#1089;&#1072;&#1084;&#1072;%20&#1076;&#1091;&#1088;&#1072;&#1082;...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34" y="2786058"/>
            <a:ext cx="8382000" cy="7762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D11B3"/>
                </a:solidFill>
              </a:rPr>
              <a:t>Круглый стол «Культура </a:t>
            </a:r>
            <a:r>
              <a:rPr lang="ru-RU" sz="2400" b="1" dirty="0" smtClean="0">
                <a:solidFill>
                  <a:srgbClr val="0D11B3"/>
                </a:solidFill>
              </a:rPr>
              <a:t>семьи, роль отца» 21.09.2023</a:t>
            </a:r>
            <a:endParaRPr lang="ru-RU" sz="2400" b="1" dirty="0">
              <a:solidFill>
                <a:srgbClr val="0D11B3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733800"/>
            <a:ext cx="7854696" cy="838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сообщения: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ОТЦА В СЕМЕЙНОМ ВОСПИТАНИИ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228600"/>
            <a:ext cx="80772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Министерство образования и молодежной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политики Ставропольского края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838200" y="762000"/>
            <a:ext cx="7848600" cy="5238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1B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Ставропольский институт развития образования повышения квалификации и переподготовки работников образования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D11B3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6248" y="2000240"/>
            <a:ext cx="1052514" cy="659876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048000" y="5791200"/>
            <a:ext cx="3962400" cy="3810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Ставрополь – 2023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49154"/>
            <a:ext cx="2928926" cy="200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000100" y="1357298"/>
            <a:ext cx="7848600" cy="52386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ucida Sans Unicode"/>
                <a:ea typeface="+mj-ea"/>
                <a:cs typeface="+mj-cs"/>
              </a:rPr>
              <a:t>Ставропольская краевая общественная организация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ucida Sans Unicode"/>
                <a:ea typeface="+mj-ea"/>
                <a:cs typeface="+mj-cs"/>
              </a:rPr>
              <a:t> «ОБЩЕСТВО РУССКОЙ КУЛЬТУРЫ»: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5" name="Picture 13" descr="Scan00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2590800"/>
            <a:ext cx="2487613" cy="186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562600"/>
            <a:ext cx="86868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dirty="0"/>
              <a:t>Девочке тоже нужны дружеские отношения с отцом </a:t>
            </a:r>
          </a:p>
        </p:txBody>
      </p:sp>
      <p:pic>
        <p:nvPicPr>
          <p:cNvPr id="74767" name="Picture 15" descr="ХРОМОВСКИХ1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5891" y="228600"/>
            <a:ext cx="4002617" cy="3001963"/>
          </a:xfrm>
          <a:prstGeom prst="rect">
            <a:avLst/>
          </a:prstGeom>
          <a:noFill/>
        </p:spPr>
      </p:pic>
      <p:pic>
        <p:nvPicPr>
          <p:cNvPr id="74769" name="Picture 17" descr="ХРОМОВСКИХ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2458" y="2590800"/>
            <a:ext cx="3858684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42852"/>
            <a:ext cx="218727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0" name="Rectangle 16"/>
          <p:cNvSpPr>
            <a:spLocks noGrp="1" noChangeArrowheads="1"/>
          </p:cNvSpPr>
          <p:nvPr>
            <p:ph type="body" sz="half" idx="3"/>
          </p:nvPr>
        </p:nvSpPr>
        <p:spPr>
          <a:xfrm>
            <a:off x="4724400" y="304800"/>
            <a:ext cx="4191000" cy="6400800"/>
          </a:xfrm>
          <a:noFill/>
          <a:ln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dirty="0"/>
              <a:t>Учась ценить в отце те качества, которые делают его настоящим мужчиной, девочка готовится выйти в большой мир, наполовину состоящим из мужчин. Тип юношей и мужчин, с которыми она будет дружить, став девушкой, и особенно тот, кого она полюбит, ее замужняя жизнь будут во многом определяться теми отношениями, которые в детстве были у нее с отцом. Для дочери отец – первый образец мужчины, первый пример положительного (отрицательного) поведения мужчины.</a:t>
            </a:r>
          </a:p>
        </p:txBody>
      </p:sp>
      <p:pic>
        <p:nvPicPr>
          <p:cNvPr id="77842" name="Picture 18" descr="Scan0001о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1200" y="4191000"/>
            <a:ext cx="18287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5" name="Picture 21" descr="http://s020.radikal.ru/i706/1309/e6/1c9eb5a542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95800" cy="359664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4"/>
            <a:ext cx="1978961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57166"/>
            <a:ext cx="4343400" cy="5786478"/>
          </a:xfrm>
        </p:spPr>
        <p:txBody>
          <a:bodyPr>
            <a:noAutofit/>
          </a:bodyPr>
          <a:lstStyle/>
          <a:p>
            <a:pPr marL="0" indent="109538" algn="just">
              <a:buFont typeface="Wingdings" pitchFamily="2" charset="2"/>
              <a:buNone/>
            </a:pPr>
            <a:r>
              <a:rPr lang="ru-RU" sz="2800" b="1" dirty="0">
                <a:solidFill>
                  <a:srgbClr val="0D11B3"/>
                </a:solidFill>
              </a:rPr>
              <a:t>Для воспитания ребенка необходимо наличие взрослых обоего пола. Ведь таким образом ребенок получает навыки </a:t>
            </a:r>
            <a:r>
              <a:rPr lang="ru-RU" sz="2800" b="1" dirty="0" err="1">
                <a:solidFill>
                  <a:srgbClr val="0D11B3"/>
                </a:solidFill>
              </a:rPr>
              <a:t>полоролевого</a:t>
            </a:r>
            <a:r>
              <a:rPr lang="ru-RU" sz="2800" b="1" dirty="0">
                <a:solidFill>
                  <a:srgbClr val="0D11B3"/>
                </a:solidFill>
              </a:rPr>
              <a:t> поведения. </a:t>
            </a:r>
            <a:endParaRPr lang="ru-RU" sz="2800" b="1" dirty="0" smtClean="0">
              <a:solidFill>
                <a:srgbClr val="0D11B3"/>
              </a:solidFill>
            </a:endParaRPr>
          </a:p>
          <a:p>
            <a:pPr marL="0" indent="109538" algn="just">
              <a:buFont typeface="Wingdings" pitchFamily="2" charset="2"/>
              <a:buNone/>
            </a:pPr>
            <a:endParaRPr lang="ru-RU" sz="2800" b="1" dirty="0" smtClean="0">
              <a:solidFill>
                <a:srgbClr val="0D11B3"/>
              </a:solidFill>
              <a:latin typeface="Arial" pitchFamily="34" charset="0"/>
              <a:cs typeface="Arial" pitchFamily="34" charset="0"/>
            </a:endParaRPr>
          </a:p>
          <a:p>
            <a:pPr marL="0" indent="109538" algn="just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он воспитывается одним родителем, то в итоге его воспитание оказывается несколько "однобоким" </a:t>
            </a:r>
            <a:endParaRPr lang="ru-RU" sz="2800" b="1" dirty="0">
              <a:solidFill>
                <a:srgbClr val="0D11B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2463403"/>
            <a:ext cx="4098925" cy="30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390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733800"/>
            <a:ext cx="8339166" cy="28384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28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говорят: </a:t>
            </a:r>
            <a:r>
              <a:rPr lang="ru-RU" sz="28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«Семья сильна отцом», в основном </a:t>
            </a:r>
            <a:r>
              <a:rPr lang="ru-RU" sz="28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подразумевают:</a:t>
            </a:r>
            <a:endParaRPr lang="ru-RU" sz="2800" b="1" dirty="0">
              <a:solidFill>
                <a:srgbClr val="0D11B3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- физическое присутствие отца в семье;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- активное участие в воспитании ребенка;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- забота о хороших взаимоотношениях в семье.</a:t>
            </a:r>
          </a:p>
        </p:txBody>
      </p:sp>
      <p:pic>
        <p:nvPicPr>
          <p:cNvPr id="86030" name="Picture 14" descr="Scan00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4967" y="173038"/>
            <a:ext cx="4605866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885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95400" y="12192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0128" name="Picture 16" descr="http://s4.live4fun.ru/pictures/s3img_18265571_3968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819400" cy="2251115"/>
          </a:xfrm>
          <a:prstGeom prst="rect">
            <a:avLst/>
          </a:prstGeom>
          <a:noFill/>
        </p:spPr>
      </p:pic>
      <p:pic>
        <p:nvPicPr>
          <p:cNvPr id="90132" name="Picture 20" descr="http://im3-tub-ru.yandex.net/i?id=082b53c3f05defaabf59d8c5f8668a54-40-144&amp;n=33&amp;h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362200"/>
            <a:ext cx="2419350" cy="1809751"/>
          </a:xfrm>
          <a:prstGeom prst="rect">
            <a:avLst/>
          </a:prstGeom>
          <a:noFill/>
        </p:spPr>
      </p:pic>
      <p:pic>
        <p:nvPicPr>
          <p:cNvPr id="90134" name="Picture 22" descr="http://im2-tub-ru.yandex.net/i?id=a2508ee58979f92edfe9f4b9d48cbf3f-137-144&amp;n=33&amp;h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4876800"/>
            <a:ext cx="2476500" cy="18097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2286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типы отцовства в семье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093" y="5072074"/>
            <a:ext cx="260390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152400"/>
            <a:ext cx="6300806" cy="990600"/>
          </a:xfrm>
        </p:spPr>
        <p:txBody>
          <a:bodyPr/>
          <a:lstStyle/>
          <a:p>
            <a:pPr algn="ctr"/>
            <a:r>
              <a:rPr kumimoji="1" lang="ru-RU" sz="5400" b="1" dirty="0"/>
              <a:t>«Традиционный»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2" y="1142984"/>
            <a:ext cx="5214974" cy="5486416"/>
          </a:xfrm>
        </p:spPr>
        <p:txBody>
          <a:bodyPr>
            <a:noAutofit/>
          </a:bodyPr>
          <a:lstStyle/>
          <a:p>
            <a:pPr marL="84138" indent="274638">
              <a:buFont typeface="Wingdings" pitchFamily="2" charset="2"/>
              <a:buNone/>
            </a:pPr>
            <a:r>
              <a:rPr lang="ru-RU" sz="22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22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последовательно выступает в роли главы </a:t>
            </a:r>
            <a:r>
              <a:rPr lang="ru-RU" sz="22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семьи, полностью представляет </a:t>
            </a:r>
            <a:r>
              <a:rPr lang="ru-RU" sz="22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интересы ее членов в </a:t>
            </a:r>
            <a:r>
              <a:rPr lang="ru-RU" sz="22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общении с «внешним миром</a:t>
            </a:r>
            <a:r>
              <a:rPr lang="ru-RU" sz="22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84138" indent="274638"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22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— «последняя инстанция» и при решении вопросов воспитания детей. Порой он до известной степени </a:t>
            </a:r>
            <a:r>
              <a:rPr lang="ru-RU" sz="22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строг (авторитарен); </a:t>
            </a:r>
            <a:r>
              <a:rPr lang="ru-RU" sz="22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большое значение придает дисциплине, требует от детей выполнения своих обязанностей</a:t>
            </a:r>
            <a:r>
              <a:rPr lang="ru-RU" sz="22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4138" indent="274638"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sz="22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относятся к отцу </a:t>
            </a:r>
            <a:r>
              <a:rPr lang="ru-RU" sz="2200" b="1" dirty="0" smtClean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сдержанно</a:t>
            </a:r>
            <a:r>
              <a:rPr lang="ru-RU" sz="2200" b="1" dirty="0">
                <a:solidFill>
                  <a:srgbClr val="0D11B3"/>
                </a:solidFill>
                <a:latin typeface="Arial" pitchFamily="34" charset="0"/>
                <a:cs typeface="Arial" pitchFamily="34" charset="0"/>
              </a:rPr>
              <a:t>, чувствуя, что он не знает достаточно хорошо их нужды и желания. </a:t>
            </a:r>
          </a:p>
        </p:txBody>
      </p:sp>
      <p:pic>
        <p:nvPicPr>
          <p:cNvPr id="92171" name="Picture 11" descr="http://im1-tub-ru.yandex.net/i?id=524b8759cca6670213f2475016d1ce8e-28-144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043240" cy="2028828"/>
          </a:xfrm>
          <a:prstGeom prst="rect">
            <a:avLst/>
          </a:prstGeom>
          <a:noFill/>
        </p:spPr>
      </p:pic>
      <p:pic>
        <p:nvPicPr>
          <p:cNvPr id="92173" name="Picture 13" descr="http://im1-tub-ru.yandex.net/i?id=050e8b147a77e02f9d013a32aa4d71e5-21-144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2714625" cy="180975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961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43174" y="304800"/>
            <a:ext cx="6500826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«Отец, главным образом озабоченный семейным благополучием»</a:t>
            </a:r>
            <a:r>
              <a:rPr lang="ru-R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4495800" cy="4648200"/>
          </a:xfrm>
        </p:spPr>
        <p:txBody>
          <a:bodyPr>
            <a:normAutofit lnSpcReduction="10000"/>
          </a:bodyPr>
          <a:lstStyle/>
          <a:p>
            <a:pPr marL="0" indent="263525">
              <a:buFont typeface="Wingdings" pitchFamily="2" charset="2"/>
              <a:buNone/>
            </a:pPr>
            <a:r>
              <a:rPr lang="ru-RU" sz="2000" b="1" dirty="0">
                <a:solidFill>
                  <a:srgbClr val="0D11B3"/>
                </a:solidFill>
              </a:rPr>
              <a:t>Муж предоставляет полную свободу жене в вопросах воспитания </a:t>
            </a:r>
            <a:r>
              <a:rPr lang="ru-RU" sz="2000" b="1" dirty="0" smtClean="0">
                <a:solidFill>
                  <a:srgbClr val="0D11B3"/>
                </a:solidFill>
              </a:rPr>
              <a:t>детей, полагая, что </a:t>
            </a:r>
            <a:r>
              <a:rPr lang="ru-RU" sz="2000" b="1" dirty="0">
                <a:solidFill>
                  <a:srgbClr val="0D11B3"/>
                </a:solidFill>
              </a:rPr>
              <a:t>он все равно не может заменить жену в этом </a:t>
            </a:r>
            <a:r>
              <a:rPr lang="ru-RU" sz="2000" b="1" dirty="0" smtClean="0">
                <a:solidFill>
                  <a:srgbClr val="0D11B3"/>
                </a:solidFill>
              </a:rPr>
              <a:t>деле в силу постоянной загруженности </a:t>
            </a:r>
            <a:r>
              <a:rPr lang="ru-RU" sz="2000" b="1" dirty="0">
                <a:solidFill>
                  <a:srgbClr val="0D11B3"/>
                </a:solidFill>
              </a:rPr>
              <a:t>работой. </a:t>
            </a:r>
            <a:endParaRPr lang="ru-RU" sz="2000" b="1" dirty="0" smtClean="0">
              <a:solidFill>
                <a:srgbClr val="0D11B3"/>
              </a:solidFill>
            </a:endParaRPr>
          </a:p>
          <a:p>
            <a:pPr marL="0" indent="263525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D11B3"/>
                </a:solidFill>
              </a:rPr>
              <a:t>Однако и в </a:t>
            </a:r>
            <a:r>
              <a:rPr lang="ru-RU" sz="2000" b="1" dirty="0">
                <a:solidFill>
                  <a:srgbClr val="0D11B3"/>
                </a:solidFill>
              </a:rPr>
              <a:t>свободное время он не </a:t>
            </a:r>
            <a:r>
              <a:rPr lang="ru-RU" sz="2000" b="1" dirty="0" smtClean="0">
                <a:solidFill>
                  <a:srgbClr val="0D11B3"/>
                </a:solidFill>
              </a:rPr>
              <a:t>проявляет стремления позаниматься </a:t>
            </a:r>
            <a:r>
              <a:rPr lang="ru-RU" sz="2000" b="1" dirty="0">
                <a:solidFill>
                  <a:srgbClr val="0D11B3"/>
                </a:solidFill>
              </a:rPr>
              <a:t>с детьми. </a:t>
            </a:r>
            <a:endParaRPr lang="ru-RU" sz="2000" b="1" dirty="0" smtClean="0">
              <a:solidFill>
                <a:srgbClr val="0D11B3"/>
              </a:solidFill>
            </a:endParaRPr>
          </a:p>
          <a:p>
            <a:pPr marL="0" indent="263525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D11B3"/>
                </a:solidFill>
              </a:rPr>
              <a:t>В конечном итоге, это приводит к тому, </a:t>
            </a:r>
            <a:r>
              <a:rPr lang="ru-RU" sz="2000" b="1" dirty="0">
                <a:solidFill>
                  <a:srgbClr val="0D11B3"/>
                </a:solidFill>
              </a:rPr>
              <a:t>что спустя некоторое время и дети начинают относиться к нему отчужденно. </a:t>
            </a:r>
          </a:p>
        </p:txBody>
      </p:sp>
      <p:pic>
        <p:nvPicPr>
          <p:cNvPr id="95243" name="Picture 11" descr="http://www.trkr.ru/upload/img/1329267150_%3C=900x%3C=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947" y="1981200"/>
            <a:ext cx="3964053" cy="4724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57422" cy="161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1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648200" cy="5105400"/>
          </a:xfrm>
        </p:spPr>
        <p:txBody>
          <a:bodyPr>
            <a:normAutofit lnSpcReduction="10000"/>
          </a:bodyPr>
          <a:lstStyle/>
          <a:p>
            <a:pPr marL="84138" indent="274638">
              <a:lnSpc>
                <a:spcPct val="90000"/>
              </a:lnSpc>
            </a:pPr>
            <a:r>
              <a:rPr lang="ru-RU" sz="2400" b="1" dirty="0"/>
              <a:t>Для </a:t>
            </a:r>
            <a:r>
              <a:rPr lang="ru-RU" sz="2400" b="1" dirty="0" smtClean="0"/>
              <a:t>отца такого типа общение и </a:t>
            </a:r>
            <a:r>
              <a:rPr lang="ru-RU" sz="2400" b="1" dirty="0"/>
              <a:t>забота о детях — вещи самые нормальные и естественные. Хотя у него и нет для этого столько свободного времени, сколько бы хотелось, </a:t>
            </a:r>
            <a:r>
              <a:rPr lang="ru-RU" sz="2400" b="1" dirty="0" smtClean="0"/>
              <a:t>при каждом удобном случае он старается быть рядом с детьми. </a:t>
            </a:r>
            <a:r>
              <a:rPr lang="ru-RU" sz="2400" b="1" dirty="0"/>
              <a:t>Дети его обожают. Своими </a:t>
            </a:r>
            <a:r>
              <a:rPr lang="ru-RU" sz="2400" b="1" dirty="0" smtClean="0"/>
              <a:t>настроениями, пожеланиями и мечтами они искренне делятся </a:t>
            </a:r>
            <a:r>
              <a:rPr lang="ru-RU" sz="2400" b="1" dirty="0"/>
              <a:t>и с </a:t>
            </a:r>
            <a:r>
              <a:rPr lang="ru-RU" sz="2400" b="1" dirty="0" smtClean="0"/>
              <a:t>отцом, </a:t>
            </a:r>
            <a:r>
              <a:rPr lang="ru-RU" sz="2400" b="1" dirty="0"/>
              <a:t>и с матерью. 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086600" cy="762000"/>
          </a:xfrm>
        </p:spPr>
        <p:txBody>
          <a:bodyPr/>
          <a:lstStyle/>
          <a:p>
            <a:pPr algn="ctr"/>
            <a:r>
              <a:rPr lang="ru-RU" b="1" dirty="0"/>
              <a:t>«Современный отец</a:t>
            </a:r>
            <a:r>
              <a:rPr lang="ru-RU" dirty="0"/>
              <a:t>» </a:t>
            </a:r>
          </a:p>
        </p:txBody>
      </p:sp>
      <p:pic>
        <p:nvPicPr>
          <p:cNvPr id="97292" name="Picture 12" descr="File00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0" y="1447800"/>
            <a:ext cx="3656013" cy="274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4" name="Picture 14" descr="F:\Полезные фото\август 2014\P10607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2415746" cy="1752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961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4470400" y="2336152"/>
          <a:ext cx="4399833" cy="317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2714612" y="285728"/>
            <a:ext cx="5738826" cy="166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Соотношение типов </a:t>
            </a:r>
            <a:r>
              <a:rPr lang="ru-RU" b="1" dirty="0">
                <a:solidFill>
                  <a:schemeClr val="tx1"/>
                </a:solidFill>
              </a:rPr>
              <a:t>отцов семейства по опросу женщин</a:t>
            </a:r>
          </a:p>
        </p:txBody>
      </p:sp>
      <p:pic>
        <p:nvPicPr>
          <p:cNvPr id="104461" name="Picture 13" descr="http://pazitiff.info/uploads/posts/2009-11/1259526190_dad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059835" cy="304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390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79400" y="3251200"/>
          <a:ext cx="4307363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285728"/>
            <a:ext cx="5881702" cy="1714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Соотношение типов </a:t>
            </a:r>
            <a:r>
              <a:rPr lang="ru-RU" b="1" dirty="0"/>
              <a:t>отцов семейства по опросу мужчин</a:t>
            </a:r>
          </a:p>
        </p:txBody>
      </p:sp>
      <p:pic>
        <p:nvPicPr>
          <p:cNvPr id="107526" name="Picture 6" descr="http://im1-tub-ru.yandex.net/i?id=c3cdff12a7de66ca30bf089b40747787-35-144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769091" cy="2819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69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990600"/>
            <a:ext cx="3467100" cy="3352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dirty="0"/>
              <a:t>«Как можно больше уважения к ребёнку, как можно больше требования к нему»</a:t>
            </a:r>
            <a:br>
              <a:rPr lang="ru-RU" sz="2400" b="1" dirty="0"/>
            </a:br>
            <a:r>
              <a:rPr lang="ru-RU" sz="2400" b="1" dirty="0"/>
              <a:t>А.С.Макаренко</a:t>
            </a:r>
          </a:p>
        </p:txBody>
      </p:sp>
      <p:pic>
        <p:nvPicPr>
          <p:cNvPr id="6158" name="Picture 14" descr="P1010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4038600"/>
            <a:ext cx="1819275" cy="2425700"/>
          </a:xfrm>
          <a:noFill/>
          <a:ln/>
        </p:spPr>
      </p:pic>
      <p:pic>
        <p:nvPicPr>
          <p:cNvPr id="6159" name="Picture 15" descr="Scan00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0717" y="914400"/>
            <a:ext cx="4796366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55174"/>
            <a:ext cx="3357554" cy="23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</p:nvPr>
        </p:nvGraphicFramePr>
        <p:xfrm>
          <a:off x="2565400" y="279400"/>
          <a:ext cx="4667146" cy="337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9574" name="Picture 6" descr="http://www.pravmir.ru/wp-content/uploads/2012/12/23593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362200" cy="3386769"/>
          </a:xfrm>
          <a:prstGeom prst="rect">
            <a:avLst/>
          </a:prstGeom>
          <a:noFill/>
        </p:spPr>
      </p:pic>
      <p:pic>
        <p:nvPicPr>
          <p:cNvPr id="109576" name="Picture 8" descr="http://im2-tub-ru.yandex.net/i?id=0ab333659613a531da0f26fc6a5aa2dc-129-144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657600"/>
            <a:ext cx="2362200" cy="1809751"/>
          </a:xfrm>
          <a:prstGeom prst="rect">
            <a:avLst/>
          </a:prstGeom>
          <a:noFill/>
        </p:spPr>
      </p:pic>
      <p:pic>
        <p:nvPicPr>
          <p:cNvPr id="109578" name="Picture 10" descr="http://im3-tub-ru.yandex.net/i?id=e5ad1d5da6cf14bbba6963f3da347111-37-144&amp;n=33&amp;h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267200"/>
            <a:ext cx="3019425" cy="180975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28860" cy="16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72074"/>
            <a:ext cx="260390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685800"/>
            <a:ext cx="7620000" cy="5257800"/>
          </a:xfrm>
        </p:spPr>
        <p:txBody>
          <a:bodyPr>
            <a:normAutofit/>
          </a:bodyPr>
          <a:lstStyle/>
          <a:p>
            <a:pPr marL="0" indent="358775" algn="just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педагогика нуждается в разработке моделей позитивной отцовской роли </a:t>
            </a:r>
            <a:r>
              <a:rPr lang="ru-RU" sz="2800" b="1" i="1" dirty="0" smtClean="0">
                <a:solidFill>
                  <a:srgbClr val="0D11B3"/>
                </a:solidFill>
              </a:rPr>
              <a:t>в воспитательном процессе, одна из которых может быть, в частности основана на идее сочетания </a:t>
            </a:r>
            <a:r>
              <a:rPr lang="ru-RU" sz="2800" b="1" i="1" dirty="0" err="1" smtClean="0">
                <a:solidFill>
                  <a:srgbClr val="0D11B3"/>
                </a:solidFill>
              </a:rPr>
              <a:t>маскулинных</a:t>
            </a:r>
            <a:r>
              <a:rPr lang="ru-RU" sz="2800" b="1" i="1" dirty="0" smtClean="0">
                <a:solidFill>
                  <a:srgbClr val="0D11B3"/>
                </a:solidFill>
              </a:rPr>
              <a:t> и </a:t>
            </a:r>
            <a:r>
              <a:rPr lang="ru-RU" sz="2800" b="1" i="1" dirty="0" err="1" smtClean="0">
                <a:solidFill>
                  <a:srgbClr val="0D11B3"/>
                </a:solidFill>
              </a:rPr>
              <a:t>феминных</a:t>
            </a:r>
            <a:r>
              <a:rPr lang="ru-RU" sz="2800" b="1" i="1" dirty="0" smtClean="0">
                <a:solidFill>
                  <a:srgbClr val="0D11B3"/>
                </a:solidFill>
              </a:rPr>
              <a:t> черт личности в отцовском образе. </a:t>
            </a:r>
          </a:p>
          <a:p>
            <a:pPr marL="0" indent="358775" algn="just"/>
            <a:r>
              <a:rPr lang="ru-RU" sz="2800" b="1" dirty="0" smtClean="0">
                <a:solidFill>
                  <a:srgbClr val="C00000"/>
                </a:solidFill>
              </a:rPr>
              <a:t>Более того </a:t>
            </a:r>
            <a:r>
              <a:rPr lang="ru-RU" sz="2800" dirty="0" smtClean="0">
                <a:solidFill>
                  <a:srgbClr val="0D11B3"/>
                </a:solidFill>
              </a:rPr>
              <a:t>- разработка модели позитивной отцовской роли является на сегодняшний день актуальной педагогической задачей.</a:t>
            </a:r>
            <a:endParaRPr lang="ru-RU" sz="2800" b="1" i="1" dirty="0" smtClean="0">
              <a:solidFill>
                <a:srgbClr val="0D11B3"/>
              </a:solidFill>
            </a:endParaRPr>
          </a:p>
        </p:txBody>
      </p:sp>
      <p:pic>
        <p:nvPicPr>
          <p:cNvPr id="133122" name="Picture 2" descr="H:\Роль отца в воспитании\Иллюстр\img-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51054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9188"/>
            <a:ext cx="3643306" cy="24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4" name="Picture 2" descr="http://as6400825.ru/obschestvoznanie_6/23.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318" y="4953000"/>
            <a:ext cx="3030682" cy="1905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481328"/>
            <a:ext cx="8686800" cy="4525963"/>
          </a:xfrm>
        </p:spPr>
        <p:txBody>
          <a:bodyPr>
            <a:normAutofit fontScale="92500"/>
          </a:bodyPr>
          <a:lstStyle/>
          <a:p>
            <a:pPr marL="0" indent="442913" algn="just"/>
            <a:r>
              <a:rPr lang="ru-RU" sz="3200" dirty="0" smtClean="0"/>
              <a:t>наличие власти и ответственности в процессе воспитания, </a:t>
            </a:r>
          </a:p>
          <a:p>
            <a:pPr marL="0" indent="442913" algn="just"/>
            <a:r>
              <a:rPr lang="ru-RU" sz="3200" dirty="0" smtClean="0"/>
              <a:t>тесный эмоциональный контакт с ребенком, включающий в себя сочувствие, сопереживание, заинтересованное участие,</a:t>
            </a:r>
          </a:p>
          <a:p>
            <a:pPr marL="0" indent="442913" algn="just"/>
            <a:r>
              <a:rPr lang="ru-RU" sz="3200" dirty="0" smtClean="0"/>
              <a:t>духовное руководство - воспитание ребенка в системе базовых национальных (общечеловеческих) ценностей.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effectLst/>
              </a:rPr>
              <a:t>Модель </a:t>
            </a:r>
            <a:r>
              <a:rPr lang="ru-RU" sz="3100" dirty="0" smtClean="0">
                <a:solidFill>
                  <a:srgbClr val="0D1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позитивной отцовской роли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(по мнению Е.В. Кричевской) </a:t>
            </a:r>
            <a:r>
              <a:rPr lang="ru-RU" sz="3100" dirty="0" smtClean="0">
                <a:solidFill>
                  <a:srgbClr val="C00000"/>
                </a:solidFill>
                <a:effectLst/>
              </a:rPr>
              <a:t>должна содержать в себе следующие составляющие: 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929198"/>
            <a:ext cx="260390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fontScale="70000" lnSpcReduction="20000"/>
          </a:bodyPr>
          <a:lstStyle/>
          <a:p>
            <a:pPr marL="0" indent="358775" algn="just"/>
            <a:r>
              <a:rPr lang="ru-RU" dirty="0" smtClean="0"/>
              <a:t>самочувствие ребенка, уровень его самооценки, способность к социальной адаптации. </a:t>
            </a:r>
          </a:p>
          <a:p>
            <a:pPr marL="0" indent="358775" algn="just"/>
            <a:r>
              <a:rPr lang="ru-RU" dirty="0" smtClean="0"/>
              <a:t>соотношение отцовской власти, дающей право принимать решения в процессе воспитания, и сформированности у ребенка авторитета отца, основанного на уважении, а не на страхе. </a:t>
            </a:r>
          </a:p>
          <a:p>
            <a:pPr marL="0" indent="358775" algn="just"/>
            <a:r>
              <a:rPr lang="ru-RU" dirty="0" smtClean="0"/>
              <a:t>добровольное принятие отцом ответственности на основе  полноценного взаимодействия с ребенком, возможностью без материнского контроля, но с материнским участием, заниматься его воспитанием. </a:t>
            </a:r>
          </a:p>
          <a:p>
            <a:pPr marL="0" indent="358775" algn="just"/>
            <a:r>
              <a:rPr lang="ru-RU" dirty="0" smtClean="0"/>
              <a:t>наличие </a:t>
            </a:r>
            <a:r>
              <a:rPr lang="ru-RU" b="1" i="1" dirty="0" smtClean="0">
                <a:solidFill>
                  <a:srgbClr val="C00000"/>
                </a:solidFill>
              </a:rPr>
              <a:t>основной составляющей отцовской роли - умения понимать ребенка и сопереживать ему, устанавливать с ним добрые, дружеские отношения, удовлетворяющие потребность ребенка в чуткости, тонкости, доброте и понимании</a:t>
            </a:r>
            <a:r>
              <a:rPr lang="ru-RU" dirty="0" smtClean="0"/>
              <a:t>. </a:t>
            </a:r>
            <a:endParaRPr lang="ru-RU" sz="2800" b="1" i="1" dirty="0" smtClean="0">
              <a:solidFill>
                <a:srgbClr val="0D11B3"/>
              </a:solidFill>
            </a:endParaRPr>
          </a:p>
          <a:p>
            <a:pPr marL="0" indent="358775"/>
            <a:r>
              <a:rPr lang="ru-RU" sz="2800" b="1" i="1" dirty="0" smtClean="0">
                <a:solidFill>
                  <a:srgbClr val="0D1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без проблем включиться в процесс воспитания,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отцам следует твердо знать</a:t>
            </a:r>
            <a:r>
              <a:rPr lang="ru-RU" sz="2800" b="1" i="1" dirty="0" smtClean="0">
                <a:solidFill>
                  <a:srgbClr val="0D11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воспитание детей - это не только обеспечение им жилья, еды, одежды и сна. Это еще -непрерывное создание новой личности, непростая наука общения, и готовность к ответам на многочисленные вопросы.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КРИТЕРИИ КОНСТРУКТИВНОСТИ ОТЦОВСКОГО ПОВЕДЕНИЯ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35170" name="Picture 2" descr="http://www.kabmir.org/uploads/news/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0"/>
            <a:ext cx="1924050" cy="13716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260390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8" name="Picture 8" descr="MCj0398161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76800" y="4114800"/>
            <a:ext cx="3581400" cy="2386892"/>
          </a:xfrm>
          <a:prstGeom prst="rect">
            <a:avLst/>
          </a:prstGeom>
          <a:noFill/>
        </p:spPr>
      </p:pic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04800"/>
            <a:ext cx="8305800" cy="305276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Таким образом, отцу 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семье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отводится достаточно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file"/>
              </a:rPr>
              <a:t>значимая роль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Главное - помнить об этой значимости, и не только тогда, когда папу призывают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употребить силу, чтобы  «наставить на ум» непослушного ребенка, но реализуя системное  отцовское участие в вопросах </a:t>
            </a: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семейного воспитания!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6" name="Picture 6" descr="MCj041082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3071810"/>
            <a:ext cx="2834886" cy="2073275"/>
          </a:xfrm>
          <a:noFill/>
          <a:ln/>
        </p:spPr>
      </p:pic>
      <p:pic>
        <p:nvPicPr>
          <p:cNvPr id="137218" name="Picture 2" descr="http://mypresentation.ru/documents/3271dd5e645899bfc44b4dc702b1e988/img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357694"/>
            <a:ext cx="2393950" cy="2209800"/>
          </a:xfrm>
          <a:prstGeom prst="rect">
            <a:avLst/>
          </a:prstGeom>
          <a:noFill/>
        </p:spPr>
      </p:pic>
      <p:pic>
        <p:nvPicPr>
          <p:cNvPr id="112647" name="Picture 7" descr="MCj03968280000[1]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400" y="3124200"/>
            <a:ext cx="1801019" cy="13507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6" name="Picture 2" descr="https://ds04.infourok.ru/uploads/ex/0425/00018ac4-7419f201/2/img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229351"/>
          </a:xfrm>
          <a:prstGeom prst="rect">
            <a:avLst/>
          </a:prstGeom>
          <a:noFill/>
        </p:spPr>
      </p:pic>
      <p:pic>
        <p:nvPicPr>
          <p:cNvPr id="134148" name="Picture 4" descr="http://900igr.net/up/datas/68514/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81512"/>
            <a:ext cx="3168650" cy="237648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5286388"/>
            <a:ext cx="208311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Роль отца через призму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теологии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(Молитвенные обращения)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8700" cy="457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4362450"/>
            <a:ext cx="3638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79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197" y="0"/>
            <a:ext cx="187480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Роль отца через призму классики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(Сказка о царе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57300"/>
            <a:ext cx="86487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857884" y="5143512"/>
            <a:ext cx="235745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57884" y="4929198"/>
            <a:ext cx="92869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9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81000"/>
            <a:ext cx="8153400" cy="205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/>
              <a:t>Какова же роль отца в семье, </a:t>
            </a:r>
            <a:r>
              <a:rPr lang="ru-RU" sz="3600" b="1" dirty="0" smtClean="0"/>
              <a:t>и, </a:t>
            </a:r>
            <a:r>
              <a:rPr lang="ru-RU" sz="3600" b="1" dirty="0"/>
              <a:t>в частности, в воспитании собственного ребенка?</a:t>
            </a:r>
            <a:r>
              <a:rPr lang="ru-RU" sz="3600" dirty="0"/>
              <a:t> </a:t>
            </a:r>
          </a:p>
        </p:txBody>
      </p:sp>
      <p:pic>
        <p:nvPicPr>
          <p:cNvPr id="64521" name="Picture 9" descr="Scan000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0791" y="2743200"/>
            <a:ext cx="524721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1000108"/>
            <a:ext cx="187480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800600"/>
            <a:ext cx="8610600" cy="1828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Для сына отец- образец, с которого он сознательно или несознательно копирует поведение. Отец помогает мальчику развить в себе такие мужские черты характера, как смелость, выдержка, великодушие. </a:t>
            </a:r>
          </a:p>
        </p:txBody>
      </p:sp>
      <p:pic>
        <p:nvPicPr>
          <p:cNvPr id="67600" name="Picture 16" descr="шахматы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93850" y="228600"/>
            <a:ext cx="6032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226" y="142852"/>
            <a:ext cx="22914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3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838200"/>
            <a:ext cx="5029200" cy="6019800"/>
          </a:xfrm>
          <a:noFill/>
          <a:ln/>
        </p:spPr>
        <p:txBody>
          <a:bodyPr/>
          <a:lstStyle/>
          <a:p>
            <a:r>
              <a:rPr lang="ru-RU" sz="2400" dirty="0"/>
              <a:t>Мальчик не становится мужчиной по духу только потому, что он родился с мужским телом. Он начинает чувствовать себя мужчиной и вести себя, как мужчина, благодаря способности подражать и брать пример с тех мужчин и старших мальчиков, к которым он чувствует дружеское расположение. Он не может брать пример с человека, который ему не нравится. </a:t>
            </a:r>
          </a:p>
        </p:txBody>
      </p:sp>
      <p:pic>
        <p:nvPicPr>
          <p:cNvPr id="70668" name="Picture 12" descr="ПОИСКОВИК 2006 (37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4800"/>
            <a:ext cx="4191000" cy="3143250"/>
          </a:xfrm>
          <a:noFill/>
          <a:ln/>
        </p:spPr>
      </p:pic>
      <p:pic>
        <p:nvPicPr>
          <p:cNvPr id="70671" name="Picture 15" descr="Копия ПОИСКОВИК 2006 (53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4429132"/>
            <a:ext cx="3352800" cy="2235200"/>
          </a:xfr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87480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039" y="5500702"/>
            <a:ext cx="1978961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838200"/>
            <a:ext cx="4800600" cy="5029200"/>
          </a:xfrm>
        </p:spPr>
        <p:txBody>
          <a:bodyPr/>
          <a:lstStyle/>
          <a:p>
            <a:pPr marL="0" indent="358775">
              <a:buFont typeface="Wingdings" pitchFamily="2" charset="2"/>
              <a:buNone/>
            </a:pPr>
            <a:r>
              <a:rPr lang="ru-RU" sz="2400" b="1" dirty="0"/>
              <a:t>Если отец </a:t>
            </a:r>
            <a:r>
              <a:rPr lang="ru-RU" sz="2400" b="1" dirty="0" smtClean="0"/>
              <a:t>зачастую проявляет раздражительность и нетерпение </a:t>
            </a:r>
            <a:r>
              <a:rPr lang="ru-RU" sz="2400" b="1" dirty="0"/>
              <a:t>по отношению к ребенку, мальчик будет испытывать неловкость не только в его обществе, но и среди других мужчин и мальчиков. </a:t>
            </a:r>
            <a:endParaRPr lang="ru-RU" sz="2400" b="1" dirty="0" smtClean="0"/>
          </a:p>
          <a:p>
            <a:pPr marL="0" indent="358775">
              <a:buFont typeface="Wingdings" pitchFamily="2" charset="2"/>
              <a:buNone/>
            </a:pPr>
            <a:r>
              <a:rPr lang="ru-RU" sz="2400" b="1" dirty="0" smtClean="0"/>
              <a:t>В этом случае сын будет стремиться быть </a:t>
            </a:r>
            <a:r>
              <a:rPr lang="ru-RU" sz="2400" b="1" dirty="0"/>
              <a:t>ближе к матери и </a:t>
            </a:r>
            <a:r>
              <a:rPr lang="ru-RU" sz="2400" b="1" dirty="0" smtClean="0"/>
              <a:t>непроизвольно станет воспринимать </a:t>
            </a:r>
            <a:r>
              <a:rPr lang="ru-RU" sz="2400" b="1" dirty="0"/>
              <a:t>ее манеры и интересы.</a:t>
            </a:r>
          </a:p>
          <a:p>
            <a:endParaRPr lang="ru-RU" sz="2400" b="1" dirty="0"/>
          </a:p>
        </p:txBody>
      </p:sp>
      <p:pic>
        <p:nvPicPr>
          <p:cNvPr id="73832" name="Picture 104" descr="D:\Резрв. уч\Уч. процесс в 2014-15 гг\Роль отца в воспитании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2667000"/>
            <a:ext cx="3352800" cy="2971800"/>
          </a:xfrm>
          <a:prstGeom prst="rect">
            <a:avLst/>
          </a:prstGeom>
          <a:noFill/>
        </p:spPr>
      </p:pic>
      <p:pic>
        <p:nvPicPr>
          <p:cNvPr id="73833" name="Picture 105" descr="D:\Резрв. уч\Уч. процесс в 2014-15 гг\Роль отца в воспитании\l-come-dio-comanda-1k4r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2590800" cy="17285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1081</TotalTime>
  <Words>957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Круглый стол «Культура семьи, роль отца» 21.09.2023</vt:lpstr>
      <vt:lpstr>Презентация PowerPoint</vt:lpstr>
      <vt:lpstr>Презентация PowerPoint</vt:lpstr>
      <vt:lpstr>Роль отца через призму теологии (Молитвенные обращения)</vt:lpstr>
      <vt:lpstr>Роль отца через призму классики (Сказка о царе Салтане)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«Традиционный»</vt:lpstr>
      <vt:lpstr>«Отец, главным образом озабоченный семейным благополучием» </vt:lpstr>
      <vt:lpstr>«Современный отец» </vt:lpstr>
      <vt:lpstr>Соотношение типов отцов семейства по опросу женщин</vt:lpstr>
      <vt:lpstr>Соотношение типов отцов семейства по опросу мужчин</vt:lpstr>
      <vt:lpstr>Презентация PowerPoint</vt:lpstr>
      <vt:lpstr>Презентация PowerPoint</vt:lpstr>
      <vt:lpstr>Модель позитивной отцовской роли (по мнению Е.В. Кричевской) должна содержать в себе следующие составляющие: </vt:lpstr>
      <vt:lpstr>КРИТЕРИИ КОНСТРУКТИВНОСТИ ОТЦОВСКОГО ПОВЕДЕНИЯ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Андроникович</dc:creator>
  <cp:lastModifiedBy>HP</cp:lastModifiedBy>
  <cp:revision>91</cp:revision>
  <cp:lastPrinted>1601-01-01T00:00:00Z</cp:lastPrinted>
  <dcterms:created xsi:type="dcterms:W3CDTF">1601-01-01T00:00:00Z</dcterms:created>
  <dcterms:modified xsi:type="dcterms:W3CDTF">2023-09-22T11:36:26Z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