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84" r:id="rId3"/>
    <p:sldId id="295" r:id="rId4"/>
    <p:sldId id="292" r:id="rId5"/>
    <p:sldId id="283" r:id="rId6"/>
    <p:sldId id="290" r:id="rId7"/>
    <p:sldId id="282" r:id="rId8"/>
    <p:sldId id="291" r:id="rId9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E8F3"/>
    <a:srgbClr val="4C5A74"/>
    <a:srgbClr val="A1C6DB"/>
    <a:srgbClr val="80A2D7"/>
    <a:srgbClr val="EFF5FB"/>
    <a:srgbClr val="EEEFF6"/>
    <a:srgbClr val="343F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D7288D-2F0E-466D-8B17-EFB1DEC4DAD5}" type="doc">
      <dgm:prSet loTypeId="urn:microsoft.com/office/officeart/2005/8/layout/hList2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E4E53DB-F6CF-4C4F-9416-1C9D78C8B23B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F8AAE354-D79D-4DFF-8CB8-EADBF02002F0}" type="parTrans" cxnId="{5D91AD1B-9AAC-47CD-A8BB-4304120DFE6B}">
      <dgm:prSet/>
      <dgm:spPr/>
      <dgm:t>
        <a:bodyPr/>
        <a:lstStyle/>
        <a:p>
          <a:endParaRPr lang="ru-RU"/>
        </a:p>
      </dgm:t>
    </dgm:pt>
    <dgm:pt modelId="{74B77F2C-5E0C-4AC5-AD37-CDD4CECC3277}" type="sibTrans" cxnId="{5D91AD1B-9AAC-47CD-A8BB-4304120DFE6B}">
      <dgm:prSet/>
      <dgm:spPr/>
      <dgm:t>
        <a:bodyPr/>
        <a:lstStyle/>
        <a:p>
          <a:endParaRPr lang="ru-RU"/>
        </a:p>
      </dgm:t>
    </dgm:pt>
    <dgm:pt modelId="{0F8DB62E-3F48-4E99-9FC6-C6A9124DAF1C}">
      <dgm:prSet phldrT="[Текст]" custT="1"/>
      <dgm:spPr>
        <a:solidFill>
          <a:srgbClr val="A1C6DB"/>
        </a:solidFill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Региональная система работы со школами с низкими результатами и/или школами, функционирующими в неблагоприятных социальных условиях должна обеспечивать:</a:t>
          </a:r>
          <a:endParaRPr lang="ru-RU" sz="1400" dirty="0">
            <a:solidFill>
              <a:srgbClr val="343F4D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741205-15F0-45B9-9482-D9FDCFDD56D5}" type="parTrans" cxnId="{30FD0EE3-A0D7-42EB-834E-CF6859034F39}">
      <dgm:prSet/>
      <dgm:spPr/>
      <dgm:t>
        <a:bodyPr/>
        <a:lstStyle/>
        <a:p>
          <a:endParaRPr lang="ru-RU"/>
        </a:p>
      </dgm:t>
    </dgm:pt>
    <dgm:pt modelId="{16F361A0-CE09-4C4D-90B1-7F90E9545F58}" type="sibTrans" cxnId="{30FD0EE3-A0D7-42EB-834E-CF6859034F39}">
      <dgm:prSet/>
      <dgm:spPr/>
      <dgm:t>
        <a:bodyPr/>
        <a:lstStyle/>
        <a:p>
          <a:endParaRPr lang="ru-RU"/>
        </a:p>
      </dgm:t>
    </dgm:pt>
    <dgm:pt modelId="{ACE07C26-8574-45BF-BC18-50B570477B07}">
      <dgm:prSet phldrT="[Текст]" custT="1"/>
      <dgm:spPr>
        <a:solidFill>
          <a:srgbClr val="A1C6DB"/>
        </a:solidFill>
      </dgm:spPr>
      <dgm:t>
        <a:bodyPr/>
        <a:lstStyle/>
        <a:p>
          <a:r>
            <a:rPr lang="ru-RU" sz="1400" dirty="0" smtClean="0">
              <a:solidFill>
                <a:srgbClr val="343F4D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профилактику учебной </a:t>
          </a:r>
          <a:r>
            <a:rPr lang="ru-RU" sz="1400" dirty="0" err="1" smtClean="0">
              <a:solidFill>
                <a:srgbClr val="343F4D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неуспешности</a:t>
          </a:r>
          <a:r>
            <a:rPr lang="ru-RU" sz="1400" dirty="0" smtClean="0">
              <a:solidFill>
                <a:srgbClr val="343F4D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 ОО региона;</a:t>
          </a:r>
          <a:endParaRPr lang="ru-RU" sz="1400" dirty="0">
            <a:solidFill>
              <a:srgbClr val="343F4D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F70C8A-1262-4CAB-84C3-8820B4A51659}" type="parTrans" cxnId="{212A6F26-9F60-444D-81D2-6E014ADD0730}">
      <dgm:prSet/>
      <dgm:spPr/>
    </dgm:pt>
    <dgm:pt modelId="{6E953527-AEB2-4853-9CBF-EEF621BCE884}" type="sibTrans" cxnId="{212A6F26-9F60-444D-81D2-6E014ADD0730}">
      <dgm:prSet/>
      <dgm:spPr/>
    </dgm:pt>
    <dgm:pt modelId="{103EA55E-D170-4A46-B682-A454AD8E2C57}">
      <dgm:prSet phldrT="[Текст]" custT="1"/>
      <dgm:spPr>
        <a:solidFill>
          <a:srgbClr val="A1C6DB"/>
        </a:solidFill>
      </dgm:spPr>
      <dgm:t>
        <a:bodyPr/>
        <a:lstStyle/>
        <a:p>
          <a:endParaRPr lang="ru-RU" sz="1400" dirty="0">
            <a:solidFill>
              <a:srgbClr val="343F4D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BFA19D-2CA6-44D3-904E-4511CEE55CEE}" type="parTrans" cxnId="{37F900B7-789B-473B-A664-7A06E4A83207}">
      <dgm:prSet/>
      <dgm:spPr/>
    </dgm:pt>
    <dgm:pt modelId="{8D45804C-B6E3-4CA0-BF99-60F1317A40CC}" type="sibTrans" cxnId="{37F900B7-789B-473B-A664-7A06E4A83207}">
      <dgm:prSet/>
      <dgm:spPr/>
    </dgm:pt>
    <dgm:pt modelId="{7B671B4E-B0ED-4714-8013-0137425A9B49}">
      <dgm:prSet phldrT="[Текст]" custT="1"/>
      <dgm:spPr>
        <a:solidFill>
          <a:srgbClr val="A1C6DB"/>
        </a:solidFill>
      </dgm:spPr>
      <dgm:t>
        <a:bodyPr/>
        <a:lstStyle/>
        <a:p>
          <a:r>
            <a:rPr lang="ru-RU" sz="1400" dirty="0" smtClean="0">
              <a:solidFill>
                <a:srgbClr val="343F4D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Выявление школ с рисками снижения образовательных результатов и организацию системной работы с ними;</a:t>
          </a:r>
          <a:endParaRPr lang="ru-RU" sz="1400" dirty="0">
            <a:solidFill>
              <a:srgbClr val="343F4D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F0BA54-112A-408E-9262-BCFB7CD49AD2}" type="parTrans" cxnId="{49A24A15-FA5F-4833-8ED0-B681F0DAB9AB}">
      <dgm:prSet/>
      <dgm:spPr/>
    </dgm:pt>
    <dgm:pt modelId="{D05F5209-5EAF-475B-AFDB-C20C6695C01C}" type="sibTrans" cxnId="{49A24A15-FA5F-4833-8ED0-B681F0DAB9AB}">
      <dgm:prSet/>
      <dgm:spPr/>
    </dgm:pt>
    <dgm:pt modelId="{F27D4B18-6EAE-46C9-A58C-BB1E7D496FA6}">
      <dgm:prSet phldrT="[Текст]" custT="1"/>
      <dgm:spPr>
        <a:solidFill>
          <a:srgbClr val="A1C6DB"/>
        </a:solidFill>
      </dgm:spPr>
      <dgm:t>
        <a:bodyPr/>
        <a:lstStyle/>
        <a:p>
          <a:r>
            <a:rPr lang="ru-RU" sz="1400" dirty="0" smtClean="0">
              <a:solidFill>
                <a:srgbClr val="343F4D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адресную поддержку школ с низкими образовательными результатами</a:t>
          </a:r>
          <a:endParaRPr lang="ru-RU" sz="1400" dirty="0">
            <a:solidFill>
              <a:srgbClr val="343F4D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FECD7D-2919-4BD6-BCED-33E93FB564C8}" type="parTrans" cxnId="{02E43D71-CCA4-4C88-BACF-6A03B2F1F97D}">
      <dgm:prSet/>
      <dgm:spPr/>
    </dgm:pt>
    <dgm:pt modelId="{DDADAA7E-00E3-4CAC-A2EC-B50672179661}" type="sibTrans" cxnId="{02E43D71-CCA4-4C88-BACF-6A03B2F1F97D}">
      <dgm:prSet/>
      <dgm:spPr/>
    </dgm:pt>
    <dgm:pt modelId="{B0B7ADA3-5206-4531-AA60-0BDF651D7056}" type="pres">
      <dgm:prSet presAssocID="{B4D7288D-2F0E-466D-8B17-EFB1DEC4DAD5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58C419A-C6C8-4B7D-B6DB-451B5446ED1A}" type="pres">
      <dgm:prSet presAssocID="{BE4E53DB-F6CF-4C4F-9416-1C9D78C8B23B}" presName="compositeNode" presStyleCnt="0">
        <dgm:presLayoutVars>
          <dgm:bulletEnabled val="1"/>
        </dgm:presLayoutVars>
      </dgm:prSet>
      <dgm:spPr/>
    </dgm:pt>
    <dgm:pt modelId="{A0CE26EA-DE8F-410A-B442-CF7FCF588956}" type="pres">
      <dgm:prSet presAssocID="{BE4E53DB-F6CF-4C4F-9416-1C9D78C8B23B}" presName="image" presStyleLbl="fgImgPlace1" presStyleIdx="0" presStyleCnt="1" custScaleX="72580" custScaleY="70526"/>
      <dgm:spPr>
        <a:blipFill>
          <a:blip xmlns:r="http://schemas.openxmlformats.org/officeDocument/2006/relationships"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>
          <a:noFill/>
        </a:ln>
      </dgm:spPr>
      <dgm:t>
        <a:bodyPr/>
        <a:lstStyle/>
        <a:p>
          <a:endParaRPr lang="ru-RU"/>
        </a:p>
      </dgm:t>
    </dgm:pt>
    <dgm:pt modelId="{4674DCAB-9FA0-4BE1-9A53-8FA7451B7283}" type="pres">
      <dgm:prSet presAssocID="{BE4E53DB-F6CF-4C4F-9416-1C9D78C8B23B}" presName="childNode" presStyleLbl="node1" presStyleIdx="0" presStyleCnt="1" custScaleX="109695" custScaleY="1062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E98FDC-319C-44DB-B857-0AE2F66E4864}" type="pres">
      <dgm:prSet presAssocID="{BE4E53DB-F6CF-4C4F-9416-1C9D78C8B23B}" presName="parentNode" presStyleLbl="revTx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506B889-01D3-42CD-9CC8-C69DA2ED8640}" type="presOf" srcId="{ACE07C26-8574-45BF-BC18-50B570477B07}" destId="{4674DCAB-9FA0-4BE1-9A53-8FA7451B7283}" srcOrd="0" destOrd="1" presId="urn:microsoft.com/office/officeart/2005/8/layout/hList2#1"/>
    <dgm:cxn modelId="{212A6F26-9F60-444D-81D2-6E014ADD0730}" srcId="{BE4E53DB-F6CF-4C4F-9416-1C9D78C8B23B}" destId="{ACE07C26-8574-45BF-BC18-50B570477B07}" srcOrd="1" destOrd="0" parTransId="{DAF70C8A-1262-4CAB-84C3-8820B4A51659}" sibTransId="{6E953527-AEB2-4853-9CBF-EEF621BCE884}"/>
    <dgm:cxn modelId="{5D91AD1B-9AAC-47CD-A8BB-4304120DFE6B}" srcId="{B4D7288D-2F0E-466D-8B17-EFB1DEC4DAD5}" destId="{BE4E53DB-F6CF-4C4F-9416-1C9D78C8B23B}" srcOrd="0" destOrd="0" parTransId="{F8AAE354-D79D-4DFF-8CB8-EADBF02002F0}" sibTransId="{74B77F2C-5E0C-4AC5-AD37-CDD4CECC3277}"/>
    <dgm:cxn modelId="{0B0052A8-7FDC-4028-9175-98769DDBA63D}" type="presOf" srcId="{103EA55E-D170-4A46-B682-A454AD8E2C57}" destId="{4674DCAB-9FA0-4BE1-9A53-8FA7451B7283}" srcOrd="0" destOrd="4" presId="urn:microsoft.com/office/officeart/2005/8/layout/hList2#1"/>
    <dgm:cxn modelId="{9ABBEAB3-D232-4F22-8BBF-E17BF2367716}" type="presOf" srcId="{F27D4B18-6EAE-46C9-A58C-BB1E7D496FA6}" destId="{4674DCAB-9FA0-4BE1-9A53-8FA7451B7283}" srcOrd="0" destOrd="3" presId="urn:microsoft.com/office/officeart/2005/8/layout/hList2#1"/>
    <dgm:cxn modelId="{02E43D71-CCA4-4C88-BACF-6A03B2F1F97D}" srcId="{BE4E53DB-F6CF-4C4F-9416-1C9D78C8B23B}" destId="{F27D4B18-6EAE-46C9-A58C-BB1E7D496FA6}" srcOrd="3" destOrd="0" parTransId="{98FECD7D-2919-4BD6-BCED-33E93FB564C8}" sibTransId="{DDADAA7E-00E3-4CAC-A2EC-B50672179661}"/>
    <dgm:cxn modelId="{FA5ACC88-832C-4CD2-82C2-ED61181281FD}" type="presOf" srcId="{7B671B4E-B0ED-4714-8013-0137425A9B49}" destId="{4674DCAB-9FA0-4BE1-9A53-8FA7451B7283}" srcOrd="0" destOrd="2" presId="urn:microsoft.com/office/officeart/2005/8/layout/hList2#1"/>
    <dgm:cxn modelId="{02AE9DD1-EF19-44EF-9CE6-177E85A9096F}" type="presOf" srcId="{BE4E53DB-F6CF-4C4F-9416-1C9D78C8B23B}" destId="{3FE98FDC-319C-44DB-B857-0AE2F66E4864}" srcOrd="0" destOrd="0" presId="urn:microsoft.com/office/officeart/2005/8/layout/hList2#1"/>
    <dgm:cxn modelId="{1B13C8CE-B06C-46B6-A3B8-945F7C1319CD}" type="presOf" srcId="{B4D7288D-2F0E-466D-8B17-EFB1DEC4DAD5}" destId="{B0B7ADA3-5206-4531-AA60-0BDF651D7056}" srcOrd="0" destOrd="0" presId="urn:microsoft.com/office/officeart/2005/8/layout/hList2#1"/>
    <dgm:cxn modelId="{30FD0EE3-A0D7-42EB-834E-CF6859034F39}" srcId="{BE4E53DB-F6CF-4C4F-9416-1C9D78C8B23B}" destId="{0F8DB62E-3F48-4E99-9FC6-C6A9124DAF1C}" srcOrd="0" destOrd="0" parTransId="{30741205-15F0-45B9-9482-D9FDCFDD56D5}" sibTransId="{16F361A0-CE09-4C4D-90B1-7F90E9545F58}"/>
    <dgm:cxn modelId="{E3749262-908A-4680-82C7-B72CC23AB6E0}" type="presOf" srcId="{0F8DB62E-3F48-4E99-9FC6-C6A9124DAF1C}" destId="{4674DCAB-9FA0-4BE1-9A53-8FA7451B7283}" srcOrd="0" destOrd="0" presId="urn:microsoft.com/office/officeart/2005/8/layout/hList2#1"/>
    <dgm:cxn modelId="{37F900B7-789B-473B-A664-7A06E4A83207}" srcId="{BE4E53DB-F6CF-4C4F-9416-1C9D78C8B23B}" destId="{103EA55E-D170-4A46-B682-A454AD8E2C57}" srcOrd="4" destOrd="0" parTransId="{BDBFA19D-2CA6-44D3-904E-4511CEE55CEE}" sibTransId="{8D45804C-B6E3-4CA0-BF99-60F1317A40CC}"/>
    <dgm:cxn modelId="{49A24A15-FA5F-4833-8ED0-B681F0DAB9AB}" srcId="{BE4E53DB-F6CF-4C4F-9416-1C9D78C8B23B}" destId="{7B671B4E-B0ED-4714-8013-0137425A9B49}" srcOrd="2" destOrd="0" parTransId="{EDF0BA54-112A-408E-9262-BCFB7CD49AD2}" sibTransId="{D05F5209-5EAF-475B-AFDB-C20C6695C01C}"/>
    <dgm:cxn modelId="{FAA06358-3BA6-4F99-B0B7-4B6FD20E50A9}" type="presParOf" srcId="{B0B7ADA3-5206-4531-AA60-0BDF651D7056}" destId="{058C419A-C6C8-4B7D-B6DB-451B5446ED1A}" srcOrd="0" destOrd="0" presId="urn:microsoft.com/office/officeart/2005/8/layout/hList2#1"/>
    <dgm:cxn modelId="{8BED0FA7-E191-43CA-BF26-9DF85108DA06}" type="presParOf" srcId="{058C419A-C6C8-4B7D-B6DB-451B5446ED1A}" destId="{A0CE26EA-DE8F-410A-B442-CF7FCF588956}" srcOrd="0" destOrd="0" presId="urn:microsoft.com/office/officeart/2005/8/layout/hList2#1"/>
    <dgm:cxn modelId="{F91BF012-1464-4856-911B-87D0858E1610}" type="presParOf" srcId="{058C419A-C6C8-4B7D-B6DB-451B5446ED1A}" destId="{4674DCAB-9FA0-4BE1-9A53-8FA7451B7283}" srcOrd="1" destOrd="0" presId="urn:microsoft.com/office/officeart/2005/8/layout/hList2#1"/>
    <dgm:cxn modelId="{21CCAAE6-281C-4CC1-A857-8AC2947DEE6D}" type="presParOf" srcId="{058C419A-C6C8-4B7D-B6DB-451B5446ED1A}" destId="{3FE98FDC-319C-44DB-B857-0AE2F66E4864}" srcOrd="2" destOrd="0" presId="urn:microsoft.com/office/officeart/2005/8/layout/hList2#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E98FDC-319C-44DB-B857-0AE2F66E4864}">
      <dsp:nvSpPr>
        <dsp:cNvPr id="0" name=""/>
        <dsp:cNvSpPr/>
      </dsp:nvSpPr>
      <dsp:spPr>
        <a:xfrm rot="16200000">
          <a:off x="-1057708" y="1727575"/>
          <a:ext cx="2750358" cy="5818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13121" bIns="0" numCol="1" spcCol="1270" anchor="t" anchorCtr="0">
          <a:noAutofit/>
        </a:bodyPr>
        <a:lstStyle/>
        <a:p>
          <a:pPr lvl="0" algn="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 smtClean="0"/>
            <a:t> </a:t>
          </a:r>
          <a:endParaRPr lang="ru-RU" sz="4100" kern="1200" dirty="0"/>
        </a:p>
      </dsp:txBody>
      <dsp:txXfrm>
        <a:off x="-1057708" y="1727575"/>
        <a:ext cx="2750358" cy="581806"/>
      </dsp:txXfrm>
    </dsp:sp>
    <dsp:sp modelId="{4674DCAB-9FA0-4BE1-9A53-8FA7451B7283}">
      <dsp:nvSpPr>
        <dsp:cNvPr id="0" name=""/>
        <dsp:cNvSpPr/>
      </dsp:nvSpPr>
      <dsp:spPr>
        <a:xfrm>
          <a:off x="434962" y="557653"/>
          <a:ext cx="3924176" cy="2921651"/>
        </a:xfrm>
        <a:prstGeom prst="rect">
          <a:avLst/>
        </a:prstGeom>
        <a:solidFill>
          <a:srgbClr val="A1C6D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13121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Региональная система работы со школами с низкими результатами и/или школами, функционирующими в неблагоприятных социальных условиях должна обеспечивать:</a:t>
          </a:r>
          <a:endParaRPr lang="ru-RU" sz="1400" kern="1200" dirty="0">
            <a:solidFill>
              <a:srgbClr val="343F4D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343F4D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профилактику учебной </a:t>
          </a:r>
          <a:r>
            <a:rPr lang="ru-RU" sz="1400" kern="1200" dirty="0" err="1" smtClean="0">
              <a:solidFill>
                <a:srgbClr val="343F4D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неуспешности</a:t>
          </a:r>
          <a:r>
            <a:rPr lang="ru-RU" sz="1400" kern="1200" dirty="0" smtClean="0">
              <a:solidFill>
                <a:srgbClr val="343F4D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 ОО региона;</a:t>
          </a:r>
          <a:endParaRPr lang="ru-RU" sz="1400" kern="1200" dirty="0">
            <a:solidFill>
              <a:srgbClr val="343F4D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343F4D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Выявление школ с рисками снижения образовательных результатов и организацию системной работы с ними;</a:t>
          </a:r>
          <a:endParaRPr lang="ru-RU" sz="1400" kern="1200" dirty="0">
            <a:solidFill>
              <a:srgbClr val="343F4D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343F4D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адресную поддержку школ с низкими образовательными результатами</a:t>
          </a:r>
          <a:endParaRPr lang="ru-RU" sz="1400" kern="1200" dirty="0">
            <a:solidFill>
              <a:srgbClr val="343F4D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>
            <a:solidFill>
              <a:srgbClr val="343F4D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4962" y="557653"/>
        <a:ext cx="3924176" cy="2921651"/>
      </dsp:txXfrm>
    </dsp:sp>
    <dsp:sp modelId="{A0CE26EA-DE8F-410A-B442-CF7FCF588956}">
      <dsp:nvSpPr>
        <dsp:cNvPr id="0" name=""/>
        <dsp:cNvSpPr/>
      </dsp:nvSpPr>
      <dsp:spPr>
        <a:xfrm>
          <a:off x="186099" y="46796"/>
          <a:ext cx="844550" cy="820649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#1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9BDD55-C4C7-4138-87C7-AF931C799667}" type="datetimeFigureOut">
              <a:rPr lang="ru-RU" smtClean="0"/>
              <a:pPr/>
              <a:t>26.12.2022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80A723-E1CE-4913-9502-20C61FEB5C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554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684D0B-CF85-4BB7-93B7-9FC357A73FA4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331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684D0B-CF85-4BB7-93B7-9FC357A73FA4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331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B994D-F0E6-48E1-B349-8B81DDACFA06}" type="datetimeFigureOut">
              <a:rPr lang="ru-RU" smtClean="0"/>
              <a:pPr/>
              <a:t>26.12.2022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37763-5933-4882-B4A2-E082FB048E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96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B994D-F0E6-48E1-B349-8B81DDACFA06}" type="datetimeFigureOut">
              <a:rPr lang="ru-RU" smtClean="0"/>
              <a:pPr/>
              <a:t>26.12.2022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37763-5933-4882-B4A2-E082FB048E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487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B994D-F0E6-48E1-B349-8B81DDACFA06}" type="datetimeFigureOut">
              <a:rPr lang="ru-RU" smtClean="0"/>
              <a:pPr/>
              <a:t>26.12.2022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37763-5933-4882-B4A2-E082FB048E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46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B994D-F0E6-48E1-B349-8B81DDACFA06}" type="datetimeFigureOut">
              <a:rPr lang="ru-RU" smtClean="0"/>
              <a:pPr/>
              <a:t>26.12.2022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37763-5933-4882-B4A2-E082FB048E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90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B994D-F0E6-48E1-B349-8B81DDACFA06}" type="datetimeFigureOut">
              <a:rPr lang="ru-RU" smtClean="0"/>
              <a:pPr/>
              <a:t>26.12.2022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37763-5933-4882-B4A2-E082FB048E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161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B994D-F0E6-48E1-B349-8B81DDACFA06}" type="datetimeFigureOut">
              <a:rPr lang="ru-RU" smtClean="0"/>
              <a:pPr/>
              <a:t>26.12.2022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37763-5933-4882-B4A2-E082FB048E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112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B994D-F0E6-48E1-B349-8B81DDACFA06}" type="datetimeFigureOut">
              <a:rPr lang="ru-RU" smtClean="0"/>
              <a:pPr/>
              <a:t>26.12.2022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37763-5933-4882-B4A2-E082FB048E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693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B994D-F0E6-48E1-B349-8B81DDACFA06}" type="datetimeFigureOut">
              <a:rPr lang="ru-RU" smtClean="0"/>
              <a:pPr/>
              <a:t>26.12.2022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37763-5933-4882-B4A2-E082FB048E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242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B994D-F0E6-48E1-B349-8B81DDACFA06}" type="datetimeFigureOut">
              <a:rPr lang="ru-RU" smtClean="0"/>
              <a:pPr/>
              <a:t>26.12.2022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37763-5933-4882-B4A2-E082FB048E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504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B994D-F0E6-48E1-B349-8B81DDACFA06}" type="datetimeFigureOut">
              <a:rPr lang="ru-RU" smtClean="0"/>
              <a:pPr/>
              <a:t>26.12.2022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37763-5933-4882-B4A2-E082FB048E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211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B994D-F0E6-48E1-B349-8B81DDACFA06}" type="datetimeFigureOut">
              <a:rPr lang="ru-RU" smtClean="0"/>
              <a:pPr/>
              <a:t>26.12.2022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37763-5933-4882-B4A2-E082FB048E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892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B994D-F0E6-48E1-B349-8B81DDACFA06}" type="datetimeFigureOut">
              <a:rPr lang="ru-RU" smtClean="0"/>
              <a:pPr/>
              <a:t>26.12.2022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37763-5933-4882-B4A2-E082FB048E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082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diagramData" Target="../diagrams/data1.xml"/><Relationship Id="rId5" Type="http://schemas.openxmlformats.org/officeDocument/2006/relationships/image" Target="../media/image2.emf"/><Relationship Id="rId10" Type="http://schemas.microsoft.com/office/2007/relationships/diagramDrawing" Target="../diagrams/drawing1.xml"/><Relationship Id="rId4" Type="http://schemas.openxmlformats.org/officeDocument/2006/relationships/oleObject" Target="../embeddings/oleObject1.bin"/><Relationship Id="rId9" Type="http://schemas.openxmlformats.org/officeDocument/2006/relationships/diagramColors" Target="../diagrams/colors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E3E8F3"/>
            </a:gs>
            <a:gs pos="0">
              <a:srgbClr val="80A2D7"/>
            </a:gs>
            <a:gs pos="57000">
              <a:srgbClr val="A1C6DB"/>
            </a:gs>
          </a:gsLst>
          <a:path path="rect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2062" y="2161309"/>
            <a:ext cx="11113477" cy="2367151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343F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ВЫПОЛНЕНИИ ПОКАЗАТЕЛЕЙ РЕАЛИЗАЦИИ КОМПЛЕКСНОГО ПРОЕКТА (ПРОГРАММЫ) ПО ВЫРАВНИВАНИЮ УСЛОВИЙ ДЛЯ ПОЛУЧЕНИЯ КАЧЕСТВЕННОГО ОБРАЗОВАНИЯ ОБУЧАЮЩИМИСЯ СТАВРОПОЛЬСКОГО КРАЯ В РАМКАХ КРАЕВОЙ ПРОГРАММЫ «ДЕТИ СТАВРОПОЛЬЯ»</a:t>
            </a:r>
            <a:endParaRPr lang="ru-RU" sz="2800" dirty="0">
              <a:solidFill>
                <a:srgbClr val="343F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36608" y="4774308"/>
            <a:ext cx="5950857" cy="1353458"/>
          </a:xfrm>
        </p:spPr>
        <p:txBody>
          <a:bodyPr>
            <a:noAutofit/>
          </a:bodyPr>
          <a:lstStyle/>
          <a:p>
            <a:pPr algn="just"/>
            <a:r>
              <a:rPr lang="ru-RU" b="1" dirty="0">
                <a:solidFill>
                  <a:srgbClr val="4C5A74"/>
                </a:solidFill>
                <a:effectLst>
                  <a:outerShdw blurRad="38100" dist="25400" dir="5400000" algn="ctr" rotWithShape="0">
                    <a:schemeClr val="bg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Устименко Татьяна Алексеевна</a:t>
            </a:r>
          </a:p>
          <a:p>
            <a:pPr algn="just"/>
            <a:r>
              <a:rPr lang="ru-RU" dirty="0">
                <a:solidFill>
                  <a:srgbClr val="4C5A74"/>
                </a:solidFill>
                <a:effectLst>
                  <a:outerShdw blurRad="38100" dist="25400" dir="5400000" algn="ctr" rotWithShape="0">
                    <a:schemeClr val="bg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проректор по информатизации и проектной деятельности СКИРО ПК и ПРО, кандидат педагогических </a:t>
            </a:r>
            <a:r>
              <a:rPr lang="ru-RU" dirty="0" smtClean="0">
                <a:solidFill>
                  <a:srgbClr val="4C5A74"/>
                </a:solidFill>
                <a:effectLst>
                  <a:outerShdw blurRad="38100" dist="25400" dir="5400000" algn="ctr" rotWithShape="0">
                    <a:schemeClr val="bg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наук</a:t>
            </a:r>
            <a:endParaRPr lang="ru-RU" dirty="0">
              <a:solidFill>
                <a:srgbClr val="4C5A74"/>
              </a:solidFill>
              <a:effectLst>
                <a:outerShdw blurRad="38100" dist="25400" dir="5400000" algn="ctr" rotWithShape="0">
                  <a:schemeClr val="bg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1" descr="C:\Users\Администратор\Desktop\СКИРО (2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4112" y="14514"/>
            <a:ext cx="1346200" cy="1020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24000" y="18556"/>
            <a:ext cx="9143999" cy="923330"/>
          </a:xfrm>
          <a:prstGeom prst="rect">
            <a:avLst/>
          </a:prstGeom>
          <a:effectLst>
            <a:outerShdw blurRad="25400" dist="25400" dir="5400000" sx="99000" sy="99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dirty="0">
                <a:ln w="3175">
                  <a:noFill/>
                </a:ln>
                <a:solidFill>
                  <a:srgbClr val="343F4D"/>
                </a:solidFill>
                <a:effectLst>
                  <a:outerShdw blurRad="38100" dist="25400" dir="5400000" algn="ctr" rotWithShape="0">
                    <a:schemeClr val="bg1">
                      <a:alpha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СТАВРОПОЛЬСКИЙ КРАЕВОЙ </a:t>
            </a:r>
            <a:br>
              <a:rPr lang="ru-RU" dirty="0">
                <a:ln w="3175">
                  <a:noFill/>
                </a:ln>
                <a:solidFill>
                  <a:srgbClr val="343F4D"/>
                </a:solidFill>
                <a:effectLst>
                  <a:outerShdw blurRad="38100" dist="25400" dir="5400000" algn="ctr" rotWithShape="0">
                    <a:schemeClr val="bg1">
                      <a:alpha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n w="3175">
                  <a:noFill/>
                </a:ln>
                <a:solidFill>
                  <a:srgbClr val="343F4D"/>
                </a:solidFill>
                <a:effectLst>
                  <a:outerShdw blurRad="38100" dist="25400" dir="5400000" algn="ctr" rotWithShape="0">
                    <a:schemeClr val="bg1">
                      <a:alpha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РАЗВИТИЯ </a:t>
            </a:r>
            <a:r>
              <a:rPr lang="ru-RU" dirty="0">
                <a:ln w="3175">
                  <a:noFill/>
                </a:ln>
                <a:solidFill>
                  <a:srgbClr val="343F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lang="ru-RU" dirty="0">
                <a:ln w="3175">
                  <a:noFill/>
                </a:ln>
                <a:solidFill>
                  <a:srgbClr val="343F4D"/>
                </a:solidFill>
                <a:effectLst>
                  <a:outerShdw blurRad="38100" dist="25400" dir="5400000" algn="ctr" rotWithShape="0">
                    <a:schemeClr val="bg1">
                      <a:alpha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ПОВЫШЕНИЯ КВАЛИФИКАЦИИ И ПЕРЕПОДГОТОВКИ РАБОТНИКОВ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211766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C:\Users\Администратор\Desktop\СКИРО (2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4112" y="14514"/>
            <a:ext cx="1346200" cy="1020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24000" y="201739"/>
            <a:ext cx="9143999" cy="646331"/>
          </a:xfrm>
          <a:prstGeom prst="rect">
            <a:avLst/>
          </a:prstGeom>
          <a:effectLst>
            <a:outerShdw blurRad="12700" dist="12700" dir="5400000" sx="99000" sy="99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 w="3175">
                  <a:noFill/>
                </a:ln>
                <a:solidFill>
                  <a:srgbClr val="343F4D"/>
                </a:solidFill>
                <a:effectLst>
                  <a:outerShdw blurRad="38100" dist="25400" dir="5400000" algn="ctr" rotWithShape="0">
                    <a:schemeClr val="bg1">
                      <a:alpha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 РЕГИОНАЛЬНЫХ  МЕХАНИЗМОВ  УПРАВЛЕНИЯ  КАЧЕСТВОМ ОБРАЗОВАНИЯ</a:t>
            </a:r>
            <a:endParaRPr lang="ru-RU" dirty="0">
              <a:ln w="3175">
                <a:noFill/>
              </a:ln>
              <a:solidFill>
                <a:srgbClr val="343F4D"/>
              </a:solidFill>
              <a:effectLst>
                <a:outerShdw blurRad="38100" dist="25400" dir="5400000" algn="ctr" rotWithShape="0">
                  <a:schemeClr val="bg1">
                    <a:alpha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-3812453" y="-3232122"/>
            <a:ext cx="5101177" cy="13607762"/>
            <a:chOff x="-3812453" y="-3232122"/>
            <a:chExt cx="5101177" cy="13607762"/>
          </a:xfrm>
        </p:grpSpPr>
        <p:sp>
          <p:nvSpPr>
            <p:cNvPr id="5" name="Прямоугольник 4"/>
            <p:cNvSpPr/>
            <p:nvPr/>
          </p:nvSpPr>
          <p:spPr>
            <a:xfrm rot="18158689">
              <a:off x="-5797279" y="-1247296"/>
              <a:ext cx="8534829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 rot="4121243" flipH="1">
              <a:off x="-6601238" y="2485678"/>
              <a:ext cx="11214746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"/>
          <p:cNvGrpSpPr/>
          <p:nvPr/>
        </p:nvGrpSpPr>
        <p:grpSpPr>
          <a:xfrm flipH="1">
            <a:off x="11457212" y="-2465206"/>
            <a:ext cx="5101177" cy="13607762"/>
            <a:chOff x="-3812453" y="-3232122"/>
            <a:chExt cx="5101177" cy="13607762"/>
          </a:xfrm>
        </p:grpSpPr>
        <p:sp>
          <p:nvSpPr>
            <p:cNvPr id="9" name="Прямоугольник 8"/>
            <p:cNvSpPr/>
            <p:nvPr/>
          </p:nvSpPr>
          <p:spPr>
            <a:xfrm rot="18158689">
              <a:off x="-5797279" y="-1247296"/>
              <a:ext cx="8534829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 rot="4121243" flipH="1">
              <a:off x="-6601238" y="2485678"/>
              <a:ext cx="11214746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9" name="Группа 21"/>
          <p:cNvGrpSpPr/>
          <p:nvPr/>
        </p:nvGrpSpPr>
        <p:grpSpPr>
          <a:xfrm>
            <a:off x="972459" y="1221644"/>
            <a:ext cx="6082265" cy="1971505"/>
            <a:chOff x="972459" y="1221644"/>
            <a:chExt cx="6082265" cy="1971505"/>
          </a:xfrm>
        </p:grpSpPr>
        <p:graphicFrame>
          <p:nvGraphicFramePr>
            <p:cNvPr id="4" name="Объект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13424274"/>
                </p:ext>
              </p:extLst>
            </p:nvPr>
          </p:nvGraphicFramePr>
          <p:xfrm>
            <a:off x="1189042" y="1321329"/>
            <a:ext cx="1568676" cy="16115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5" name="CorelDRAW" r:id="rId4" imgW="1163160" imgH="1194840" progId="">
                    <p:embed/>
                  </p:oleObj>
                </mc:Choice>
                <mc:Fallback>
                  <p:oleObj name="CorelDRAW" r:id="rId4" imgW="1163160" imgH="1194840" progId="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89042" y="1321329"/>
                          <a:ext cx="1568676" cy="16115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TextBox 10"/>
            <p:cNvSpPr txBox="1"/>
            <p:nvPr/>
          </p:nvSpPr>
          <p:spPr>
            <a:xfrm>
              <a:off x="2682675" y="1557989"/>
              <a:ext cx="437204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1.2. Система работы со школами с низкими результатами обучения и/или школами, функционирующими в неблагоприятных социальных условиях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972459" y="1221644"/>
              <a:ext cx="6064682" cy="1971505"/>
            </a:xfrm>
            <a:prstGeom prst="roundRect">
              <a:avLst/>
            </a:prstGeom>
            <a:noFill/>
            <a:ln w="635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8"/>
          <p:cNvGrpSpPr/>
          <p:nvPr/>
        </p:nvGrpSpPr>
        <p:grpSpPr>
          <a:xfrm>
            <a:off x="1068493" y="3421739"/>
            <a:ext cx="5872615" cy="1114362"/>
            <a:chOff x="1091955" y="3537851"/>
            <a:chExt cx="5872615" cy="1114362"/>
          </a:xfrm>
        </p:grpSpPr>
        <p:sp>
          <p:nvSpPr>
            <p:cNvPr id="12" name="TextBox 11"/>
            <p:cNvSpPr txBox="1"/>
            <p:nvPr/>
          </p:nvSpPr>
          <p:spPr>
            <a:xfrm>
              <a:off x="1170093" y="3633367"/>
              <a:ext cx="571633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ТРЕК 1. 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Адресная поддержка школ с низкими образовательными результатами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1091955" y="3537851"/>
              <a:ext cx="5872615" cy="1114362"/>
            </a:xfrm>
            <a:prstGeom prst="roundRect">
              <a:avLst/>
            </a:prstGeom>
            <a:noFill/>
            <a:ln w="635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1" name="Группа 19"/>
          <p:cNvGrpSpPr/>
          <p:nvPr/>
        </p:nvGrpSpPr>
        <p:grpSpPr>
          <a:xfrm>
            <a:off x="1068493" y="4837434"/>
            <a:ext cx="5872615" cy="811507"/>
            <a:chOff x="1164525" y="5061873"/>
            <a:chExt cx="5872615" cy="811507"/>
          </a:xfrm>
        </p:grpSpPr>
        <p:sp>
          <p:nvSpPr>
            <p:cNvPr id="13" name="TextBox 12"/>
            <p:cNvSpPr txBox="1"/>
            <p:nvPr/>
          </p:nvSpPr>
          <p:spPr>
            <a:xfrm>
              <a:off x="1260786" y="5088550"/>
              <a:ext cx="568009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ТРЕК 2. 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Организация работы со школами, функционирующими в зоне риска снижения образовательных результатов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1164525" y="5061873"/>
              <a:ext cx="5872615" cy="787606"/>
            </a:xfrm>
            <a:prstGeom prst="roundRect">
              <a:avLst/>
            </a:prstGeom>
            <a:noFill/>
            <a:ln w="635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" name="Группа 20"/>
          <p:cNvGrpSpPr/>
          <p:nvPr/>
        </p:nvGrpSpPr>
        <p:grpSpPr>
          <a:xfrm>
            <a:off x="1068493" y="5926372"/>
            <a:ext cx="5872615" cy="787606"/>
            <a:chOff x="1164525" y="5955400"/>
            <a:chExt cx="5872615" cy="787606"/>
          </a:xfrm>
        </p:grpSpPr>
        <p:sp>
          <p:nvSpPr>
            <p:cNvPr id="14" name="TextBox 13"/>
            <p:cNvSpPr txBox="1"/>
            <p:nvPr/>
          </p:nvSpPr>
          <p:spPr>
            <a:xfrm>
              <a:off x="1278592" y="6026038"/>
              <a:ext cx="56444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ТРЕК 3. 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Профилактика учебной </a:t>
              </a:r>
              <a:r>
                <a:rPr lang="ru-RU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неуспешности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в ОО региона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1164525" y="5955400"/>
              <a:ext cx="5872615" cy="787606"/>
            </a:xfrm>
            <a:prstGeom prst="roundRect">
              <a:avLst/>
            </a:prstGeom>
            <a:noFill/>
            <a:ln w="635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24" name="Скругленная соединительная линия 23"/>
          <p:cNvCxnSpPr>
            <a:stCxn id="15" idx="1"/>
            <a:endCxn id="16" idx="1"/>
          </p:cNvCxnSpPr>
          <p:nvPr/>
        </p:nvCxnSpPr>
        <p:spPr>
          <a:xfrm rot="10800000" flipH="1" flipV="1">
            <a:off x="972459" y="2207396"/>
            <a:ext cx="96034" cy="1771523"/>
          </a:xfrm>
          <a:prstGeom prst="curvedConnector3">
            <a:avLst>
              <a:gd name="adj1" fmla="val -238041"/>
            </a:avLst>
          </a:prstGeom>
          <a:ln w="34925">
            <a:gradFill>
              <a:gsLst>
                <a:gs pos="68000">
                  <a:srgbClr val="4C5A74">
                    <a:alpha val="60000"/>
                  </a:srgbClr>
                </a:gs>
                <a:gs pos="0">
                  <a:srgbClr val="80A2D7"/>
                </a:gs>
              </a:gsLst>
              <a:lin ang="5400000" scaled="1"/>
            </a:gradFill>
            <a:headEnd w="med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Скругленная соединительная линия 25"/>
          <p:cNvCxnSpPr>
            <a:stCxn id="15" idx="1"/>
            <a:endCxn id="17" idx="1"/>
          </p:cNvCxnSpPr>
          <p:nvPr/>
        </p:nvCxnSpPr>
        <p:spPr>
          <a:xfrm rot="10800000" flipH="1" flipV="1">
            <a:off x="972459" y="2207397"/>
            <a:ext cx="96034" cy="3023840"/>
          </a:xfrm>
          <a:prstGeom prst="curvedConnector3">
            <a:avLst>
              <a:gd name="adj1" fmla="val -238041"/>
            </a:avLst>
          </a:prstGeom>
          <a:ln w="34925">
            <a:gradFill>
              <a:gsLst>
                <a:gs pos="68000">
                  <a:srgbClr val="4C5A74">
                    <a:alpha val="60000"/>
                  </a:srgbClr>
                </a:gs>
                <a:gs pos="0">
                  <a:srgbClr val="80A2D7"/>
                </a:gs>
              </a:gsLst>
              <a:lin ang="5400000" scaled="1"/>
            </a:gradFill>
            <a:headEnd w="med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Скругленная соединительная линия 27"/>
          <p:cNvCxnSpPr>
            <a:stCxn id="15" idx="1"/>
            <a:endCxn id="18" idx="1"/>
          </p:cNvCxnSpPr>
          <p:nvPr/>
        </p:nvCxnSpPr>
        <p:spPr>
          <a:xfrm rot="10800000" flipH="1" flipV="1">
            <a:off x="972459" y="2207397"/>
            <a:ext cx="96034" cy="4112778"/>
          </a:xfrm>
          <a:prstGeom prst="curvedConnector3">
            <a:avLst>
              <a:gd name="adj1" fmla="val -238041"/>
            </a:avLst>
          </a:prstGeom>
          <a:ln w="34925">
            <a:gradFill>
              <a:gsLst>
                <a:gs pos="68000">
                  <a:srgbClr val="4C5A74">
                    <a:alpha val="60000"/>
                  </a:srgbClr>
                </a:gs>
                <a:gs pos="0">
                  <a:srgbClr val="80A2D7"/>
                </a:gs>
              </a:gsLst>
              <a:lin ang="5400000" scaled="1"/>
            </a:gradFill>
            <a:headEnd w="med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па 34"/>
          <p:cNvGrpSpPr/>
          <p:nvPr/>
        </p:nvGrpSpPr>
        <p:grpSpPr>
          <a:xfrm>
            <a:off x="7309886" y="1560831"/>
            <a:ext cx="4473842" cy="1293130"/>
            <a:chOff x="7222802" y="1229150"/>
            <a:chExt cx="4473842" cy="1293130"/>
          </a:xfrm>
        </p:grpSpPr>
        <p:sp>
          <p:nvSpPr>
            <p:cNvPr id="34" name="Скругленный прямоугольник 33"/>
            <p:cNvSpPr/>
            <p:nvPr/>
          </p:nvSpPr>
          <p:spPr>
            <a:xfrm>
              <a:off x="7222802" y="1229150"/>
              <a:ext cx="4473842" cy="1293130"/>
            </a:xfrm>
            <a:prstGeom prst="roundRect">
              <a:avLst/>
            </a:prstGeom>
            <a:noFill/>
            <a:ln w="69850">
              <a:gradFill>
                <a:gsLst>
                  <a:gs pos="0">
                    <a:schemeClr val="accent1">
                      <a:lumMod val="5000"/>
                      <a:lumOff val="95000"/>
                      <a:alpha val="60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238263" y="1414050"/>
              <a:ext cx="44429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 ЛЮБОЙ ОБРАЗОВАТЕЛЬНОЙ СИСТЕМЕ ВСТРЕЧАЕТСЯ УЧЕБНАЯ НЕУСПЕШНОСТЬ</a:t>
              </a:r>
              <a:endParaRPr lang="ru-RU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40" name="Прямая со стрелкой 39"/>
          <p:cNvCxnSpPr/>
          <p:nvPr/>
        </p:nvCxnSpPr>
        <p:spPr>
          <a:xfrm flipV="1">
            <a:off x="7051431" y="2073288"/>
            <a:ext cx="221162" cy="168750"/>
          </a:xfrm>
          <a:prstGeom prst="straightConnector1">
            <a:avLst/>
          </a:prstGeom>
          <a:ln w="381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Схема 40"/>
          <p:cNvGraphicFramePr/>
          <p:nvPr>
            <p:extLst>
              <p:ext uri="{D42A27DB-BD31-4B8C-83A1-F6EECF244321}">
                <p14:modId xmlns:p14="http://schemas.microsoft.com/office/powerpoint/2010/main" val="1713576778"/>
              </p:ext>
            </p:extLst>
          </p:nvPr>
        </p:nvGraphicFramePr>
        <p:xfrm>
          <a:off x="7473116" y="3193148"/>
          <a:ext cx="4385706" cy="35261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85150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986877" y="149900"/>
            <a:ext cx="9853781" cy="707886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ИНВАРИАНТНЫЕ ПОКАЗАТЕЛИ КОНЕЧНОГО РЕЗУЛЬТАТА РЕАЛИЗАЦИИ МЕРОПРИЯТИЙ ПРОЕКТА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10633095" y="405966"/>
            <a:ext cx="12749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ШКОЛЫ</a:t>
            </a:r>
            <a:endParaRPr lang="ru-RU" sz="2000" b="1" dirty="0">
              <a:solidFill>
                <a:prstClr val="white"/>
              </a:solidFill>
            </a:endParaRPr>
          </a:p>
        </p:txBody>
      </p:sp>
      <p:grpSp>
        <p:nvGrpSpPr>
          <p:cNvPr id="2" name="Группа 9"/>
          <p:cNvGrpSpPr/>
          <p:nvPr/>
        </p:nvGrpSpPr>
        <p:grpSpPr>
          <a:xfrm>
            <a:off x="10678616" y="-445448"/>
            <a:ext cx="1709389" cy="2084789"/>
            <a:chOff x="10677226" y="-445448"/>
            <a:chExt cx="1709166" cy="2084789"/>
          </a:xfrm>
        </p:grpSpPr>
        <p:sp>
          <p:nvSpPr>
            <p:cNvPr id="12" name="Параллелограмм 11"/>
            <p:cNvSpPr/>
            <p:nvPr/>
          </p:nvSpPr>
          <p:spPr>
            <a:xfrm rot="18712771" flipH="1">
              <a:off x="10489414" y="-257636"/>
              <a:ext cx="2084789" cy="1709166"/>
            </a:xfrm>
            <a:prstGeom prst="parallelogram">
              <a:avLst>
                <a:gd name="adj" fmla="val 90550"/>
              </a:avLst>
            </a:prstGeom>
            <a:gradFill>
              <a:gsLst>
                <a:gs pos="61600">
                  <a:srgbClr val="3B9AB2"/>
                </a:gs>
                <a:gs pos="43000">
                  <a:schemeClr val="accent5"/>
                </a:gs>
                <a:gs pos="100000">
                  <a:schemeClr val="accent5">
                    <a:shade val="75000"/>
                    <a:satMod val="120000"/>
                    <a:lumMod val="90000"/>
                  </a:schemeClr>
                </a:gs>
              </a:gsLst>
            </a:gra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0" tIns="72000" rIns="0" bIns="37581"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10919742" y="433239"/>
              <a:ext cx="14061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Показатели</a:t>
              </a:r>
              <a:endParaRPr lang="ru-RU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Группа 21"/>
          <p:cNvGrpSpPr/>
          <p:nvPr/>
        </p:nvGrpSpPr>
        <p:grpSpPr>
          <a:xfrm>
            <a:off x="6191804" y="2541179"/>
            <a:ext cx="5831548" cy="2131760"/>
            <a:chOff x="1072617" y="1391166"/>
            <a:chExt cx="5830789" cy="1916337"/>
          </a:xfrm>
        </p:grpSpPr>
        <p:sp>
          <p:nvSpPr>
            <p:cNvPr id="16" name="TextBox 15"/>
            <p:cNvSpPr txBox="1"/>
            <p:nvPr/>
          </p:nvSpPr>
          <p:spPr>
            <a:xfrm>
              <a:off x="1534181" y="1391166"/>
              <a:ext cx="50905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1072617" y="2501520"/>
              <a:ext cx="5830789" cy="805983"/>
            </a:xfrm>
            <a:prstGeom prst="roundRect">
              <a:avLst/>
            </a:prstGeom>
            <a:noFill/>
            <a:ln w="635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18"/>
          <p:cNvGrpSpPr/>
          <p:nvPr/>
        </p:nvGrpSpPr>
        <p:grpSpPr>
          <a:xfrm>
            <a:off x="6168016" y="1514684"/>
            <a:ext cx="5873380" cy="838391"/>
            <a:chOff x="1144268" y="2565575"/>
            <a:chExt cx="5872615" cy="838391"/>
          </a:xfrm>
        </p:grpSpPr>
        <p:sp>
          <p:nvSpPr>
            <p:cNvPr id="20" name="TextBox 19"/>
            <p:cNvSpPr txBox="1"/>
            <p:nvPr/>
          </p:nvSpPr>
          <p:spPr>
            <a:xfrm>
              <a:off x="1241336" y="2718967"/>
              <a:ext cx="5716339" cy="555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ru-RU" sz="1600" dirty="0" smtClean="0">
                  <a:solidFill>
                    <a:schemeClr val="tx2">
                      <a:lumMod val="50000"/>
                    </a:schemeClr>
                  </a:solidFill>
                </a:rPr>
                <a:t>по мониторингу ресурсных дефицитов в образовательных организациях</a:t>
              </a:r>
              <a:endPara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Скругленный прямоугольник 20"/>
            <p:cNvSpPr/>
            <p:nvPr/>
          </p:nvSpPr>
          <p:spPr>
            <a:xfrm>
              <a:off x="1144268" y="2565575"/>
              <a:ext cx="5872615" cy="838391"/>
            </a:xfrm>
            <a:prstGeom prst="roundRect">
              <a:avLst/>
            </a:prstGeom>
            <a:noFill/>
            <a:ln w="635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19"/>
          <p:cNvGrpSpPr/>
          <p:nvPr/>
        </p:nvGrpSpPr>
        <p:grpSpPr>
          <a:xfrm>
            <a:off x="159478" y="2682560"/>
            <a:ext cx="5873380" cy="869436"/>
            <a:chOff x="1164525" y="4029140"/>
            <a:chExt cx="5872615" cy="787606"/>
          </a:xfrm>
        </p:grpSpPr>
        <p:sp>
          <p:nvSpPr>
            <p:cNvPr id="24" name="TextBox 23"/>
            <p:cNvSpPr txBox="1"/>
            <p:nvPr/>
          </p:nvSpPr>
          <p:spPr>
            <a:xfrm>
              <a:off x="1354398" y="4094972"/>
              <a:ext cx="5680093" cy="7109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ru-RU" sz="1600" dirty="0" smtClean="0">
                  <a:solidFill>
                    <a:schemeClr val="tx2">
                      <a:lumMod val="50000"/>
                    </a:schemeClr>
                  </a:solidFill>
                </a:rPr>
                <a:t>по выявлению динамики образовательных результатов в школах с низкими результатами обучения и/или школах, демонстрирующих в неблагоприятных социальных условиях</a:t>
              </a:r>
              <a:endParaRPr lang="ru-RU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Скругленный прямоугольник 24"/>
            <p:cNvSpPr/>
            <p:nvPr/>
          </p:nvSpPr>
          <p:spPr>
            <a:xfrm>
              <a:off x="1164525" y="4029140"/>
              <a:ext cx="5872615" cy="787606"/>
            </a:xfrm>
            <a:prstGeom prst="roundRect">
              <a:avLst/>
            </a:prstGeom>
            <a:noFill/>
            <a:ln w="635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20"/>
          <p:cNvGrpSpPr/>
          <p:nvPr/>
        </p:nvGrpSpPr>
        <p:grpSpPr>
          <a:xfrm>
            <a:off x="0" y="3764480"/>
            <a:ext cx="6044734" cy="890648"/>
            <a:chOff x="1047640" y="6018944"/>
            <a:chExt cx="6043947" cy="1220760"/>
          </a:xfrm>
        </p:grpSpPr>
        <p:sp>
          <p:nvSpPr>
            <p:cNvPr id="37" name="TextBox 36"/>
            <p:cNvSpPr txBox="1"/>
            <p:nvPr/>
          </p:nvSpPr>
          <p:spPr>
            <a:xfrm>
              <a:off x="1047640" y="6260640"/>
              <a:ext cx="5933584" cy="464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 smtClean="0">
                  <a:solidFill>
                    <a:schemeClr val="tx2">
                      <a:lumMod val="50000"/>
                    </a:schemeClr>
                  </a:solidFill>
                </a:rPr>
                <a:t>по оказанию методической помощи ШНОР</a:t>
              </a:r>
              <a:endParaRPr lang="ru-RU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Скругленный прямоугольник 37"/>
            <p:cNvSpPr/>
            <p:nvPr/>
          </p:nvSpPr>
          <p:spPr>
            <a:xfrm>
              <a:off x="1218972" y="6018944"/>
              <a:ext cx="5872615" cy="1220760"/>
            </a:xfrm>
            <a:prstGeom prst="roundRect">
              <a:avLst/>
            </a:prstGeom>
            <a:noFill/>
            <a:ln w="635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" name="Группа 19"/>
          <p:cNvGrpSpPr/>
          <p:nvPr/>
        </p:nvGrpSpPr>
        <p:grpSpPr>
          <a:xfrm>
            <a:off x="149002" y="1502809"/>
            <a:ext cx="5873380" cy="869437"/>
            <a:chOff x="1259515" y="4287323"/>
            <a:chExt cx="5872615" cy="787606"/>
          </a:xfrm>
        </p:grpSpPr>
        <p:sp>
          <p:nvSpPr>
            <p:cNvPr id="78" name="TextBox 77"/>
            <p:cNvSpPr txBox="1"/>
            <p:nvPr/>
          </p:nvSpPr>
          <p:spPr>
            <a:xfrm>
              <a:off x="1371585" y="4359501"/>
              <a:ext cx="5680093" cy="712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ru-RU" sz="1600" dirty="0" smtClean="0">
                  <a:solidFill>
                    <a:schemeClr val="tx2">
                      <a:lumMod val="50000"/>
                    </a:schemeClr>
                  </a:solidFill>
                </a:rPr>
                <a:t>по выявлению школ с низкими результатами обучения, школ, функционирующих в зоне риска снижения образовательных результатов</a:t>
              </a:r>
              <a:endParaRPr lang="ru-RU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9" name="Скругленный прямоугольник 78"/>
            <p:cNvSpPr/>
            <p:nvPr/>
          </p:nvSpPr>
          <p:spPr>
            <a:xfrm>
              <a:off x="1259515" y="4287323"/>
              <a:ext cx="5872615" cy="787606"/>
            </a:xfrm>
            <a:prstGeom prst="roundRect">
              <a:avLst/>
            </a:prstGeom>
            <a:noFill/>
            <a:ln w="635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6408718" y="3919516"/>
            <a:ext cx="57832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по профилактике учебной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неуспешности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в общеобразовательных организациях</a:t>
            </a:r>
            <a:endParaRPr lang="ru-RU" sz="15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Скругленный прямоугольник 81"/>
          <p:cNvSpPr/>
          <p:nvPr/>
        </p:nvSpPr>
        <p:spPr>
          <a:xfrm>
            <a:off x="6161847" y="2695950"/>
            <a:ext cx="5873380" cy="819146"/>
          </a:xfrm>
          <a:prstGeom prst="roundRect">
            <a:avLst/>
          </a:prstGeom>
          <a:noFill/>
          <a:ln w="635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Прямоугольник 85"/>
          <p:cNvSpPr/>
          <p:nvPr/>
        </p:nvSpPr>
        <p:spPr>
          <a:xfrm>
            <a:off x="6341423" y="2731324"/>
            <a:ext cx="56011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по мониторингу образовательных результатов в школах, функционирующих в условиях рисков снижения образовательных результатов</a:t>
            </a:r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24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986877" y="149900"/>
            <a:ext cx="9853781" cy="707886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4BACC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АДРЕСНАЯ МЕТОДИЧЕСКАЯ ПОДДЕРЖКА ШКОЛ С НИЗКИМИ РЕЗУЛЬТАТАМИ ОБУЧЕНИЯ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10633095" y="405966"/>
            <a:ext cx="12749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ШКОЛЫ</a:t>
            </a:r>
            <a:endParaRPr lang="ru-RU" sz="2000" b="1" dirty="0">
              <a:solidFill>
                <a:prstClr val="white"/>
              </a:solidFill>
            </a:endParaRPr>
          </a:p>
        </p:txBody>
      </p:sp>
      <p:grpSp>
        <p:nvGrpSpPr>
          <p:cNvPr id="3" name="Группа 9"/>
          <p:cNvGrpSpPr/>
          <p:nvPr/>
        </p:nvGrpSpPr>
        <p:grpSpPr>
          <a:xfrm>
            <a:off x="10678616" y="-445448"/>
            <a:ext cx="1709389" cy="2084789"/>
            <a:chOff x="10677226" y="-445448"/>
            <a:chExt cx="1709166" cy="2084789"/>
          </a:xfrm>
        </p:grpSpPr>
        <p:sp>
          <p:nvSpPr>
            <p:cNvPr id="12" name="Параллелограмм 11"/>
            <p:cNvSpPr/>
            <p:nvPr/>
          </p:nvSpPr>
          <p:spPr>
            <a:xfrm rot="18712771" flipH="1">
              <a:off x="10489414" y="-257636"/>
              <a:ext cx="2084789" cy="1709166"/>
            </a:xfrm>
            <a:prstGeom prst="parallelogram">
              <a:avLst>
                <a:gd name="adj" fmla="val 90550"/>
              </a:avLst>
            </a:prstGeom>
            <a:gradFill>
              <a:gsLst>
                <a:gs pos="61600">
                  <a:srgbClr val="3B9AB2"/>
                </a:gs>
                <a:gs pos="43000">
                  <a:schemeClr val="accent5"/>
                </a:gs>
                <a:gs pos="100000">
                  <a:schemeClr val="accent5">
                    <a:shade val="75000"/>
                    <a:satMod val="120000"/>
                    <a:lumMod val="90000"/>
                  </a:schemeClr>
                </a:gs>
              </a:gsLst>
            </a:gra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0" tIns="72000" rIns="0" bIns="37581"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10919742" y="433239"/>
              <a:ext cx="98975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Школы</a:t>
              </a:r>
              <a:endParaRPr lang="ru-RU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Группа 21"/>
          <p:cNvGrpSpPr/>
          <p:nvPr/>
        </p:nvGrpSpPr>
        <p:grpSpPr>
          <a:xfrm>
            <a:off x="6215555" y="4369979"/>
            <a:ext cx="5831548" cy="2333642"/>
            <a:chOff x="1072617" y="1391166"/>
            <a:chExt cx="5830789" cy="2097818"/>
          </a:xfrm>
        </p:grpSpPr>
        <p:sp>
          <p:nvSpPr>
            <p:cNvPr id="16" name="TextBox 15"/>
            <p:cNvSpPr txBox="1"/>
            <p:nvPr/>
          </p:nvSpPr>
          <p:spPr>
            <a:xfrm>
              <a:off x="1534181" y="1391166"/>
              <a:ext cx="50905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1072617" y="2446361"/>
              <a:ext cx="5830789" cy="1042623"/>
            </a:xfrm>
            <a:prstGeom prst="roundRect">
              <a:avLst/>
            </a:prstGeom>
            <a:noFill/>
            <a:ln w="635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18"/>
          <p:cNvGrpSpPr/>
          <p:nvPr/>
        </p:nvGrpSpPr>
        <p:grpSpPr>
          <a:xfrm>
            <a:off x="6168017" y="3521614"/>
            <a:ext cx="5873380" cy="838391"/>
            <a:chOff x="1156142" y="3420598"/>
            <a:chExt cx="5872615" cy="838391"/>
          </a:xfrm>
        </p:grpSpPr>
        <p:sp>
          <p:nvSpPr>
            <p:cNvPr id="20" name="TextBox 19"/>
            <p:cNvSpPr txBox="1"/>
            <p:nvPr/>
          </p:nvSpPr>
          <p:spPr>
            <a:xfrm>
              <a:off x="1181967" y="3526489"/>
              <a:ext cx="5716339" cy="555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ru-RU" sz="1600" dirty="0" smtClean="0"/>
                <a:t>57 (59,4%) общеобразовательных организаций не продемонстрировали «низкие результаты»</a:t>
              </a:r>
              <a:endPara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Скругленный прямоугольник 20"/>
            <p:cNvSpPr/>
            <p:nvPr/>
          </p:nvSpPr>
          <p:spPr>
            <a:xfrm>
              <a:off x="1156142" y="3420598"/>
              <a:ext cx="5872615" cy="838391"/>
            </a:xfrm>
            <a:prstGeom prst="roundRect">
              <a:avLst/>
            </a:prstGeom>
            <a:noFill/>
            <a:ln w="635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19"/>
          <p:cNvGrpSpPr/>
          <p:nvPr/>
        </p:nvGrpSpPr>
        <p:grpSpPr>
          <a:xfrm>
            <a:off x="64475" y="4499490"/>
            <a:ext cx="5873380" cy="869437"/>
            <a:chOff x="1164525" y="5061873"/>
            <a:chExt cx="5872615" cy="787606"/>
          </a:xfrm>
        </p:grpSpPr>
        <p:sp>
          <p:nvSpPr>
            <p:cNvPr id="24" name="TextBox 23"/>
            <p:cNvSpPr txBox="1"/>
            <p:nvPr/>
          </p:nvSpPr>
          <p:spPr>
            <a:xfrm>
              <a:off x="1306903" y="5149216"/>
              <a:ext cx="5680093" cy="5018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Организация работы со школами, функционирующими в зоне риска снижения образовательных результатов</a:t>
              </a:r>
              <a:endPara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Скругленный прямоугольник 24"/>
            <p:cNvSpPr/>
            <p:nvPr/>
          </p:nvSpPr>
          <p:spPr>
            <a:xfrm>
              <a:off x="1164525" y="5061873"/>
              <a:ext cx="5872615" cy="787606"/>
            </a:xfrm>
            <a:prstGeom prst="roundRect">
              <a:avLst/>
            </a:prstGeom>
            <a:noFill/>
            <a:ln w="635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26" name="Прямая со стрелкой 25"/>
          <p:cNvCxnSpPr/>
          <p:nvPr/>
        </p:nvCxnSpPr>
        <p:spPr>
          <a:xfrm flipV="1">
            <a:off x="1908325" y="1492332"/>
            <a:ext cx="357096" cy="1569"/>
          </a:xfrm>
          <a:prstGeom prst="straightConnector1">
            <a:avLst/>
          </a:prstGeom>
          <a:ln w="381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20"/>
          <p:cNvGrpSpPr/>
          <p:nvPr/>
        </p:nvGrpSpPr>
        <p:grpSpPr>
          <a:xfrm>
            <a:off x="0" y="5640780"/>
            <a:ext cx="5937856" cy="819398"/>
            <a:chOff x="1047640" y="6946723"/>
            <a:chExt cx="5937083" cy="1123102"/>
          </a:xfrm>
        </p:grpSpPr>
        <p:sp>
          <p:nvSpPr>
            <p:cNvPr id="37" name="TextBox 36"/>
            <p:cNvSpPr txBox="1"/>
            <p:nvPr/>
          </p:nvSpPr>
          <p:spPr>
            <a:xfrm>
              <a:off x="1047640" y="7155867"/>
              <a:ext cx="5933584" cy="464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Профилактика учебной </a:t>
              </a:r>
              <a:r>
                <a:rPr lang="ru-RU" sz="1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неуспешности</a:t>
              </a:r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в ОО региона</a:t>
              </a:r>
              <a:endPara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Скругленный прямоугольник 37"/>
            <p:cNvSpPr/>
            <p:nvPr/>
          </p:nvSpPr>
          <p:spPr>
            <a:xfrm>
              <a:off x="1112108" y="6946723"/>
              <a:ext cx="5872615" cy="1123102"/>
            </a:xfrm>
            <a:prstGeom prst="roundRect">
              <a:avLst/>
            </a:prstGeom>
            <a:noFill/>
            <a:ln w="635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34"/>
          <p:cNvGrpSpPr/>
          <p:nvPr/>
        </p:nvGrpSpPr>
        <p:grpSpPr>
          <a:xfrm>
            <a:off x="8407730" y="1353786"/>
            <a:ext cx="1534047" cy="1088802"/>
            <a:chOff x="7222802" y="1229150"/>
            <a:chExt cx="4615058" cy="1293130"/>
          </a:xfrm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7222802" y="1229150"/>
              <a:ext cx="4473842" cy="1293130"/>
            </a:xfrm>
            <a:prstGeom prst="roundRect">
              <a:avLst/>
            </a:prstGeom>
            <a:noFill/>
            <a:ln w="69850">
              <a:gradFill>
                <a:gsLst>
                  <a:gs pos="0">
                    <a:schemeClr val="accent1">
                      <a:lumMod val="5000"/>
                      <a:lumOff val="95000"/>
                      <a:alpha val="60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379480" y="1481978"/>
              <a:ext cx="4458380" cy="8592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ШКОЛЫ – УЧАСТНИКИ ПРОЕКТА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Группа 34"/>
          <p:cNvGrpSpPr/>
          <p:nvPr/>
        </p:nvGrpSpPr>
        <p:grpSpPr>
          <a:xfrm>
            <a:off x="181572" y="1250060"/>
            <a:ext cx="1768053" cy="559524"/>
            <a:chOff x="7222802" y="1229150"/>
            <a:chExt cx="4473842" cy="1367559"/>
          </a:xfrm>
        </p:grpSpPr>
        <p:sp>
          <p:nvSpPr>
            <p:cNvPr id="44" name="Скругленный прямоугольник 43"/>
            <p:cNvSpPr/>
            <p:nvPr/>
          </p:nvSpPr>
          <p:spPr>
            <a:xfrm>
              <a:off x="7222802" y="1229150"/>
              <a:ext cx="4473842" cy="1293130"/>
            </a:xfrm>
            <a:prstGeom prst="roundRect">
              <a:avLst/>
            </a:prstGeom>
            <a:noFill/>
            <a:ln w="69850">
              <a:gradFill>
                <a:gsLst>
                  <a:gs pos="0">
                    <a:schemeClr val="accent1">
                      <a:lumMod val="5000"/>
                      <a:lumOff val="95000"/>
                      <a:alpha val="60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238265" y="1317882"/>
              <a:ext cx="4458379" cy="1278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ФЕДЕРАЛЬНЫЙ </a:t>
              </a:r>
            </a:p>
            <a:p>
              <a:pPr algn="ctr"/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СПИСОК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Группа 34"/>
          <p:cNvGrpSpPr/>
          <p:nvPr/>
        </p:nvGrpSpPr>
        <p:grpSpPr>
          <a:xfrm>
            <a:off x="206871" y="2036385"/>
            <a:ext cx="1768053" cy="559524"/>
            <a:chOff x="7222802" y="1229150"/>
            <a:chExt cx="4473842" cy="1367559"/>
          </a:xfrm>
        </p:grpSpPr>
        <p:sp>
          <p:nvSpPr>
            <p:cNvPr id="47" name="Скругленный прямоугольник 46"/>
            <p:cNvSpPr/>
            <p:nvPr/>
          </p:nvSpPr>
          <p:spPr>
            <a:xfrm>
              <a:off x="7222802" y="1229150"/>
              <a:ext cx="4473842" cy="1293130"/>
            </a:xfrm>
            <a:prstGeom prst="roundRect">
              <a:avLst/>
            </a:prstGeom>
            <a:noFill/>
            <a:ln w="69850">
              <a:gradFill>
                <a:gsLst>
                  <a:gs pos="0">
                    <a:schemeClr val="accent1">
                      <a:lumMod val="5000"/>
                      <a:lumOff val="95000"/>
                      <a:alpha val="60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238265" y="1317882"/>
              <a:ext cx="4458379" cy="1278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УЧАСТНИКИ ПРОЕКТА «500+»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49" name="Прямая со стрелкой 48"/>
          <p:cNvCxnSpPr/>
          <p:nvPr/>
        </p:nvCxnSpPr>
        <p:spPr>
          <a:xfrm flipV="1">
            <a:off x="9607270" y="1482301"/>
            <a:ext cx="221191" cy="168750"/>
          </a:xfrm>
          <a:prstGeom prst="straightConnector1">
            <a:avLst/>
          </a:prstGeom>
          <a:ln w="381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>
            <a:off x="3254758" y="1776597"/>
            <a:ext cx="0" cy="291287"/>
          </a:xfrm>
          <a:prstGeom prst="straightConnector1">
            <a:avLst/>
          </a:prstGeom>
          <a:ln w="381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>
            <a:stCxn id="60" idx="2"/>
          </p:cNvCxnSpPr>
          <p:nvPr/>
        </p:nvCxnSpPr>
        <p:spPr>
          <a:xfrm>
            <a:off x="10849980" y="1659197"/>
            <a:ext cx="4067" cy="347733"/>
          </a:xfrm>
          <a:prstGeom prst="straightConnector1">
            <a:avLst/>
          </a:prstGeom>
          <a:ln w="381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Группа 34"/>
          <p:cNvGrpSpPr/>
          <p:nvPr/>
        </p:nvGrpSpPr>
        <p:grpSpPr>
          <a:xfrm>
            <a:off x="2357803" y="2017843"/>
            <a:ext cx="1768053" cy="559524"/>
            <a:chOff x="7222802" y="1229150"/>
            <a:chExt cx="4473842" cy="1367559"/>
          </a:xfrm>
        </p:grpSpPr>
        <p:sp>
          <p:nvSpPr>
            <p:cNvPr id="54" name="Скругленный прямоугольник 53"/>
            <p:cNvSpPr/>
            <p:nvPr/>
          </p:nvSpPr>
          <p:spPr>
            <a:xfrm>
              <a:off x="7222802" y="1229150"/>
              <a:ext cx="4473842" cy="1293130"/>
            </a:xfrm>
            <a:prstGeom prst="roundRect">
              <a:avLst/>
            </a:prstGeom>
            <a:noFill/>
            <a:ln w="69850">
              <a:gradFill>
                <a:gsLst>
                  <a:gs pos="0">
                    <a:schemeClr val="accent1">
                      <a:lumMod val="5000"/>
                      <a:lumOff val="95000"/>
                      <a:alpha val="60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7238265" y="1317882"/>
              <a:ext cx="4458379" cy="1278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2021 год</a:t>
              </a:r>
            </a:p>
            <a:p>
              <a:pPr algn="ctr"/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25 школ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Группа 34"/>
          <p:cNvGrpSpPr/>
          <p:nvPr/>
        </p:nvGrpSpPr>
        <p:grpSpPr>
          <a:xfrm>
            <a:off x="2354748" y="1258585"/>
            <a:ext cx="1768053" cy="559524"/>
            <a:chOff x="7222802" y="1229150"/>
            <a:chExt cx="4473842" cy="1367559"/>
          </a:xfrm>
        </p:grpSpPr>
        <p:sp>
          <p:nvSpPr>
            <p:cNvPr id="57" name="Скругленный прямоугольник 56"/>
            <p:cNvSpPr/>
            <p:nvPr/>
          </p:nvSpPr>
          <p:spPr>
            <a:xfrm>
              <a:off x="7222802" y="1229150"/>
              <a:ext cx="4473842" cy="1293130"/>
            </a:xfrm>
            <a:prstGeom prst="roundRect">
              <a:avLst/>
            </a:prstGeom>
            <a:noFill/>
            <a:ln w="69850">
              <a:gradFill>
                <a:gsLst>
                  <a:gs pos="0">
                    <a:schemeClr val="accent1">
                      <a:lumMod val="5000"/>
                      <a:lumOff val="95000"/>
                      <a:alpha val="60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238265" y="1317882"/>
              <a:ext cx="4458379" cy="1278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2021 год</a:t>
              </a:r>
            </a:p>
            <a:p>
              <a:pPr algn="ctr"/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75 школ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Группа 34"/>
          <p:cNvGrpSpPr/>
          <p:nvPr/>
        </p:nvGrpSpPr>
        <p:grpSpPr>
          <a:xfrm>
            <a:off x="9965953" y="1130125"/>
            <a:ext cx="1768053" cy="559524"/>
            <a:chOff x="7222802" y="1229150"/>
            <a:chExt cx="4473842" cy="1367559"/>
          </a:xfrm>
        </p:grpSpPr>
        <p:sp>
          <p:nvSpPr>
            <p:cNvPr id="60" name="Скругленный прямоугольник 59"/>
            <p:cNvSpPr/>
            <p:nvPr/>
          </p:nvSpPr>
          <p:spPr>
            <a:xfrm>
              <a:off x="7222802" y="1229150"/>
              <a:ext cx="4473842" cy="1293130"/>
            </a:xfrm>
            <a:prstGeom prst="roundRect">
              <a:avLst/>
            </a:prstGeom>
            <a:noFill/>
            <a:ln w="69850">
              <a:gradFill>
                <a:gsLst>
                  <a:gs pos="0">
                    <a:schemeClr val="accent1">
                      <a:lumMod val="5000"/>
                      <a:lumOff val="95000"/>
                      <a:alpha val="60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238265" y="1317882"/>
              <a:ext cx="4458379" cy="1278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2021 год</a:t>
              </a:r>
            </a:p>
            <a:p>
              <a:pPr algn="ctr"/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145 школ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Группа 34"/>
          <p:cNvGrpSpPr/>
          <p:nvPr/>
        </p:nvGrpSpPr>
        <p:grpSpPr>
          <a:xfrm>
            <a:off x="4413731" y="2009750"/>
            <a:ext cx="1768053" cy="535774"/>
            <a:chOff x="7222802" y="1229150"/>
            <a:chExt cx="4473842" cy="1309511"/>
          </a:xfrm>
        </p:grpSpPr>
        <p:sp>
          <p:nvSpPr>
            <p:cNvPr id="63" name="Скругленный прямоугольник 62"/>
            <p:cNvSpPr/>
            <p:nvPr/>
          </p:nvSpPr>
          <p:spPr>
            <a:xfrm>
              <a:off x="7222802" y="1229150"/>
              <a:ext cx="4473842" cy="1293130"/>
            </a:xfrm>
            <a:prstGeom prst="roundRect">
              <a:avLst/>
            </a:prstGeom>
            <a:noFill/>
            <a:ln w="69850">
              <a:gradFill>
                <a:gsLst>
                  <a:gs pos="0">
                    <a:schemeClr val="accent1">
                      <a:lumMod val="5000"/>
                      <a:lumOff val="95000"/>
                      <a:alpha val="60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238265" y="1259834"/>
              <a:ext cx="4458379" cy="1278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2022 год</a:t>
              </a:r>
            </a:p>
            <a:p>
              <a:pPr algn="ctr"/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18 школ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65" name="Прямая со стрелкой 64"/>
          <p:cNvCxnSpPr/>
          <p:nvPr/>
        </p:nvCxnSpPr>
        <p:spPr>
          <a:xfrm flipV="1">
            <a:off x="4159937" y="1443951"/>
            <a:ext cx="357096" cy="1569"/>
          </a:xfrm>
          <a:prstGeom prst="straightConnector1">
            <a:avLst/>
          </a:prstGeom>
          <a:ln w="381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>
            <a:off x="8233161" y="1489369"/>
            <a:ext cx="335574" cy="235906"/>
          </a:xfrm>
          <a:prstGeom prst="straightConnector1">
            <a:avLst/>
          </a:prstGeom>
          <a:ln w="381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 flipV="1">
            <a:off x="1964072" y="2262593"/>
            <a:ext cx="357096" cy="1569"/>
          </a:xfrm>
          <a:prstGeom prst="straightConnector1">
            <a:avLst/>
          </a:prstGeom>
          <a:ln w="381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 flipV="1">
            <a:off x="4115647" y="2257098"/>
            <a:ext cx="357096" cy="1569"/>
          </a:xfrm>
          <a:prstGeom prst="straightConnector1">
            <a:avLst/>
          </a:prstGeom>
          <a:ln w="381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па 34"/>
          <p:cNvGrpSpPr/>
          <p:nvPr/>
        </p:nvGrpSpPr>
        <p:grpSpPr>
          <a:xfrm>
            <a:off x="10010768" y="1990169"/>
            <a:ext cx="1768053" cy="559524"/>
            <a:chOff x="7222802" y="1229150"/>
            <a:chExt cx="4473842" cy="1367559"/>
          </a:xfrm>
        </p:grpSpPr>
        <p:sp>
          <p:nvSpPr>
            <p:cNvPr id="71" name="Скругленный прямоугольник 70"/>
            <p:cNvSpPr/>
            <p:nvPr/>
          </p:nvSpPr>
          <p:spPr>
            <a:xfrm>
              <a:off x="7222802" y="1229150"/>
              <a:ext cx="4473842" cy="1293130"/>
            </a:xfrm>
            <a:prstGeom prst="roundRect">
              <a:avLst/>
            </a:prstGeom>
            <a:noFill/>
            <a:ln w="69850">
              <a:gradFill>
                <a:gsLst>
                  <a:gs pos="0">
                    <a:schemeClr val="accent1">
                      <a:lumMod val="5000"/>
                      <a:lumOff val="95000"/>
                      <a:alpha val="60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238265" y="1317882"/>
              <a:ext cx="4458379" cy="1278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2022 год</a:t>
              </a:r>
            </a:p>
            <a:p>
              <a:pPr algn="ctr"/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96 школ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Группа 34"/>
          <p:cNvGrpSpPr/>
          <p:nvPr/>
        </p:nvGrpSpPr>
        <p:grpSpPr>
          <a:xfrm>
            <a:off x="6515663" y="1236190"/>
            <a:ext cx="1690185" cy="568860"/>
            <a:chOff x="7222802" y="1229150"/>
            <a:chExt cx="4473842" cy="1367559"/>
          </a:xfrm>
        </p:grpSpPr>
        <p:sp>
          <p:nvSpPr>
            <p:cNvPr id="74" name="Скругленный прямоугольник 73"/>
            <p:cNvSpPr/>
            <p:nvPr/>
          </p:nvSpPr>
          <p:spPr>
            <a:xfrm>
              <a:off x="7222802" y="1229150"/>
              <a:ext cx="4473842" cy="1293130"/>
            </a:xfrm>
            <a:prstGeom prst="roundRect">
              <a:avLst/>
            </a:prstGeom>
            <a:noFill/>
            <a:ln w="69850">
              <a:gradFill>
                <a:gsLst>
                  <a:gs pos="0">
                    <a:schemeClr val="accent1">
                      <a:lumMod val="5000"/>
                      <a:lumOff val="95000"/>
                      <a:alpha val="60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7238266" y="1317882"/>
              <a:ext cx="4458378" cy="1278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2023 год</a:t>
              </a:r>
            </a:p>
            <a:p>
              <a:pPr algn="ctr"/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30 школ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Группа 19"/>
          <p:cNvGrpSpPr/>
          <p:nvPr/>
        </p:nvGrpSpPr>
        <p:grpSpPr>
          <a:xfrm>
            <a:off x="89626" y="3521614"/>
            <a:ext cx="5873380" cy="869437"/>
            <a:chOff x="1164525" y="5061873"/>
            <a:chExt cx="5872615" cy="787606"/>
          </a:xfrm>
        </p:grpSpPr>
        <p:sp>
          <p:nvSpPr>
            <p:cNvPr id="78" name="TextBox 77"/>
            <p:cNvSpPr txBox="1"/>
            <p:nvPr/>
          </p:nvSpPr>
          <p:spPr>
            <a:xfrm>
              <a:off x="1288469" y="5134049"/>
              <a:ext cx="5680093" cy="5018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Адресная поддержка школ с низкими образовательными результатами</a:t>
              </a:r>
              <a:endPara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9" name="Скругленный прямоугольник 78"/>
            <p:cNvSpPr/>
            <p:nvPr/>
          </p:nvSpPr>
          <p:spPr>
            <a:xfrm>
              <a:off x="1164525" y="5061873"/>
              <a:ext cx="5872615" cy="787606"/>
            </a:xfrm>
            <a:prstGeom prst="roundRect">
              <a:avLst/>
            </a:prstGeom>
            <a:noFill/>
            <a:ln w="635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6163295" y="5534561"/>
            <a:ext cx="57832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/>
              <a:t>для 91,98% неуспевающих обучающихся в ОО региона разработаны индивидуальные образовательные маршруты, 93,18% неуспевающих обучающихся региона посещают дополнительные занятия с целью ликвидации отставания по учебной программе</a:t>
            </a:r>
            <a:endParaRPr 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Скругленный прямоугольник 81"/>
          <p:cNvSpPr/>
          <p:nvPr/>
        </p:nvSpPr>
        <p:spPr>
          <a:xfrm>
            <a:off x="6197473" y="4489124"/>
            <a:ext cx="5873380" cy="819146"/>
          </a:xfrm>
          <a:prstGeom prst="roundRect">
            <a:avLst/>
          </a:prstGeom>
          <a:noFill/>
          <a:ln w="635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TextBox 83"/>
          <p:cNvSpPr txBox="1"/>
          <p:nvPr/>
        </p:nvSpPr>
        <p:spPr>
          <a:xfrm>
            <a:off x="0" y="2928485"/>
            <a:ext cx="10946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 РЕАЛИЗАЦИИ  ПРОЕКТА  В  2022 году</a:t>
            </a:r>
            <a:endParaRPr lang="ru-RU" b="1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43133" y="2202842"/>
            <a:ext cx="432104" cy="334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6" name="Прямая со стрелкой 75"/>
          <p:cNvCxnSpPr/>
          <p:nvPr/>
        </p:nvCxnSpPr>
        <p:spPr>
          <a:xfrm>
            <a:off x="1126801" y="1762861"/>
            <a:ext cx="0" cy="291287"/>
          </a:xfrm>
          <a:prstGeom prst="straightConnector1">
            <a:avLst/>
          </a:prstGeom>
          <a:ln w="381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/>
          <p:cNvCxnSpPr/>
          <p:nvPr/>
        </p:nvCxnSpPr>
        <p:spPr>
          <a:xfrm>
            <a:off x="5394589" y="1762861"/>
            <a:ext cx="0" cy="291287"/>
          </a:xfrm>
          <a:prstGeom prst="straightConnector1">
            <a:avLst/>
          </a:prstGeom>
          <a:ln w="381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Группа 34"/>
          <p:cNvGrpSpPr/>
          <p:nvPr/>
        </p:nvGrpSpPr>
        <p:grpSpPr>
          <a:xfrm>
            <a:off x="4483005" y="1234211"/>
            <a:ext cx="1690185" cy="559524"/>
            <a:chOff x="7222802" y="1229150"/>
            <a:chExt cx="4473842" cy="1367559"/>
          </a:xfrm>
        </p:grpSpPr>
        <p:sp>
          <p:nvSpPr>
            <p:cNvPr id="70" name="Скругленный прямоугольник 69"/>
            <p:cNvSpPr/>
            <p:nvPr/>
          </p:nvSpPr>
          <p:spPr>
            <a:xfrm>
              <a:off x="7222802" y="1229150"/>
              <a:ext cx="4473842" cy="1293130"/>
            </a:xfrm>
            <a:prstGeom prst="roundRect">
              <a:avLst/>
            </a:prstGeom>
            <a:noFill/>
            <a:ln w="69850">
              <a:gradFill>
                <a:gsLst>
                  <a:gs pos="0">
                    <a:schemeClr val="accent1">
                      <a:lumMod val="5000"/>
                      <a:lumOff val="95000"/>
                      <a:alpha val="60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7238265" y="1317882"/>
              <a:ext cx="4458379" cy="1278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2022 год</a:t>
              </a:r>
            </a:p>
            <a:p>
              <a:pPr algn="ctr"/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50 школ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7" name="Группа 34"/>
          <p:cNvGrpSpPr/>
          <p:nvPr/>
        </p:nvGrpSpPr>
        <p:grpSpPr>
          <a:xfrm>
            <a:off x="6511705" y="1992253"/>
            <a:ext cx="1690185" cy="559524"/>
            <a:chOff x="7222802" y="1229150"/>
            <a:chExt cx="4473842" cy="1367559"/>
          </a:xfrm>
        </p:grpSpPr>
        <p:sp>
          <p:nvSpPr>
            <p:cNvPr id="83" name="Скругленный прямоугольник 82"/>
            <p:cNvSpPr/>
            <p:nvPr/>
          </p:nvSpPr>
          <p:spPr>
            <a:xfrm>
              <a:off x="7222802" y="1229150"/>
              <a:ext cx="4473842" cy="1293130"/>
            </a:xfrm>
            <a:prstGeom prst="roundRect">
              <a:avLst/>
            </a:prstGeom>
            <a:noFill/>
            <a:ln w="69850">
              <a:gradFill>
                <a:gsLst>
                  <a:gs pos="0">
                    <a:schemeClr val="accent1">
                      <a:lumMod val="5000"/>
                      <a:lumOff val="95000"/>
                      <a:alpha val="60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7238265" y="1317882"/>
              <a:ext cx="4458379" cy="1278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2023 год</a:t>
              </a:r>
            </a:p>
            <a:p>
              <a:pPr algn="ctr"/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30 школ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88" name="Прямая со стрелкой 87"/>
          <p:cNvCxnSpPr/>
          <p:nvPr/>
        </p:nvCxnSpPr>
        <p:spPr>
          <a:xfrm>
            <a:off x="7387664" y="1760882"/>
            <a:ext cx="0" cy="291287"/>
          </a:xfrm>
          <a:prstGeom prst="straightConnector1">
            <a:avLst/>
          </a:prstGeom>
          <a:ln w="381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5" name="Группа 34"/>
          <p:cNvGrpSpPr/>
          <p:nvPr/>
        </p:nvGrpSpPr>
        <p:grpSpPr>
          <a:xfrm>
            <a:off x="10008788" y="2712584"/>
            <a:ext cx="1768053" cy="559524"/>
            <a:chOff x="7222802" y="1229150"/>
            <a:chExt cx="4473842" cy="1367559"/>
          </a:xfrm>
        </p:grpSpPr>
        <p:sp>
          <p:nvSpPr>
            <p:cNvPr id="96" name="Скругленный прямоугольник 95"/>
            <p:cNvSpPr/>
            <p:nvPr/>
          </p:nvSpPr>
          <p:spPr>
            <a:xfrm>
              <a:off x="7222802" y="1229150"/>
              <a:ext cx="4473842" cy="1293130"/>
            </a:xfrm>
            <a:prstGeom prst="roundRect">
              <a:avLst/>
            </a:prstGeom>
            <a:noFill/>
            <a:ln w="69850">
              <a:gradFill>
                <a:gsLst>
                  <a:gs pos="0">
                    <a:schemeClr val="accent1">
                      <a:lumMod val="5000"/>
                      <a:lumOff val="95000"/>
                      <a:alpha val="60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7238265" y="1317882"/>
              <a:ext cx="4458379" cy="1278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2023 год</a:t>
              </a:r>
            </a:p>
            <a:p>
              <a:pPr algn="ctr"/>
              <a:r>
                <a:rPr lang="ru-RU" sz="14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95 школ +39</a:t>
              </a:r>
              <a:endPara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98" name="Прямая со стрелкой 97"/>
          <p:cNvCxnSpPr/>
          <p:nvPr/>
        </p:nvCxnSpPr>
        <p:spPr>
          <a:xfrm>
            <a:off x="10861856" y="2466719"/>
            <a:ext cx="4067" cy="347733"/>
          </a:xfrm>
          <a:prstGeom prst="straightConnector1">
            <a:avLst/>
          </a:prstGeom>
          <a:ln w="381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 стрелкой 98"/>
          <p:cNvCxnSpPr/>
          <p:nvPr/>
        </p:nvCxnSpPr>
        <p:spPr>
          <a:xfrm flipV="1">
            <a:off x="6212389" y="1525099"/>
            <a:ext cx="357096" cy="1569"/>
          </a:xfrm>
          <a:prstGeom prst="straightConnector1">
            <a:avLst/>
          </a:prstGeom>
          <a:ln w="381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 стрелкой 99"/>
          <p:cNvCxnSpPr/>
          <p:nvPr/>
        </p:nvCxnSpPr>
        <p:spPr>
          <a:xfrm flipV="1">
            <a:off x="6222285" y="2271265"/>
            <a:ext cx="357096" cy="1569"/>
          </a:xfrm>
          <a:prstGeom prst="straightConnector1">
            <a:avLst/>
          </a:prstGeom>
          <a:ln w="381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 стрелкой 100"/>
          <p:cNvCxnSpPr/>
          <p:nvPr/>
        </p:nvCxnSpPr>
        <p:spPr>
          <a:xfrm flipV="1">
            <a:off x="5935298" y="3896205"/>
            <a:ext cx="357096" cy="1569"/>
          </a:xfrm>
          <a:prstGeom prst="straightConnector1">
            <a:avLst/>
          </a:prstGeom>
          <a:ln w="381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 стрелкой 101"/>
          <p:cNvCxnSpPr/>
          <p:nvPr/>
        </p:nvCxnSpPr>
        <p:spPr>
          <a:xfrm flipV="1">
            <a:off x="5909569" y="4951130"/>
            <a:ext cx="357096" cy="1569"/>
          </a:xfrm>
          <a:prstGeom prst="straightConnector1">
            <a:avLst/>
          </a:prstGeom>
          <a:ln w="381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 стрелкой 102"/>
          <p:cNvCxnSpPr/>
          <p:nvPr/>
        </p:nvCxnSpPr>
        <p:spPr>
          <a:xfrm flipV="1">
            <a:off x="5945195" y="6162413"/>
            <a:ext cx="357096" cy="1569"/>
          </a:xfrm>
          <a:prstGeom prst="straightConnector1">
            <a:avLst/>
          </a:prstGeom>
          <a:ln w="381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12604" y="4715741"/>
            <a:ext cx="3619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09024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771" y="1644137"/>
            <a:ext cx="5798460" cy="467190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 rot="21128197">
            <a:off x="-2319839" y="-2238948"/>
            <a:ext cx="15855480" cy="2924910"/>
          </a:xfrm>
          <a:prstGeom prst="rect">
            <a:avLst/>
          </a:prstGeom>
          <a:gradFill>
            <a:gsLst>
              <a:gs pos="100000">
                <a:srgbClr val="E3E8F3"/>
              </a:gs>
              <a:gs pos="0">
                <a:srgbClr val="80A2D7">
                  <a:alpha val="20000"/>
                </a:srgbClr>
              </a:gs>
              <a:gs pos="57000">
                <a:srgbClr val="A1C6DB"/>
              </a:gs>
            </a:gsLst>
            <a:path path="rect">
              <a:fillToRect t="100000" r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 rot="499623">
            <a:off x="-7137757" y="-3020376"/>
            <a:ext cx="19917814" cy="3435044"/>
          </a:xfrm>
          <a:prstGeom prst="rect">
            <a:avLst/>
          </a:prstGeom>
          <a:gradFill>
            <a:gsLst>
              <a:gs pos="100000">
                <a:srgbClr val="E3E8F3">
                  <a:alpha val="20000"/>
                </a:srgbClr>
              </a:gs>
              <a:gs pos="0">
                <a:srgbClr val="80A2D7">
                  <a:alpha val="20000"/>
                </a:srgbClr>
              </a:gs>
              <a:gs pos="57000">
                <a:srgbClr val="A1C6DB"/>
              </a:gs>
            </a:gsLst>
            <a:path path="rect">
              <a:fillToRect t="100000" r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11" descr="C:\Users\Администратор\Desktop\СКИРО (2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4112" y="14514"/>
            <a:ext cx="1346200" cy="1020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538513" y="8659"/>
            <a:ext cx="9143999" cy="461665"/>
          </a:xfrm>
          <a:prstGeom prst="rect">
            <a:avLst/>
          </a:prstGeom>
          <a:effectLst>
            <a:outerShdw blurRad="12700" dist="12700" dir="5400000" sx="99000" sy="99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ПРОЕКТА В 2022 ГОДУ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46827" y="5133014"/>
            <a:ext cx="3567963" cy="2031325"/>
          </a:xfrm>
          <a:prstGeom prst="rect">
            <a:avLst/>
          </a:prstGeom>
          <a:effectLst>
            <a:outerShdw blurRad="25400" algn="ctr" rotWithShape="0">
              <a:schemeClr val="bg1"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</a:t>
            </a:r>
          </a:p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ПРОФЕССИОНАЛЬНЫХ КОМПЕТЕНЦИЙ РАБОТНИКОВ ОБЩЕОБРАЗОВАТЕЛЬНЫХ ОРГАНИЗАЦИЙ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218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учителей-предметников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руководителей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</a:t>
            </a:r>
          </a:p>
          <a:p>
            <a:pPr algn="ctr"/>
            <a:endParaRPr lang="ru-RU" sz="14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6111" y="3276749"/>
            <a:ext cx="3211285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ВЫЕЗДНОЕ МЕРОПРИТИЕ «ПЕДАГОГИЧЕСКИЙ ДЕСАНТ»</a:t>
            </a:r>
          </a:p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(9 мероприятий)</a:t>
            </a:r>
          </a:p>
          <a:p>
            <a:pPr algn="ctr"/>
            <a:endParaRPr lang="ru-RU" sz="5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802 участника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88681" y="1640998"/>
            <a:ext cx="402045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ДОПОЛНИТЕЛЬНОГО ПРОФЕССИОНАЛЬНОГО ОБРАЗОВАНИЯ</a:t>
            </a:r>
          </a:p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(30 групп КПК)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633 учителей-предметников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167 руководитель ОО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924794" y="1690798"/>
            <a:ext cx="426720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ЭКСПЕРТИЗА ПРОГРАММНЫХ ДОКУМЕНТОВ</a:t>
            </a:r>
          </a:p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(100% охват школ)</a:t>
            </a:r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пакеты программных документов 96 школ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810169" y="3180791"/>
            <a:ext cx="33077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СТАЖИРОВКИ ДЛЯ УПРАВЛЕНЧЕСКИХ КОМАНД ШКОЛ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стажировок, 96 управленческих команд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020316" y="5089760"/>
            <a:ext cx="405557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КОНСУЛЬТАЦИИ С УПРАВЛЕНЧЕСКИМИ КОМАНДАМИ ШКОЛ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</a:pPr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192 часа (100% охват школ)</a:t>
            </a:r>
          </a:p>
          <a:p>
            <a:pPr algn="ctr">
              <a:lnSpc>
                <a:spcPts val="1200"/>
              </a:lnSpc>
            </a:pPr>
            <a:endParaRPr lang="ru-RU" sz="1400" b="1" i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</a:pPr>
            <a:endParaRPr lang="ru-RU" sz="14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4748192" y="2555946"/>
            <a:ext cx="2695614" cy="2695614"/>
          </a:xfrm>
          <a:prstGeom prst="ellipse">
            <a:avLst/>
          </a:prstGeom>
          <a:solidFill>
            <a:srgbClr val="80A2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299855" y="3080587"/>
            <a:ext cx="36213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ВЫРАВНИВАНИЕ </a:t>
            </a:r>
          </a:p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</a:t>
            </a:r>
          </a:p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ПОЛУЧЕНИЯ </a:t>
            </a:r>
          </a:p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КАЧЕСТВЕННОГО ОБРАЗОВАНИЯ ОБУЧАЮЩИМИСЯ СК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084458" y="1132113"/>
            <a:ext cx="4107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УПРАВЛЕНЧЕСКИЕ КОМАНДЫ ШКОЛ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4458" y="1045029"/>
            <a:ext cx="3207657" cy="377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ПЕДАГОГИ ШКОЛ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11785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837256">
            <a:off x="-1282213" y="-4156142"/>
            <a:ext cx="12214464" cy="2710051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03761" y="227964"/>
            <a:ext cx="10418617" cy="400110"/>
          </a:xfrm>
          <a:prstGeom prst="rect">
            <a:avLst/>
          </a:prstGeom>
          <a:effectLst>
            <a:outerShdw blurRad="12700" dist="12700" dir="5400000" sx="99000" sy="99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n w="3175">
                  <a:noFill/>
                </a:ln>
                <a:solidFill>
                  <a:srgbClr val="343F4D"/>
                </a:solidFill>
                <a:effectLst>
                  <a:outerShdw blurRad="38100" dist="25400" dir="5400000" algn="ctr" rotWithShape="0">
                    <a:schemeClr val="bg1">
                      <a:alpha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ШКОЛ С НИЗКИМИ РЕЗУЛЬТАТАМИ ОБУЧЕНИЯ, ФИОКО, 2023 ГОД</a:t>
            </a:r>
            <a:endParaRPr lang="ru-RU" sz="2000" i="1" dirty="0" smtClean="0">
              <a:ln w="3175">
                <a:noFill/>
              </a:ln>
              <a:solidFill>
                <a:srgbClr val="343F4D"/>
              </a:solidFill>
              <a:effectLst>
                <a:outerShdw blurRad="38100" dist="25400" dir="5400000" algn="ctr" rotWithShape="0">
                  <a:schemeClr val="bg1">
                    <a:alpha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6946" y="709229"/>
            <a:ext cx="6852062" cy="6005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588028" y="297130"/>
            <a:ext cx="1228725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6897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 descr="C:\Users\Администратор\Desktop\СКИРО (2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4112" y="237280"/>
            <a:ext cx="1346200" cy="1020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0417" y="156398"/>
            <a:ext cx="7113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4C5A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ШКОЛЫ – УЧАСТНИКИ ПРОЕКТА В 2023 ГОДУ</a:t>
            </a:r>
            <a:endParaRPr lang="ru-RU" sz="2400" dirty="0">
              <a:solidFill>
                <a:srgbClr val="4C5A7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974019" y="1258061"/>
            <a:ext cx="5291092" cy="470773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116062" y="3273383"/>
            <a:ext cx="1526959" cy="8877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013664" y="4830276"/>
            <a:ext cx="1526959" cy="8877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758431" y="1702516"/>
            <a:ext cx="1526959" cy="8877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540623" y="3005091"/>
            <a:ext cx="1526959" cy="8877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Выноска 2 11"/>
          <p:cNvSpPr/>
          <p:nvPr/>
        </p:nvSpPr>
        <p:spPr>
          <a:xfrm>
            <a:off x="6622742" y="870012"/>
            <a:ext cx="1447060" cy="949910"/>
          </a:xfrm>
          <a:prstGeom prst="borderCallout2">
            <a:avLst/>
          </a:prstGeom>
          <a:solidFill>
            <a:srgbClr val="E3E8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Выноска 2 12"/>
          <p:cNvSpPr/>
          <p:nvPr/>
        </p:nvSpPr>
        <p:spPr>
          <a:xfrm>
            <a:off x="8531441" y="2323473"/>
            <a:ext cx="1447060" cy="949910"/>
          </a:xfrm>
          <a:prstGeom prst="borderCallout2">
            <a:avLst/>
          </a:prstGeom>
          <a:solidFill>
            <a:srgbClr val="E3E8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Выноска 2 13"/>
          <p:cNvSpPr/>
          <p:nvPr/>
        </p:nvSpPr>
        <p:spPr>
          <a:xfrm>
            <a:off x="7155404" y="4294985"/>
            <a:ext cx="1447060" cy="949910"/>
          </a:xfrm>
          <a:prstGeom prst="borderCallout2">
            <a:avLst/>
          </a:prstGeom>
          <a:solidFill>
            <a:srgbClr val="E3E8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Выноска 2 14"/>
          <p:cNvSpPr/>
          <p:nvPr/>
        </p:nvSpPr>
        <p:spPr>
          <a:xfrm>
            <a:off x="4896035" y="2798428"/>
            <a:ext cx="1447060" cy="949910"/>
          </a:xfrm>
          <a:prstGeom prst="borderCallout2">
            <a:avLst/>
          </a:prstGeom>
          <a:solidFill>
            <a:srgbClr val="E3E8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Левая фигурная скобка 18"/>
          <p:cNvSpPr/>
          <p:nvPr/>
        </p:nvSpPr>
        <p:spPr>
          <a:xfrm>
            <a:off x="2638167" y="1410654"/>
            <a:ext cx="603682" cy="3788957"/>
          </a:xfrm>
          <a:prstGeom prst="leftBrac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164800" y="1593179"/>
            <a:ext cx="2652206" cy="5832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ru-RU" sz="1900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1900" i="1" dirty="0" smtClean="0">
                <a:solidFill>
                  <a:schemeClr val="accent1">
                    <a:lumMod val="50000"/>
                  </a:schemeClr>
                </a:solidFill>
              </a:rPr>
              <a:t>17 школа </a:t>
            </a:r>
            <a:r>
              <a:rPr lang="ru-RU" sz="1900" i="1" dirty="0" smtClean="0">
                <a:solidFill>
                  <a:schemeClr val="accent3">
                    <a:lumMod val="75000"/>
                  </a:schemeClr>
                </a:solidFill>
              </a:rPr>
              <a:t>- городская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1900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1900" i="1" dirty="0" smtClean="0">
                <a:solidFill>
                  <a:schemeClr val="accent1">
                    <a:lumMod val="50000"/>
                  </a:schemeClr>
                </a:solidFill>
              </a:rPr>
              <a:t>78 школ </a:t>
            </a:r>
            <a:r>
              <a:rPr lang="ru-RU" sz="1900" i="1" dirty="0" smtClean="0">
                <a:solidFill>
                  <a:schemeClr val="accent3">
                    <a:lumMod val="75000"/>
                  </a:schemeClr>
                </a:solidFill>
              </a:rPr>
              <a:t>- сельских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1900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1900" i="1" dirty="0" smtClean="0">
                <a:solidFill>
                  <a:schemeClr val="accent1">
                    <a:lumMod val="50000"/>
                  </a:schemeClr>
                </a:solidFill>
              </a:rPr>
              <a:t>37</a:t>
            </a:r>
            <a:r>
              <a:rPr lang="en-US" sz="1900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900" i="1" dirty="0" smtClean="0">
                <a:solidFill>
                  <a:schemeClr val="accent1">
                    <a:lumMod val="50000"/>
                  </a:schemeClr>
                </a:solidFill>
              </a:rPr>
              <a:t>школ </a:t>
            </a:r>
            <a:r>
              <a:rPr lang="ru-RU" sz="1900" i="1" dirty="0" smtClean="0">
                <a:solidFill>
                  <a:schemeClr val="accent3">
                    <a:lumMod val="75000"/>
                  </a:schemeClr>
                </a:solidFill>
              </a:rPr>
              <a:t>–малокомплектных</a:t>
            </a:r>
          </a:p>
          <a:p>
            <a:endParaRPr lang="ru-RU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95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ШКОЛ С НИЗКИМИ РЕЗУЛЬТАТАМИ ОБУЧЕНИЯ</a:t>
            </a: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+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39 ШКОЛ, ФУНКЦИОНИРУЮЩИХ В ЗОНЕ РИСКА СНИЖЕНИЯ ОБРАЗОВАТЕЛЬНЫХ РЕЗУЛЬТАТОВ</a:t>
            </a:r>
            <a:endParaRPr lang="ru-RU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ru-RU" sz="1900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ru-RU" sz="1900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ru-RU" sz="19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24762" y="1889167"/>
            <a:ext cx="1194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17 </a:t>
            </a:r>
            <a:r>
              <a:rPr lang="ru-RU" dirty="0" smtClean="0"/>
              <a:t>школ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6839116" y="3273383"/>
            <a:ext cx="1039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17 </a:t>
            </a:r>
            <a:r>
              <a:rPr lang="ru-RU" dirty="0" smtClean="0"/>
              <a:t>школ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5388745" y="5078027"/>
            <a:ext cx="896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 </a:t>
            </a:r>
            <a:r>
              <a:rPr lang="ru-RU" dirty="0" smtClean="0"/>
              <a:t>школ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3206338" y="3559946"/>
            <a:ext cx="1199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22 школы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6886852" y="865815"/>
            <a:ext cx="11807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Участники проекта «500+» в 2022 году</a:t>
            </a:r>
            <a:endParaRPr lang="ru-RU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8845468" y="2351026"/>
            <a:ext cx="11197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Участники проекта «500+» в </a:t>
            </a:r>
            <a:r>
              <a:rPr lang="ru-RU" sz="1400" dirty="0" smtClean="0"/>
              <a:t>2021 </a:t>
            </a:r>
            <a:r>
              <a:rPr lang="ru-RU" sz="1400" dirty="0"/>
              <a:t>году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401757" y="4312100"/>
            <a:ext cx="11296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Участники проекта «500+» в </a:t>
            </a:r>
            <a:r>
              <a:rPr lang="ru-RU" sz="1400" dirty="0" smtClean="0"/>
              <a:t>2020 </a:t>
            </a:r>
            <a:r>
              <a:rPr lang="ru-RU" sz="1400" dirty="0"/>
              <a:t>году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160143" y="2790505"/>
            <a:ext cx="10697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Школы вошедшие в проект в 2023 году</a:t>
            </a:r>
            <a:endParaRPr lang="ru-RU" sz="14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9505709" y="4862129"/>
            <a:ext cx="2415566" cy="1378311"/>
          </a:xfrm>
          <a:prstGeom prst="rect">
            <a:avLst/>
          </a:prstGeom>
          <a:solidFill>
            <a:srgbClr val="EEEFF6"/>
          </a:solidFill>
          <a:ln w="127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9434686" y="4939527"/>
            <a:ext cx="22842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25 муниципальных/</a:t>
            </a:r>
          </a:p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городских округов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34" name="Прямая со стрелкой 33"/>
          <p:cNvCxnSpPr/>
          <p:nvPr/>
        </p:nvCxnSpPr>
        <p:spPr>
          <a:xfrm flipH="1" flipV="1">
            <a:off x="8602464" y="3744612"/>
            <a:ext cx="1717193" cy="1085664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841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E3E8F3"/>
            </a:gs>
            <a:gs pos="0">
              <a:srgbClr val="80A2D7"/>
            </a:gs>
            <a:gs pos="57000">
              <a:srgbClr val="A1C6DB"/>
            </a:gs>
          </a:gsLst>
          <a:path path="rect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2062" y="2161309"/>
            <a:ext cx="11113477" cy="2367151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343F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ВЫПОЛНЕНИИ ПОКАЗАТЕЛЕЙ РЕАЛИЗАЦИИ КОМПЛЕКСНОГО ПРОЕКТА (ПРОГРАММЫ) ПО ВЫРАВНИВАНИЮ УСЛОВИЙ ДЛЯ ПОЛУЧЕНИЯ КАЧЕСТВЕННОГО ОБРАЗОВАНИЯ ОБУЧАЮЩИМИСЯ СТАВРОПОЛЬСКОГО КРАЯ В РАМКАХ КРАЕВОЙ ПРОГРАММЫ «ДЕТИ СТАВРОПОЛЬЯ»</a:t>
            </a:r>
            <a:endParaRPr lang="ru-RU" sz="2800" dirty="0">
              <a:solidFill>
                <a:srgbClr val="343F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36608" y="4774308"/>
            <a:ext cx="5950857" cy="1353458"/>
          </a:xfrm>
        </p:spPr>
        <p:txBody>
          <a:bodyPr>
            <a:noAutofit/>
          </a:bodyPr>
          <a:lstStyle/>
          <a:p>
            <a:pPr algn="just"/>
            <a:r>
              <a:rPr lang="ru-RU" b="1" dirty="0">
                <a:solidFill>
                  <a:srgbClr val="4C5A74"/>
                </a:solidFill>
                <a:effectLst>
                  <a:outerShdw blurRad="38100" dist="25400" dir="5400000" algn="ctr" rotWithShape="0">
                    <a:schemeClr val="bg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Устименко Татьяна Алексеевна</a:t>
            </a:r>
          </a:p>
          <a:p>
            <a:pPr algn="just"/>
            <a:r>
              <a:rPr lang="ru-RU" dirty="0">
                <a:solidFill>
                  <a:srgbClr val="4C5A74"/>
                </a:solidFill>
                <a:effectLst>
                  <a:outerShdw blurRad="38100" dist="25400" dir="5400000" algn="ctr" rotWithShape="0">
                    <a:schemeClr val="bg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проректор по информатизации и проектной деятельности СКИРО ПК и ПРО, кандидат педагогических </a:t>
            </a:r>
            <a:r>
              <a:rPr lang="ru-RU" dirty="0" smtClean="0">
                <a:solidFill>
                  <a:srgbClr val="4C5A74"/>
                </a:solidFill>
                <a:effectLst>
                  <a:outerShdw blurRad="38100" dist="25400" dir="5400000" algn="ctr" rotWithShape="0">
                    <a:schemeClr val="bg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наук</a:t>
            </a:r>
            <a:endParaRPr lang="ru-RU" dirty="0">
              <a:solidFill>
                <a:srgbClr val="4C5A74"/>
              </a:solidFill>
              <a:effectLst>
                <a:outerShdw blurRad="38100" dist="25400" dir="5400000" algn="ctr" rotWithShape="0">
                  <a:schemeClr val="bg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1" descr="C:\Users\Администратор\Desktop\СКИРО (2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4112" y="14514"/>
            <a:ext cx="1346200" cy="1020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24000" y="18556"/>
            <a:ext cx="9143999" cy="923330"/>
          </a:xfrm>
          <a:prstGeom prst="rect">
            <a:avLst/>
          </a:prstGeom>
          <a:effectLst>
            <a:outerShdw blurRad="25400" dist="25400" dir="5400000" sx="99000" sy="99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dirty="0">
                <a:ln w="3175">
                  <a:noFill/>
                </a:ln>
                <a:solidFill>
                  <a:srgbClr val="343F4D"/>
                </a:solidFill>
                <a:effectLst>
                  <a:outerShdw blurRad="38100" dist="25400" dir="5400000" algn="ctr" rotWithShape="0">
                    <a:schemeClr val="bg1">
                      <a:alpha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СТАВРОПОЛЬСКИЙ КРАЕВОЙ </a:t>
            </a:r>
            <a:br>
              <a:rPr lang="ru-RU" dirty="0">
                <a:ln w="3175">
                  <a:noFill/>
                </a:ln>
                <a:solidFill>
                  <a:srgbClr val="343F4D"/>
                </a:solidFill>
                <a:effectLst>
                  <a:outerShdw blurRad="38100" dist="25400" dir="5400000" algn="ctr" rotWithShape="0">
                    <a:schemeClr val="bg1">
                      <a:alpha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n w="3175">
                  <a:noFill/>
                </a:ln>
                <a:solidFill>
                  <a:srgbClr val="343F4D"/>
                </a:solidFill>
                <a:effectLst>
                  <a:outerShdw blurRad="38100" dist="25400" dir="5400000" algn="ctr" rotWithShape="0">
                    <a:schemeClr val="bg1">
                      <a:alpha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РАЗВИТИЯ </a:t>
            </a:r>
            <a:r>
              <a:rPr lang="ru-RU" dirty="0">
                <a:ln w="3175">
                  <a:noFill/>
                </a:ln>
                <a:solidFill>
                  <a:srgbClr val="343F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lang="ru-RU" dirty="0">
                <a:ln w="3175">
                  <a:noFill/>
                </a:ln>
                <a:solidFill>
                  <a:srgbClr val="343F4D"/>
                </a:solidFill>
                <a:effectLst>
                  <a:outerShdw blurRad="38100" dist="25400" dir="5400000" algn="ctr" rotWithShape="0">
                    <a:schemeClr val="bg1">
                      <a:alpha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ПОВЫШЕНИЯ КВАЛИФИКАЦИИ И ПЕРЕПОДГОТОВКИ РАБОТНИКОВ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211766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2003</TotalTime>
  <Words>607</Words>
  <Application>Microsoft Office PowerPoint</Application>
  <PresentationFormat>Широкоэкранный</PresentationFormat>
  <Paragraphs>110</Paragraphs>
  <Slides>8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Courier New</vt:lpstr>
      <vt:lpstr>Times New Roman</vt:lpstr>
      <vt:lpstr>Тема Office</vt:lpstr>
      <vt:lpstr>CorelDRAW</vt:lpstr>
      <vt:lpstr>О ВЫПОЛНЕНИИ ПОКАЗАТЕЛЕЙ РЕАЛИЗАЦИИ КОМПЛЕКСНОГО ПРОЕКТА (ПРОГРАММЫ) ПО ВЫРАВНИВАНИЮ УСЛОВИЙ ДЛЯ ПОЛУЧЕНИЯ КАЧЕСТВЕННОГО ОБРАЗОВАНИЯ ОБУЧАЮЩИМИСЯ СТАВРОПОЛЬСКОГО КРАЯ В РАМКАХ КРАЕВОЙ ПРОГРАММЫ «ДЕТИ СТАВРОПОЛЬЯ»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 ВЫПОЛНЕНИИ ПОКАЗАТЕЛЕЙ РЕАЛИЗАЦИИ КОМПЛЕКСНОГО ПРОЕКТА (ПРОГРАММЫ) ПО ВЫРАВНИВАНИЮ УСЛОВИЙ ДЛЯ ПОЛУЧЕНИЯ КАЧЕСТВЕННОГО ОБРАЗОВАНИЯ ОБУЧАЮЩИМИСЯ СТАВРОПОЛЬСКОГО КРАЯ В РАМКАХ КРАЕВОЙ ПРОГРАММЫ «ДЕТИ СТАВРОПОЛЬЯ»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Tatiana</cp:lastModifiedBy>
  <cp:revision>143</cp:revision>
  <cp:lastPrinted>2021-12-27T08:03:37Z</cp:lastPrinted>
  <dcterms:created xsi:type="dcterms:W3CDTF">2021-08-15T15:17:03Z</dcterms:created>
  <dcterms:modified xsi:type="dcterms:W3CDTF">2022-12-26T12:32:19Z</dcterms:modified>
</cp:coreProperties>
</file>