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3" r:id="rId3"/>
    <p:sldId id="315" r:id="rId4"/>
    <p:sldId id="328" r:id="rId5"/>
    <p:sldId id="481" r:id="rId6"/>
    <p:sldId id="482" r:id="rId7"/>
    <p:sldId id="335" r:id="rId8"/>
    <p:sldId id="337" r:id="rId9"/>
    <p:sldId id="336" r:id="rId10"/>
    <p:sldId id="327" r:id="rId11"/>
    <p:sldId id="322" r:id="rId12"/>
    <p:sldId id="330" r:id="rId13"/>
    <p:sldId id="323" r:id="rId14"/>
    <p:sldId id="333" r:id="rId15"/>
    <p:sldId id="334" r:id="rId16"/>
    <p:sldId id="487" r:id="rId17"/>
    <p:sldId id="488" r:id="rId18"/>
    <p:sldId id="491" r:id="rId19"/>
    <p:sldId id="490" r:id="rId20"/>
    <p:sldId id="317" r:id="rId21"/>
    <p:sldId id="325" r:id="rId22"/>
    <p:sldId id="324" r:id="rId23"/>
    <p:sldId id="477" r:id="rId24"/>
    <p:sldId id="478" r:id="rId25"/>
    <p:sldId id="485" r:id="rId26"/>
    <p:sldId id="326" r:id="rId27"/>
    <p:sldId id="486" r:id="rId28"/>
    <p:sldId id="329" r:id="rId29"/>
    <p:sldId id="489" r:id="rId30"/>
    <p:sldId id="319" r:id="rId31"/>
    <p:sldId id="320" r:id="rId32"/>
    <p:sldId id="480" r:id="rId3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A946B35-58E0-4B9B-9DCB-111A729DEF10}">
          <p14:sldIdLst>
            <p14:sldId id="256"/>
            <p14:sldId id="313"/>
            <p14:sldId id="315"/>
            <p14:sldId id="328"/>
            <p14:sldId id="481"/>
            <p14:sldId id="482"/>
            <p14:sldId id="335"/>
            <p14:sldId id="337"/>
            <p14:sldId id="336"/>
            <p14:sldId id="327"/>
            <p14:sldId id="322"/>
            <p14:sldId id="330"/>
            <p14:sldId id="323"/>
            <p14:sldId id="333"/>
            <p14:sldId id="334"/>
            <p14:sldId id="487"/>
            <p14:sldId id="488"/>
            <p14:sldId id="491"/>
            <p14:sldId id="490"/>
            <p14:sldId id="317"/>
            <p14:sldId id="325"/>
            <p14:sldId id="324"/>
            <p14:sldId id="477"/>
            <p14:sldId id="478"/>
            <p14:sldId id="485"/>
            <p14:sldId id="326"/>
            <p14:sldId id="486"/>
            <p14:sldId id="329"/>
            <p14:sldId id="489"/>
            <p14:sldId id="319"/>
            <p14:sldId id="320"/>
            <p14:sldId id="48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E9124-696C-4D8A-9B3F-76D57B6DBBC2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0D6B-5AAA-4764-8646-7482135003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713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E9124-696C-4D8A-9B3F-76D57B6DBBC2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0D6B-5AAA-4764-8646-7482135003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667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E9124-696C-4D8A-9B3F-76D57B6DBBC2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0D6B-5AAA-4764-8646-7482135003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550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E9124-696C-4D8A-9B3F-76D57B6DBBC2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0D6B-5AAA-4764-8646-7482135003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285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E9124-696C-4D8A-9B3F-76D57B6DBBC2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0D6B-5AAA-4764-8646-7482135003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827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E9124-696C-4D8A-9B3F-76D57B6DBBC2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0D6B-5AAA-4764-8646-7482135003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242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E9124-696C-4D8A-9B3F-76D57B6DBBC2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0D6B-5AAA-4764-8646-7482135003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141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E9124-696C-4D8A-9B3F-76D57B6DBBC2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0D6B-5AAA-4764-8646-7482135003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511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E9124-696C-4D8A-9B3F-76D57B6DBBC2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0D6B-5AAA-4764-8646-7482135003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343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E9124-696C-4D8A-9B3F-76D57B6DBBC2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0D6B-5AAA-4764-8646-7482135003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191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E9124-696C-4D8A-9B3F-76D57B6DBBC2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0D6B-5AAA-4764-8646-7482135003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461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E9124-696C-4D8A-9B3F-76D57B6DBBC2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20D6B-5AAA-4764-8646-7482135003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304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6.png"/><Relationship Id="rId18" Type="http://schemas.openxmlformats.org/officeDocument/2006/relationships/image" Target="../media/image28.svg"/><Relationship Id="rId26" Type="http://schemas.openxmlformats.org/officeDocument/2006/relationships/image" Target="../media/image36.svg"/><Relationship Id="rId3" Type="http://schemas.openxmlformats.org/officeDocument/2006/relationships/image" Target="../media/image21.png"/><Relationship Id="rId21" Type="http://schemas.openxmlformats.org/officeDocument/2006/relationships/image" Target="../media/image30.png"/><Relationship Id="rId34" Type="http://schemas.openxmlformats.org/officeDocument/2006/relationships/image" Target="../media/image44.svg"/><Relationship Id="rId7" Type="http://schemas.openxmlformats.org/officeDocument/2006/relationships/image" Target="../media/image23.png"/><Relationship Id="rId12" Type="http://schemas.openxmlformats.org/officeDocument/2006/relationships/image" Target="../media/image22.svg"/><Relationship Id="rId17" Type="http://schemas.openxmlformats.org/officeDocument/2006/relationships/image" Target="../media/image28.png"/><Relationship Id="rId25" Type="http://schemas.openxmlformats.org/officeDocument/2006/relationships/image" Target="../media/image32.png"/><Relationship Id="rId33" Type="http://schemas.openxmlformats.org/officeDocument/2006/relationships/image" Target="../media/image36.png"/><Relationship Id="rId2" Type="http://schemas.openxmlformats.org/officeDocument/2006/relationships/image" Target="../media/image2.png"/><Relationship Id="rId16" Type="http://schemas.openxmlformats.org/officeDocument/2006/relationships/image" Target="../media/image26.svg"/><Relationship Id="rId20" Type="http://schemas.openxmlformats.org/officeDocument/2006/relationships/image" Target="../media/image30.svg"/><Relationship Id="rId29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11" Type="http://schemas.openxmlformats.org/officeDocument/2006/relationships/image" Target="../media/image25.png"/><Relationship Id="rId24" Type="http://schemas.openxmlformats.org/officeDocument/2006/relationships/image" Target="../media/image34.svg"/><Relationship Id="rId32" Type="http://schemas.openxmlformats.org/officeDocument/2006/relationships/image" Target="../media/image42.svg"/><Relationship Id="rId5" Type="http://schemas.openxmlformats.org/officeDocument/2006/relationships/image" Target="../media/image22.png"/><Relationship Id="rId15" Type="http://schemas.openxmlformats.org/officeDocument/2006/relationships/image" Target="../media/image27.png"/><Relationship Id="rId23" Type="http://schemas.openxmlformats.org/officeDocument/2006/relationships/image" Target="../media/image31.png"/><Relationship Id="rId28" Type="http://schemas.openxmlformats.org/officeDocument/2006/relationships/image" Target="../media/image38.svg"/><Relationship Id="rId10" Type="http://schemas.openxmlformats.org/officeDocument/2006/relationships/image" Target="../media/image20.svg"/><Relationship Id="rId19" Type="http://schemas.openxmlformats.org/officeDocument/2006/relationships/image" Target="../media/image29.png"/><Relationship Id="rId31" Type="http://schemas.openxmlformats.org/officeDocument/2006/relationships/image" Target="../media/image35.png"/><Relationship Id="rId4" Type="http://schemas.openxmlformats.org/officeDocument/2006/relationships/image" Target="../media/image14.svg"/><Relationship Id="rId9" Type="http://schemas.openxmlformats.org/officeDocument/2006/relationships/image" Target="../media/image24.png"/><Relationship Id="rId14" Type="http://schemas.openxmlformats.org/officeDocument/2006/relationships/image" Target="../media/image24.svg"/><Relationship Id="rId22" Type="http://schemas.openxmlformats.org/officeDocument/2006/relationships/image" Target="../media/image32.svg"/><Relationship Id="rId27" Type="http://schemas.openxmlformats.org/officeDocument/2006/relationships/image" Target="../media/image33.png"/><Relationship Id="rId30" Type="http://schemas.openxmlformats.org/officeDocument/2006/relationships/image" Target="../media/image40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emf"/><Relationship Id="rId4" Type="http://schemas.openxmlformats.org/officeDocument/2006/relationships/hyperlink" Target="mailto:rcitskiro@yandex.ru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emf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ioco.ru/bank-praktik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2919" t="17837" r="4045" b="832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58094" y="1757739"/>
            <a:ext cx="8072916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ПЕДАГОГИЧЕСКИЙ ДЕСАНТ</a:t>
            </a:r>
          </a:p>
          <a:p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i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выездное мероприятие</a:t>
            </a:r>
          </a:p>
          <a:p>
            <a:endParaRPr lang="ru-RU" sz="3200" b="1" i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Изобильненский, Красногвардейский, </a:t>
            </a:r>
          </a:p>
          <a:p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Новоалександровский</a:t>
            </a:r>
          </a:p>
          <a:p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муниципальные округа</a:t>
            </a:r>
            <a:endParaRPr lang="ru-RU" sz="2400" b="1" i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C0153CF-6DDE-9250-8DD0-EE106E8F7EEE}"/>
              </a:ext>
            </a:extLst>
          </p:cNvPr>
          <p:cNvSpPr txBox="1"/>
          <p:nvPr/>
        </p:nvSpPr>
        <p:spPr>
          <a:xfrm>
            <a:off x="6668832" y="5669838"/>
            <a:ext cx="4008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29 февраля 2024 года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2582A69-66D6-E342-32BE-C785F2F693D1}"/>
              </a:ext>
            </a:extLst>
          </p:cNvPr>
          <p:cNvSpPr txBox="1"/>
          <p:nvPr/>
        </p:nvSpPr>
        <p:spPr>
          <a:xfrm>
            <a:off x="434109" y="5516482"/>
            <a:ext cx="41194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Устименко Татьяна Алексеевна, проректор по информатизации и проектной деятельности, кандидат педагогических наук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42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0E0F1A3-9807-5002-3AF6-116AD0EBF7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7FA27B83-A6FE-302D-2BED-FE1AC9EF8F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26" t="18535" r="2248" b="836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07ED3EF7-B468-E902-08AC-73620B4010A6}"/>
              </a:ext>
            </a:extLst>
          </p:cNvPr>
          <p:cNvSpPr/>
          <p:nvPr/>
        </p:nvSpPr>
        <p:spPr>
          <a:xfrm>
            <a:off x="1467960" y="711832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РИСКОВЫЙ ПРОФИЛЬ ШКОЛЫ</a:t>
            </a:r>
          </a:p>
          <a:p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F8C310BF-5A8E-57A2-B54F-ECB6D3649D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9378" y="720437"/>
            <a:ext cx="846204" cy="64799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5DBA7780-C187-EA46-CD41-49B04F133C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32561"/>
            <a:ext cx="10908145" cy="516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13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7BC68CE3-3809-1F5E-CAA3-03A0D960FF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FAC7F684-1B8F-B612-D0A9-AEF669A3BE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26" t="18535" r="2248" b="836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DF006370-569F-CBD9-2368-4886BAB30300}"/>
              </a:ext>
            </a:extLst>
          </p:cNvPr>
          <p:cNvSpPr/>
          <p:nvPr/>
        </p:nvSpPr>
        <p:spPr>
          <a:xfrm>
            <a:off x="2012905" y="614224"/>
            <a:ext cx="6096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ПРИМЕРНОЕ СОДЕРЖАНИЕ ПРЕЗЕНТАЦИИ ОПЫТА</a:t>
            </a:r>
          </a:p>
          <a:p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5BC5422D-C31F-F896-3297-B21CBCA792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9378" y="720437"/>
            <a:ext cx="846204" cy="6479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37794B2-076E-8CCB-03E7-9D757DB474A8}"/>
              </a:ext>
            </a:extLst>
          </p:cNvPr>
          <p:cNvSpPr txBox="1"/>
          <p:nvPr/>
        </p:nvSpPr>
        <p:spPr>
          <a:xfrm>
            <a:off x="775854" y="2088868"/>
            <a:ext cx="1064029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Подробное описание стратегии и планов по выходу из зоны риска низких результатов</a:t>
            </a:r>
          </a:p>
          <a:p>
            <a:endParaRPr lang="ru-RU" sz="3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 Какие цели поставила школа? (Конкретные формулировки) Какова последовательность действий по достижению цели? Какие управленческие решения были приняты (ЛНА приняты). Пример дорожной карты школы с конкретными задачами (указываются задачи, о решении которых рассказывается в представляемом опыте).</a:t>
            </a:r>
          </a:p>
        </p:txBody>
      </p:sp>
    </p:spTree>
    <p:extLst>
      <p:ext uri="{BB962C8B-B14F-4D97-AF65-F5344CB8AC3E}">
        <p14:creationId xmlns:p14="http://schemas.microsoft.com/office/powerpoint/2010/main" val="249874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8D9AA21-5663-23CE-FA6B-BBBE2D78EA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BE3B25C6-0579-2AB7-F29E-9572600623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26" t="18535" r="2248" b="836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8ED6C866-7F00-4148-FA22-D270EEB24FC1}"/>
              </a:ext>
            </a:extLst>
          </p:cNvPr>
          <p:cNvSpPr/>
          <p:nvPr/>
        </p:nvSpPr>
        <p:spPr>
          <a:xfrm>
            <a:off x="2012905" y="614224"/>
            <a:ext cx="6096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ПОДХОДЫ ДЛЯ ОЦЕНКИ КАЧЕСТВА ПОСТАНОВКИ ЦЕЛИ</a:t>
            </a:r>
          </a:p>
          <a:p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582BF2A-F7F0-1BB5-9082-B3F2DC20E8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82" y="1728075"/>
            <a:ext cx="10247023" cy="486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57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61AE7F27-F895-CF1F-1F0A-265E429D7D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A3ACE771-49FA-A63F-3A41-1E69FCDEC7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26" t="18535" r="2248" b="836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1D847DCD-7F6A-E241-65C8-AEBB3956FB76}"/>
              </a:ext>
            </a:extLst>
          </p:cNvPr>
          <p:cNvSpPr/>
          <p:nvPr/>
        </p:nvSpPr>
        <p:spPr>
          <a:xfrm>
            <a:off x="2012905" y="614224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ПРИМЕРЫ ФОРМУЛИРОВКИ ЦЕЛИ</a:t>
            </a:r>
          </a:p>
          <a:p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CBC3F1F-BB23-F2D7-7BB9-92E2294AF1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38192"/>
            <a:ext cx="12192000" cy="430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97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C80FEA04-3532-6DE4-365D-76264B9FBF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D6A2DB70-DA77-50AB-3DE1-22149D5C6C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26" t="18535" r="2248" b="836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A545A66F-2A2F-1B2F-2B9E-E0E507C812EB}"/>
              </a:ext>
            </a:extLst>
          </p:cNvPr>
          <p:cNvSpPr/>
          <p:nvPr/>
        </p:nvSpPr>
        <p:spPr>
          <a:xfrm>
            <a:off x="2012905" y="614224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 ФОРМУЛИРОВКИ ЦЕЛИ</a:t>
            </a:r>
          </a:p>
          <a:p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A0D80EEA-37A4-9A3B-1DF6-29DB773A5B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35757"/>
            <a:ext cx="12192000" cy="420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90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0401A11C-CD56-321E-45AA-7C735259F5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25D517C3-6DFC-81F1-5F96-A8E9C42276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26" t="18535" r="2248" b="836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00F9F3D6-41A6-C9C1-786D-9CAAFCF856E4}"/>
              </a:ext>
            </a:extLst>
          </p:cNvPr>
          <p:cNvSpPr/>
          <p:nvPr/>
        </p:nvSpPr>
        <p:spPr>
          <a:xfrm>
            <a:off x="2012905" y="614224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ПРИМЕРЫ ФОРМУЛИРОВКИ ЦЕЛИ</a:t>
            </a:r>
          </a:p>
          <a:p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5EBBBD0D-B569-EF70-4C75-F92EBE2D7E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172" y="1893454"/>
            <a:ext cx="10987656" cy="385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46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401A11C-CD56-321E-45AA-7C735259F5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25D517C3-6DFC-81F1-5F96-A8E9C42276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26" t="18535" r="2248" b="836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00F9F3D6-41A6-C9C1-786D-9CAAFCF856E4}"/>
              </a:ext>
            </a:extLst>
          </p:cNvPr>
          <p:cNvSpPr/>
          <p:nvPr/>
        </p:nvSpPr>
        <p:spPr>
          <a:xfrm>
            <a:off x="2012905" y="614224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КОНЦЕПЦИИ РАЗВИТИЯ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7967" y="2183027"/>
            <a:ext cx="967122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dirty="0">
                <a:solidFill>
                  <a:srgbClr val="4472C4">
                    <a:lumMod val="50000"/>
                  </a:srgbClr>
                </a:solidFill>
              </a:rPr>
              <a:t>Титульный лист </a:t>
            </a:r>
          </a:p>
          <a:p>
            <a:pPr lvl="0"/>
            <a:r>
              <a:rPr lang="ru-RU" sz="2800" dirty="0">
                <a:solidFill>
                  <a:srgbClr val="4472C4">
                    <a:lumMod val="50000"/>
                  </a:srgbClr>
                </a:solidFill>
              </a:rPr>
              <a:t>Содержание концепции с указанием страниц разделов </a:t>
            </a:r>
          </a:p>
          <a:p>
            <a:pPr lvl="0"/>
            <a:r>
              <a:rPr lang="ru-RU" sz="2800" dirty="0">
                <a:solidFill>
                  <a:srgbClr val="4472C4">
                    <a:lumMod val="50000"/>
                  </a:srgbClr>
                </a:solidFill>
              </a:rPr>
              <a:t>Основные разделы: </a:t>
            </a:r>
          </a:p>
          <a:p>
            <a:pPr lvl="0"/>
            <a:r>
              <a:rPr lang="ru-RU" sz="2800" dirty="0">
                <a:solidFill>
                  <a:srgbClr val="4472C4">
                    <a:lumMod val="50000"/>
                  </a:srgbClr>
                </a:solidFill>
              </a:rPr>
              <a:t>1. Введение </a:t>
            </a:r>
          </a:p>
          <a:p>
            <a:pPr lvl="0"/>
            <a:r>
              <a:rPr lang="ru-RU" sz="2800" dirty="0">
                <a:solidFill>
                  <a:srgbClr val="4472C4">
                    <a:lumMod val="50000"/>
                  </a:srgbClr>
                </a:solidFill>
              </a:rPr>
              <a:t>2. Общее описание и анализ текущего состояния ОО</a:t>
            </a:r>
          </a:p>
          <a:p>
            <a:pPr lvl="0"/>
            <a:r>
              <a:rPr lang="ru-RU" sz="2800" dirty="0">
                <a:solidFill>
                  <a:srgbClr val="4472C4">
                    <a:lumMod val="50000"/>
                  </a:srgbClr>
                </a:solidFill>
              </a:rPr>
              <a:t>3. Цель и задачи развития образовательной организации </a:t>
            </a:r>
          </a:p>
          <a:p>
            <a:pPr lvl="0"/>
            <a:r>
              <a:rPr lang="ru-RU" sz="2800" dirty="0">
                <a:solidFill>
                  <a:srgbClr val="4472C4">
                    <a:lumMod val="50000"/>
                  </a:srgbClr>
                </a:solidFill>
              </a:rPr>
              <a:t>4. Меры и мероприятия по достижению цели развития</a:t>
            </a:r>
          </a:p>
          <a:p>
            <a:pPr lvl="0"/>
            <a:r>
              <a:rPr lang="ru-RU" sz="2800" dirty="0">
                <a:solidFill>
                  <a:srgbClr val="4472C4">
                    <a:lumMod val="50000"/>
                  </a:srgbClr>
                </a:solidFill>
              </a:rPr>
              <a:t>5. Механизмы реализации программы </a:t>
            </a:r>
          </a:p>
          <a:p>
            <a:pPr lvl="0"/>
            <a:r>
              <a:rPr lang="ru-RU" sz="2800" dirty="0">
                <a:solidFill>
                  <a:srgbClr val="4472C4">
                    <a:lumMod val="50000"/>
                  </a:srgbClr>
                </a:solidFill>
              </a:rPr>
              <a:t>6. Лица, ответственные за достижение результатов </a:t>
            </a:r>
          </a:p>
        </p:txBody>
      </p:sp>
    </p:spTree>
    <p:extLst>
      <p:ext uri="{BB962C8B-B14F-4D97-AF65-F5344CB8AC3E}">
        <p14:creationId xmlns:p14="http://schemas.microsoft.com/office/powerpoint/2010/main" val="497936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401A11C-CD56-321E-45AA-7C735259F5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25D517C3-6DFC-81F1-5F96-A8E9C42276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26" t="18535" r="2248" b="836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00F9F3D6-41A6-C9C1-786D-9CAAFCF856E4}"/>
              </a:ext>
            </a:extLst>
          </p:cNvPr>
          <p:cNvSpPr/>
          <p:nvPr/>
        </p:nvSpPr>
        <p:spPr>
          <a:xfrm>
            <a:off x="2012905" y="614224"/>
            <a:ext cx="6096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АНТИРИСКОВОЙ ПРОГРАММЫ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4843" y="1843950"/>
            <a:ext cx="115412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>
                <a:solidFill>
                  <a:srgbClr val="002060"/>
                </a:solidFill>
              </a:rPr>
              <a:t>1. Наименование программы </a:t>
            </a:r>
            <a:r>
              <a:rPr lang="ru-RU" dirty="0" err="1">
                <a:solidFill>
                  <a:srgbClr val="002060"/>
                </a:solidFill>
              </a:rPr>
              <a:t>антирисковых</a:t>
            </a:r>
            <a:r>
              <a:rPr lang="ru-RU" dirty="0">
                <a:solidFill>
                  <a:srgbClr val="002060"/>
                </a:solidFill>
              </a:rPr>
              <a:t> мер (в соответствии с рисковым профилем ОО). </a:t>
            </a:r>
          </a:p>
          <a:p>
            <a:pPr lvl="0"/>
            <a:r>
              <a:rPr lang="ru-RU" dirty="0">
                <a:solidFill>
                  <a:srgbClr val="002060"/>
                </a:solidFill>
              </a:rPr>
              <a:t>2. Цель и задачи реализации программы по работе с конкретным рисковым направлением. </a:t>
            </a:r>
          </a:p>
          <a:p>
            <a:pPr lvl="0"/>
            <a:r>
              <a:rPr lang="ru-RU" dirty="0">
                <a:solidFill>
                  <a:srgbClr val="002060"/>
                </a:solidFill>
              </a:rPr>
              <a:t>3. Целевые показатели (индикаторы достижения цели). </a:t>
            </a:r>
          </a:p>
          <a:p>
            <a:pPr lvl="0"/>
            <a:r>
              <a:rPr lang="ru-RU" dirty="0">
                <a:solidFill>
                  <a:srgbClr val="002060"/>
                </a:solidFill>
              </a:rPr>
              <a:t>4. Сроки и этапы реализации программы </a:t>
            </a:r>
            <a:r>
              <a:rPr lang="ru-RU" dirty="0" err="1">
                <a:solidFill>
                  <a:srgbClr val="002060"/>
                </a:solidFill>
              </a:rPr>
              <a:t>антирисковых</a:t>
            </a:r>
            <a:r>
              <a:rPr lang="ru-RU" dirty="0">
                <a:solidFill>
                  <a:srgbClr val="002060"/>
                </a:solidFill>
              </a:rPr>
              <a:t> мер. </a:t>
            </a:r>
          </a:p>
          <a:p>
            <a:pPr lvl="0"/>
            <a:r>
              <a:rPr lang="ru-RU" dirty="0">
                <a:solidFill>
                  <a:srgbClr val="002060"/>
                </a:solidFill>
              </a:rPr>
              <a:t>5. Меры/мероприятия по достижению цели и задач. </a:t>
            </a:r>
          </a:p>
          <a:p>
            <a:pPr lvl="0"/>
            <a:r>
              <a:rPr lang="ru-RU" dirty="0">
                <a:solidFill>
                  <a:srgbClr val="002060"/>
                </a:solidFill>
              </a:rPr>
              <a:t>6. Ожидаемые конечные результаты реализации программы </a:t>
            </a:r>
            <a:r>
              <a:rPr lang="ru-RU" dirty="0" err="1">
                <a:solidFill>
                  <a:srgbClr val="002060"/>
                </a:solidFill>
              </a:rPr>
              <a:t>антирисковых</a:t>
            </a:r>
            <a:r>
              <a:rPr lang="ru-RU" dirty="0">
                <a:solidFill>
                  <a:srgbClr val="002060"/>
                </a:solidFill>
              </a:rPr>
              <a:t> мер. </a:t>
            </a:r>
          </a:p>
          <a:p>
            <a:pPr lvl="0"/>
            <a:r>
              <a:rPr lang="ru-RU" dirty="0">
                <a:solidFill>
                  <a:srgbClr val="002060"/>
                </a:solidFill>
              </a:rPr>
              <a:t>7. Исполнители. </a:t>
            </a:r>
          </a:p>
          <a:p>
            <a:pPr lvl="0"/>
            <a:r>
              <a:rPr lang="ru-RU" dirty="0">
                <a:solidFill>
                  <a:srgbClr val="002060"/>
                </a:solidFill>
              </a:rPr>
              <a:t>8. Приложение. Дорожная карта реализации программы </a:t>
            </a:r>
            <a:r>
              <a:rPr lang="ru-RU" dirty="0" err="1">
                <a:solidFill>
                  <a:srgbClr val="002060"/>
                </a:solidFill>
              </a:rPr>
              <a:t>антирисковых</a:t>
            </a:r>
            <a:r>
              <a:rPr lang="ru-RU" dirty="0">
                <a:solidFill>
                  <a:srgbClr val="002060"/>
                </a:solidFill>
              </a:rPr>
              <a:t> мер.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2905" y="4301695"/>
            <a:ext cx="6030096" cy="242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0166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401A11C-CD56-321E-45AA-7C735259F5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25D517C3-6DFC-81F1-5F96-A8E9C42276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26" t="18535" r="2248" b="836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00F9F3D6-41A6-C9C1-786D-9CAAFCF856E4}"/>
              </a:ext>
            </a:extLst>
          </p:cNvPr>
          <p:cNvSpPr/>
          <p:nvPr/>
        </p:nvSpPr>
        <p:spPr>
          <a:xfrm>
            <a:off x="2012905" y="614224"/>
            <a:ext cx="6096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ЭКСПЕРТИЗЫ ПРОГРАММНЫХ ДОКУМЕНТОВ ШКОЛ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3426" y="1458098"/>
            <a:ext cx="5843780" cy="53459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20216" y="2257168"/>
            <a:ext cx="33775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Школы, демонстрирующие низкие образовательные результаты обучающихся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9119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401A11C-CD56-321E-45AA-7C735259F5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25D517C3-6DFC-81F1-5F96-A8E9C42276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26" t="18535" r="2248" b="836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00F9F3D6-41A6-C9C1-786D-9CAAFCF856E4}"/>
              </a:ext>
            </a:extLst>
          </p:cNvPr>
          <p:cNvSpPr/>
          <p:nvPr/>
        </p:nvSpPr>
        <p:spPr>
          <a:xfrm>
            <a:off x="2012905" y="614224"/>
            <a:ext cx="6096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ЭКСПЕРТИЗЫ ПРОГРАММНЫХ ДОКУМЕНТОВ ШКОЛ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530" y="2336444"/>
            <a:ext cx="7128000" cy="2709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28454" y="2776151"/>
            <a:ext cx="3443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Школы, функционирующие в зоне риска снижения образовательных результатов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640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3861EA61-7ACD-C629-F0A5-90D5B83C52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0B510047-89DD-CC62-156E-670CE67656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26" t="18535" r="2248" b="836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E3A34A56-7949-9B8F-9946-C87B270896B0}"/>
              </a:ext>
            </a:extLst>
          </p:cNvPr>
          <p:cNvSpPr/>
          <p:nvPr/>
        </p:nvSpPr>
        <p:spPr>
          <a:xfrm>
            <a:off x="1911306" y="734297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 ПРОЕКТА В 2024 ГОДУ</a:t>
            </a:r>
          </a:p>
          <a:p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1AB77293-01B4-A034-6B12-70D3FE704A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69918"/>
            <a:ext cx="11391900" cy="5191125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C8465FAB-0387-4A1B-9F2B-85E8448EA7D7}"/>
              </a:ext>
            </a:extLst>
          </p:cNvPr>
          <p:cNvCxnSpPr/>
          <p:nvPr/>
        </p:nvCxnSpPr>
        <p:spPr>
          <a:xfrm>
            <a:off x="669648" y="1921163"/>
            <a:ext cx="1976582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E62D0612-8209-7040-2D15-F962AFC5FD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648" y="5119542"/>
            <a:ext cx="1999661" cy="3048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4E7EB832-7CD2-BC1D-3509-6A3862CB7B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8007306" y="2042621"/>
            <a:ext cx="2999131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75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81467DD7-61EF-AE35-7A2B-87326F1261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3BACBC0E-2F9B-3F72-7BE5-38686A63CC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26" t="18535" r="2248" b="836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7DF8EBA2-7B0F-43FC-19B8-D64614DC11F0}"/>
              </a:ext>
            </a:extLst>
          </p:cNvPr>
          <p:cNvSpPr/>
          <p:nvPr/>
        </p:nvSpPr>
        <p:spPr>
          <a:xfrm>
            <a:off x="1791233" y="67002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МЕТОДИЧЕСКОЕ СОПРОВОЖДЕНИЕ РАЗРАБОТКИ И РЕАЛИЗАЦИИ ПРОГРАММНЫХ ДОКУМЕНТОВ ШКОЛ</a:t>
            </a:r>
          </a:p>
          <a:p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16A0128D-0F67-2D54-9A1E-BE0BF21666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0" y="1870358"/>
            <a:ext cx="109728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3955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678E47EC-4878-68EB-2A08-33269D7313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481D680E-3920-567F-3EE5-EEB1B0F19B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26" t="18535" r="2248" b="836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D634E5B2-FF02-1EB8-7A78-347BE632B5A9}"/>
              </a:ext>
            </a:extLst>
          </p:cNvPr>
          <p:cNvSpPr/>
          <p:nvPr/>
        </p:nvSpPr>
        <p:spPr>
          <a:xfrm>
            <a:off x="2012905" y="614224"/>
            <a:ext cx="6096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ПРИМЕРНОЕ СОДЕРЖАНИЕ ПРЕЗЕНТАЦИИ ОПЫТА</a:t>
            </a:r>
          </a:p>
          <a:p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B517B0C6-6B16-BE59-8B73-64A2F93038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9378" y="720437"/>
            <a:ext cx="846204" cy="64799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B5C817A-8E8F-10C3-26AC-DA2E8E8FEA36}"/>
              </a:ext>
            </a:extLst>
          </p:cNvPr>
          <p:cNvSpPr txBox="1"/>
          <p:nvPr/>
        </p:nvSpPr>
        <p:spPr>
          <a:xfrm>
            <a:off x="849745" y="2327564"/>
            <a:ext cx="964276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accent5">
                    <a:lumMod val="50000"/>
                  </a:schemeClr>
                </a:solidFill>
              </a:rPr>
              <a:t>Как строится </a:t>
            </a: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</a:rPr>
              <a:t>работа с обучающимися </a:t>
            </a:r>
            <a:r>
              <a:rPr lang="ru-RU" sz="3600" dirty="0">
                <a:solidFill>
                  <a:schemeClr val="accent5">
                    <a:lumMod val="50000"/>
                  </a:schemeClr>
                </a:solidFill>
              </a:rPr>
              <a:t>в рамках реализации планов? </a:t>
            </a:r>
          </a:p>
          <a:p>
            <a:endParaRPr lang="ru-RU" sz="36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3600" dirty="0">
                <a:solidFill>
                  <a:schemeClr val="accent5">
                    <a:lumMod val="50000"/>
                  </a:schemeClr>
                </a:solidFill>
              </a:rPr>
              <a:t>Какие основные методы, приемы, инструменты и ресурсы используются для работы по повышению эффективности обучения школьников?</a:t>
            </a:r>
          </a:p>
        </p:txBody>
      </p:sp>
    </p:spTree>
    <p:extLst>
      <p:ext uri="{BB962C8B-B14F-4D97-AF65-F5344CB8AC3E}">
        <p14:creationId xmlns:p14="http://schemas.microsoft.com/office/powerpoint/2010/main" val="96186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29FB4C9A-D5E0-2909-8B1C-4A12DC3DA1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D2219117-F6B9-2518-7F05-82AEFBAB69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26" t="18535" r="2248" b="836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0487CDBA-7891-3DBA-AA10-602B3FD86579}"/>
              </a:ext>
            </a:extLst>
          </p:cNvPr>
          <p:cNvSpPr/>
          <p:nvPr/>
        </p:nvSpPr>
        <p:spPr>
          <a:xfrm>
            <a:off x="1772758" y="614224"/>
            <a:ext cx="697407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СОВРЕМЕННЫЕ ПЕДАГОГИЧЕСКИЕ ТЕХНОЛОГИИ/ ЦИФРОВЫЕ ТЕХНОЛОГИИ</a:t>
            </a:r>
          </a:p>
          <a:p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="" xmlns:a16="http://schemas.microsoft.com/office/drawing/2014/main" id="{DBEA6DC5-8754-FC6A-930E-E31145416F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755150"/>
              </p:ext>
            </p:extLst>
          </p:nvPr>
        </p:nvGraphicFramePr>
        <p:xfrm>
          <a:off x="359063" y="1912473"/>
          <a:ext cx="11037455" cy="478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0974">
                  <a:extLst>
                    <a:ext uri="{9D8B030D-6E8A-4147-A177-3AD203B41FA5}">
                      <a16:colId xmlns="" xmlns:a16="http://schemas.microsoft.com/office/drawing/2014/main" val="2190513525"/>
                    </a:ext>
                  </a:extLst>
                </a:gridCol>
                <a:gridCol w="4599099">
                  <a:extLst>
                    <a:ext uri="{9D8B030D-6E8A-4147-A177-3AD203B41FA5}">
                      <a16:colId xmlns="" xmlns:a16="http://schemas.microsoft.com/office/drawing/2014/main" val="2630372302"/>
                    </a:ext>
                  </a:extLst>
                </a:gridCol>
                <a:gridCol w="683491">
                  <a:extLst>
                    <a:ext uri="{9D8B030D-6E8A-4147-A177-3AD203B41FA5}">
                      <a16:colId xmlns="" xmlns:a16="http://schemas.microsoft.com/office/drawing/2014/main" val="725661203"/>
                    </a:ext>
                  </a:extLst>
                </a:gridCol>
                <a:gridCol w="5153891">
                  <a:extLst>
                    <a:ext uri="{9D8B030D-6E8A-4147-A177-3AD203B41FA5}">
                      <a16:colId xmlns="" xmlns:a16="http://schemas.microsoft.com/office/drawing/2014/main" val="4500930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9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Технология дифференцированного обучения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9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Персонализированное обучение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1713241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9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Технология развития «критического мышления»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9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Облачные технологии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683342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9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Технология укрупненных дидактических единиц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9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Смешанное обучение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814264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Проблемное обучение, исследовательские методы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9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Технология модульного и блочно-модульного обучения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10322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Проектное обучение (</a:t>
                      </a:r>
                      <a:r>
                        <a:rPr kumimoji="0" lang="en-US" sz="1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scrum </a:t>
                      </a:r>
                      <a:r>
                        <a:rPr kumimoji="0" lang="ru-RU" sz="1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технология)</a:t>
                      </a:r>
                    </a:p>
                    <a:p>
                      <a:endParaRPr lang="ru-RU" sz="19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9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Технология перевернутого обучения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93590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Игровые технологии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9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Геймификация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758831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Технология решения изобретательских задач (</a:t>
                      </a:r>
                      <a:r>
                        <a:rPr lang="ru-RU" sz="19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ТРИЗ)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9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Электронное обучение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1314146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Формирующее оценивание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9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Дистанционное обучение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54773827"/>
                  </a:ext>
                </a:extLst>
              </a:tr>
            </a:tbl>
          </a:graphicData>
        </a:graphic>
      </p:graphicFrame>
      <p:pic>
        <p:nvPicPr>
          <p:cNvPr id="5" name="Рисунок 4" descr="Танец со сплошной заливкой">
            <a:extLst>
              <a:ext uri="{FF2B5EF4-FFF2-40B4-BE49-F238E27FC236}">
                <a16:creationId xmlns="" xmlns:a16="http://schemas.microsoft.com/office/drawing/2014/main" id="{484A4C20-0008-FDFF-7914-5BAFEBA786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6027" y="5206047"/>
            <a:ext cx="457200" cy="457200"/>
          </a:xfrm>
          <a:prstGeom prst="rect">
            <a:avLst/>
          </a:prstGeom>
        </p:spPr>
      </p:pic>
      <p:pic>
        <p:nvPicPr>
          <p:cNvPr id="7" name="Рисунок 6" descr="Отзыв клиента со сплошной заливкой">
            <a:extLst>
              <a:ext uri="{FF2B5EF4-FFF2-40B4-BE49-F238E27FC236}">
                <a16:creationId xmlns="" xmlns:a16="http://schemas.microsoft.com/office/drawing/2014/main" id="{05485008-C9D5-7084-6709-F5796C5C7C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9490" y="4556323"/>
            <a:ext cx="457200" cy="457200"/>
          </a:xfrm>
          <a:prstGeom prst="rect">
            <a:avLst/>
          </a:prstGeom>
        </p:spPr>
      </p:pic>
      <p:pic>
        <p:nvPicPr>
          <p:cNvPr id="9" name="Рисунок 8" descr="Мензурка со сплошной заливкой">
            <a:extLst>
              <a:ext uri="{FF2B5EF4-FFF2-40B4-BE49-F238E27FC236}">
                <a16:creationId xmlns="" xmlns:a16="http://schemas.microsoft.com/office/drawing/2014/main" id="{2CF74EF5-E477-AA9B-F5A4-77CE3524A16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92545" y="5739344"/>
            <a:ext cx="524164" cy="524164"/>
          </a:xfrm>
          <a:prstGeom prst="rect">
            <a:avLst/>
          </a:prstGeom>
        </p:spPr>
      </p:pic>
      <p:pic>
        <p:nvPicPr>
          <p:cNvPr id="11" name="Рисунок 10" descr="Мозговой штурм группы со сплошной заливкой">
            <a:extLst>
              <a:ext uri="{FF2B5EF4-FFF2-40B4-BE49-F238E27FC236}">
                <a16:creationId xmlns="" xmlns:a16="http://schemas.microsoft.com/office/drawing/2014/main" id="{D5DAB639-D171-4D1C-D7FE-0DC902D7ACA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59063" y="3801043"/>
            <a:ext cx="598055" cy="598055"/>
          </a:xfrm>
          <a:prstGeom prst="rect">
            <a:avLst/>
          </a:prstGeom>
        </p:spPr>
      </p:pic>
      <p:pic>
        <p:nvPicPr>
          <p:cNvPr id="13" name="Рисунок 12" descr="Голова с шестеренками со сплошной заливкой">
            <a:extLst>
              <a:ext uri="{FF2B5EF4-FFF2-40B4-BE49-F238E27FC236}">
                <a16:creationId xmlns="" xmlns:a16="http://schemas.microsoft.com/office/drawing/2014/main" id="{384E8ABA-ADE4-9D1D-FF9B-540D1658609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26027" y="2599757"/>
            <a:ext cx="457200" cy="457200"/>
          </a:xfrm>
          <a:prstGeom prst="rect">
            <a:avLst/>
          </a:prstGeom>
        </p:spPr>
      </p:pic>
      <p:pic>
        <p:nvPicPr>
          <p:cNvPr id="16" name="Рисунок 15" descr="Диаграмма с подъемом со сплошной заливкой">
            <a:extLst>
              <a:ext uri="{FF2B5EF4-FFF2-40B4-BE49-F238E27FC236}">
                <a16:creationId xmlns="" xmlns:a16="http://schemas.microsoft.com/office/drawing/2014/main" id="{09CC1BF7-67BB-4F7C-8FCA-0AC56E9139B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72940" y="6453761"/>
            <a:ext cx="410287" cy="295957"/>
          </a:xfrm>
          <a:prstGeom prst="rect">
            <a:avLst/>
          </a:prstGeom>
        </p:spPr>
      </p:pic>
      <p:pic>
        <p:nvPicPr>
          <p:cNvPr id="18" name="Рисунок 17" descr="Атом со сплошной заливкой">
            <a:extLst>
              <a:ext uri="{FF2B5EF4-FFF2-40B4-BE49-F238E27FC236}">
                <a16:creationId xmlns="" xmlns:a16="http://schemas.microsoft.com/office/drawing/2014/main" id="{2B7A7431-257C-B80E-E532-354446E4C5C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625522" y="5739344"/>
            <a:ext cx="531091" cy="531091"/>
          </a:xfrm>
          <a:prstGeom prst="rect">
            <a:avLst/>
          </a:prstGeom>
        </p:spPr>
      </p:pic>
      <p:pic>
        <p:nvPicPr>
          <p:cNvPr id="20" name="Рисунок 19" descr="Расширение бизнеса со сплошной заливкой">
            <a:extLst>
              <a:ext uri="{FF2B5EF4-FFF2-40B4-BE49-F238E27FC236}">
                <a16:creationId xmlns="" xmlns:a16="http://schemas.microsoft.com/office/drawing/2014/main" id="{7D8B0379-E1DF-E3DB-7E88-9E6B9E43A3E5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04597" y="1954282"/>
            <a:ext cx="517813" cy="517813"/>
          </a:xfrm>
          <a:prstGeom prst="rect">
            <a:avLst/>
          </a:prstGeom>
        </p:spPr>
      </p:pic>
      <p:pic>
        <p:nvPicPr>
          <p:cNvPr id="22" name="Рисунок 21" descr="Облачные вычисления со сплошной заливкой">
            <a:extLst>
              <a:ext uri="{FF2B5EF4-FFF2-40B4-BE49-F238E27FC236}">
                <a16:creationId xmlns="" xmlns:a16="http://schemas.microsoft.com/office/drawing/2014/main" id="{1A04233D-ABC6-4980-3F05-DBFDEADD1D2A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5638800" y="2588212"/>
            <a:ext cx="457200" cy="457200"/>
          </a:xfrm>
          <a:prstGeom prst="rect">
            <a:avLst/>
          </a:prstGeom>
        </p:spPr>
      </p:pic>
      <p:pic>
        <p:nvPicPr>
          <p:cNvPr id="24" name="Рисунок 23" descr="Целевая аудитория со сплошной заливкой">
            <a:extLst>
              <a:ext uri="{FF2B5EF4-FFF2-40B4-BE49-F238E27FC236}">
                <a16:creationId xmlns="" xmlns:a16="http://schemas.microsoft.com/office/drawing/2014/main" id="{3596AD06-8C1B-D3B3-71CB-88DECCAAD22C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5625522" y="1914236"/>
            <a:ext cx="517813" cy="517813"/>
          </a:xfrm>
          <a:prstGeom prst="rect">
            <a:avLst/>
          </a:prstGeom>
        </p:spPr>
      </p:pic>
      <p:pic>
        <p:nvPicPr>
          <p:cNvPr id="26" name="Рисунок 25" descr="Подключения со сплошной заливкой">
            <a:extLst>
              <a:ext uri="{FF2B5EF4-FFF2-40B4-BE49-F238E27FC236}">
                <a16:creationId xmlns="" xmlns:a16="http://schemas.microsoft.com/office/drawing/2014/main" id="{B1866AAF-C35D-BD78-93D1-1C0A51E2D4C0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5638800" y="6276078"/>
            <a:ext cx="517813" cy="517813"/>
          </a:xfrm>
          <a:prstGeom prst="rect">
            <a:avLst/>
          </a:prstGeom>
        </p:spPr>
      </p:pic>
      <p:pic>
        <p:nvPicPr>
          <p:cNvPr id="28" name="Рисунок 27" descr="Линия со стрелкой: поворот вправо со сплошной заливкой">
            <a:extLst>
              <a:ext uri="{FF2B5EF4-FFF2-40B4-BE49-F238E27FC236}">
                <a16:creationId xmlns="" xmlns:a16="http://schemas.microsoft.com/office/drawing/2014/main" id="{BD9EA081-28FE-1A2D-DB3C-2E14E3A50530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5657849" y="4480569"/>
            <a:ext cx="517813" cy="517813"/>
          </a:xfrm>
          <a:prstGeom prst="rect">
            <a:avLst/>
          </a:prstGeom>
        </p:spPr>
      </p:pic>
      <p:pic>
        <p:nvPicPr>
          <p:cNvPr id="30" name="Рисунок 29" descr="Компьютер со сплошной заливкой">
            <a:extLst>
              <a:ext uri="{FF2B5EF4-FFF2-40B4-BE49-F238E27FC236}">
                <a16:creationId xmlns="" xmlns:a16="http://schemas.microsoft.com/office/drawing/2014/main" id="{10D8A418-1C3F-BC75-0A26-084BDAB90DCC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5643995" y="5083234"/>
            <a:ext cx="545522" cy="545522"/>
          </a:xfrm>
          <a:prstGeom prst="rect">
            <a:avLst/>
          </a:prstGeom>
        </p:spPr>
      </p:pic>
      <p:pic>
        <p:nvPicPr>
          <p:cNvPr id="32" name="Рисунок 31" descr="Чат со сплошной заливкой">
            <a:extLst>
              <a:ext uri="{FF2B5EF4-FFF2-40B4-BE49-F238E27FC236}">
                <a16:creationId xmlns="" xmlns:a16="http://schemas.microsoft.com/office/drawing/2014/main" id="{7DA6CB66-6B74-1F29-85FA-69E1A8A116FC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5638800" y="3231733"/>
            <a:ext cx="504535" cy="504535"/>
          </a:xfrm>
          <a:prstGeom prst="rect">
            <a:avLst/>
          </a:prstGeom>
        </p:spPr>
      </p:pic>
      <p:pic>
        <p:nvPicPr>
          <p:cNvPr id="34" name="Рисунок 33" descr="Книги на полке со сплошной заливкой">
            <a:extLst>
              <a:ext uri="{FF2B5EF4-FFF2-40B4-BE49-F238E27FC236}">
                <a16:creationId xmlns="" xmlns:a16="http://schemas.microsoft.com/office/drawing/2014/main" id="{D5ED88C5-19A5-C248-64FB-FC6102B86E76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5645438" y="3887843"/>
            <a:ext cx="504535" cy="504535"/>
          </a:xfrm>
          <a:prstGeom prst="rect">
            <a:avLst/>
          </a:prstGeom>
        </p:spPr>
      </p:pic>
      <p:pic>
        <p:nvPicPr>
          <p:cNvPr id="36" name="Рисунок 35" descr="Список со сплошной заливкой">
            <a:extLst>
              <a:ext uri="{FF2B5EF4-FFF2-40B4-BE49-F238E27FC236}">
                <a16:creationId xmlns="" xmlns:a16="http://schemas.microsoft.com/office/drawing/2014/main" id="{D83513DB-E2AC-B746-8646-9AC04529BF68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359063" y="3249260"/>
            <a:ext cx="545522" cy="54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87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82FD6154-7EEE-C7B6-E39D-5451BAB449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3DA79B21-23E1-67A5-978E-D2529A9CDF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26" t="18535" r="2248" b="8367"/>
          <a:stretch/>
        </p:blipFill>
        <p:spPr>
          <a:xfrm>
            <a:off x="64655" y="73892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790425C-10D6-BB15-C195-6549C618702F}"/>
              </a:ext>
            </a:extLst>
          </p:cNvPr>
          <p:cNvSpPr/>
          <p:nvPr/>
        </p:nvSpPr>
        <p:spPr>
          <a:xfrm>
            <a:off x="2105269" y="720104"/>
            <a:ext cx="6964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ПЕДАГОГИЧЕСКИЕ ИНСТРУМЕНТЫ ДЛЯ РАБОТЫ С ОТСТАЮЩИМИ И НЕМОТИВИРОВАННЫМИ ОБУЧАЮЩИМИСЯ</a:t>
            </a:r>
          </a:p>
          <a:p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7A995A19-2FB7-AC44-9247-2D6B24195D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55" y="1827630"/>
            <a:ext cx="4401693" cy="495647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E806716-2F7E-5C40-5521-48C4B0BE1D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8334" y="1866886"/>
            <a:ext cx="4241392" cy="495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93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7F94D59B-157B-2943-638C-BBAAF2727C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81494C40-F50D-7797-F9AE-67EA86A4D4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26" t="18535" r="2248" b="8367"/>
          <a:stretch/>
        </p:blipFill>
        <p:spPr>
          <a:xfrm>
            <a:off x="72893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CB8E4C98-7799-2E1C-B890-F3685DDD5A6D}"/>
              </a:ext>
            </a:extLst>
          </p:cNvPr>
          <p:cNvSpPr/>
          <p:nvPr/>
        </p:nvSpPr>
        <p:spPr>
          <a:xfrm>
            <a:off x="2105269" y="720104"/>
            <a:ext cx="6964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ОТЕЧЕСТВЕННЫЕ ЦИФРОВЫЕ РЕШЕНИЯ ДЛЯ СИСТЕМЫ ОБРАЗОВАНИЯ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7794" y="2034746"/>
            <a:ext cx="4094206" cy="70021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441092" y="2034746"/>
            <a:ext cx="4094206" cy="70021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165089" y="2133252"/>
            <a:ext cx="3130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ФГИС «МОЯ ШКОЛА»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60758" y="2133253"/>
            <a:ext cx="2693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ИКОП «СФЕРУМ»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4731" y="2854237"/>
            <a:ext cx="460033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</a:rPr>
              <a:t>БИБЛИОТЕКА ЦИФРОВОГО ОБРАЗОВАТЕЛЬНОГО КОНТЕНТА </a:t>
            </a:r>
            <a:r>
              <a:rPr lang="ru-RU" sz="1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(уроки, лабораторные работы, </a:t>
            </a:r>
            <a:r>
              <a:rPr lang="ru-RU" sz="1600" dirty="0" err="1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видеолекции</a:t>
            </a:r>
            <a:r>
              <a:rPr lang="ru-RU" sz="16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фрагменты художественных и телевизионных фильмов, галерея изображений по тематике урока, интерактивные карты, изображения и фото, схемы, диаграммы, графики, интерактивные статьи и хрестоматии </a:t>
            </a:r>
            <a:r>
              <a:rPr lang="ru-RU" sz="16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первоисточников и др.) </a:t>
            </a:r>
          </a:p>
          <a:p>
            <a:pPr marL="285750" indent="-285750">
              <a:buFontTx/>
              <a:buChar char="-"/>
            </a:pPr>
            <a:endParaRPr lang="ru-RU" sz="1600" dirty="0" smtClean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ЦИФРОВОЙ ПОМОЩНИК УЧЕНИКА</a:t>
            </a:r>
          </a:p>
          <a:p>
            <a:pPr marL="285750" indent="-285750">
              <a:buFontTx/>
              <a:buChar char="-"/>
            </a:pPr>
            <a:endParaRPr lang="ru-RU" sz="1600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ПОДСИСТЕМА «ТЕСТИРОВАНИЕ ОБУЧАЮЩИХСЯ» и др.</a:t>
            </a:r>
            <a:endParaRPr lang="ru-RU" sz="16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93957" y="2911889"/>
            <a:ext cx="561408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ea typeface="Calibri" panose="020F0502020204030204" pitchFamily="34" charset="0"/>
              </a:rPr>
              <a:t>СОЗДАНИЕ ЧАТОВ</a:t>
            </a:r>
          </a:p>
          <a:p>
            <a:endParaRPr lang="ru-RU" dirty="0" smtClean="0">
              <a:solidFill>
                <a:srgbClr val="002060"/>
              </a:solidFill>
              <a:ea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ea typeface="Calibri" panose="020F0502020204030204" pitchFamily="34" charset="0"/>
              </a:rPr>
              <a:t>ЗАПУСК ИНДИВИДУАЛЬНЫХ И ГРУППОВЫХ ЗВОНКОВ</a:t>
            </a:r>
          </a:p>
          <a:p>
            <a:pPr marL="285750" indent="-285750">
              <a:buFontTx/>
              <a:buChar char="-"/>
            </a:pPr>
            <a:endParaRPr lang="ru-RU" dirty="0" smtClean="0">
              <a:solidFill>
                <a:srgbClr val="002060"/>
              </a:solidFill>
              <a:ea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ea typeface="Calibri" panose="020F0502020204030204" pitchFamily="34" charset="0"/>
              </a:rPr>
              <a:t>ОБМЕН ФАЙЛАМИ</a:t>
            </a:r>
          </a:p>
          <a:p>
            <a:pPr marL="285750" indent="-285750">
              <a:buFontTx/>
              <a:buChar char="-"/>
            </a:pPr>
            <a:endParaRPr lang="ru-RU" dirty="0" smtClean="0">
              <a:solidFill>
                <a:srgbClr val="002060"/>
              </a:solidFill>
              <a:ea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ea typeface="Calibri" panose="020F0502020204030204" pitchFamily="34" charset="0"/>
              </a:rPr>
              <a:t>СОЗДАНИЕ ОПРОСОВ</a:t>
            </a:r>
          </a:p>
          <a:p>
            <a:pPr marL="285750" indent="-285750">
              <a:buFontTx/>
              <a:buChar char="-"/>
            </a:pPr>
            <a:endParaRPr lang="ru-RU" dirty="0" smtClean="0">
              <a:solidFill>
                <a:srgbClr val="002060"/>
              </a:solidFill>
              <a:ea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ea typeface="Calibri" panose="020F0502020204030204" pitchFamily="34" charset="0"/>
              </a:rPr>
              <a:t>ПЕРЕХОД В ЭЛЕКТРОННЫЙ ЖУРНАЛ И ДНЕВНИК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7803" y="2087658"/>
            <a:ext cx="616819" cy="59438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321643" y="5651157"/>
            <a:ext cx="438253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7030A0"/>
                </a:solidFill>
              </a:rPr>
              <a:t>ТЕХНИЧЕСКАЯ ПОДДЕРЖКА: РЕГИОНАЛЬНЫЙ ЦЕНТР ИНФОРМАЦИОННЫХ ТЕХНОЛОГИЙ СКИРО ПК И ПРО</a:t>
            </a:r>
          </a:p>
          <a:p>
            <a:r>
              <a:rPr lang="ru-RU" sz="1400" b="1" dirty="0" smtClean="0">
                <a:solidFill>
                  <a:srgbClr val="7030A0"/>
                </a:solidFill>
              </a:rPr>
              <a:t>эл. почта: </a:t>
            </a:r>
            <a:r>
              <a:rPr lang="en-US" sz="1400" b="1" dirty="0" smtClean="0">
                <a:solidFill>
                  <a:schemeClr val="accent5">
                    <a:lumMod val="50000"/>
                  </a:schemeClr>
                </a:solidFill>
                <a:hlinkClick r:id="rId4"/>
              </a:rPr>
              <a:t>rcitskiro@yandex.ru</a:t>
            </a:r>
            <a:endParaRPr lang="ru-RU" sz="1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400" b="1" dirty="0" smtClean="0">
                <a:solidFill>
                  <a:srgbClr val="7030A0"/>
                </a:solidFill>
              </a:rPr>
              <a:t>сайт: </a:t>
            </a:r>
            <a:r>
              <a:rPr lang="en-US" sz="1400" b="1" dirty="0" smtClean="0">
                <a:solidFill>
                  <a:srgbClr val="7030A0"/>
                </a:solidFill>
              </a:rPr>
              <a:t>https://rcit.staviropk.ru/</a:t>
            </a:r>
            <a:endParaRPr lang="ru-RU" sz="1400" b="1" dirty="0" smtClean="0">
              <a:solidFill>
                <a:srgbClr val="7030A0"/>
              </a:solidFill>
            </a:endParaRPr>
          </a:p>
          <a:p>
            <a:r>
              <a:rPr lang="ru-RU" sz="1400" b="1" dirty="0" smtClean="0">
                <a:solidFill>
                  <a:srgbClr val="7030A0"/>
                </a:solidFill>
              </a:rPr>
              <a:t>тел.: (8652) 997712</a:t>
            </a:r>
            <a:endParaRPr lang="ru-RU" sz="1400" b="1" dirty="0">
              <a:solidFill>
                <a:srgbClr val="7030A0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805" y="2161133"/>
            <a:ext cx="441136" cy="44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85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6B02CA97-CFF6-00AE-C421-66D0E9B844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3145E69E-F05F-53FF-579F-BEFC0B0BAD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26" t="18535" r="2248" b="8367"/>
          <a:stretch/>
        </p:blipFill>
        <p:spPr>
          <a:xfrm>
            <a:off x="0" y="-74389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6541B0A-D183-E929-1CBF-BFC8B9DEC412}"/>
              </a:ext>
            </a:extLst>
          </p:cNvPr>
          <p:cNvSpPr/>
          <p:nvPr/>
        </p:nvSpPr>
        <p:spPr>
          <a:xfrm>
            <a:off x="1309816" y="604775"/>
            <a:ext cx="840259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НПА, РЕГЛАМЕНТИРУЮЩИЕ СОЗДАНИЕ/РАЗВИТИЕ ЦИФРОВОЙ ОБРАЗОВАТЕЛЬНОЙ СРЕДЫ</a:t>
            </a:r>
            <a:endParaRPr lang="ru-RU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4183" y="1817673"/>
            <a:ext cx="10840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ФЕДЕРАЛЬНЫЙ ЗАКОН ОТ 29 декабря 2012 года №273 «ОБ ОБРАЗОВАНИИ В РОССИЙСКОЙ ФЕДЕРАЦИИ»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567" y="3819033"/>
            <a:ext cx="11776110" cy="10342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567" y="2353464"/>
            <a:ext cx="11776110" cy="1460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4183" y="4754408"/>
            <a:ext cx="10058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ПОСТАНОВЛЕНИЕ ПРАВИТЕЛЬСТВА РОССИЙСКОЙ ФЕДЕРАЦИИ от 13 июля 2022 года № 1241</a:t>
            </a:r>
          </a:p>
          <a:p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ПОЛОЖЕНИЕ О ГОСУДАРСТВЕННОЙ ИНФОРМАЦИОННОЙ СИСТЕМЕ «МОЯ ШКОЛА»</a:t>
            </a:r>
          </a:p>
          <a:p>
            <a:pPr lvl="0"/>
            <a:r>
              <a:rPr lang="ru-RU" b="1" dirty="0">
                <a:solidFill>
                  <a:srgbClr val="4472C4">
                    <a:lumMod val="75000"/>
                  </a:srgbClr>
                </a:solidFill>
              </a:rPr>
              <a:t>ПОСТАНОВЛЕНИЕ ПРАВИТЕЛЬСТВА РОССИЙСКОЙ ФЕДЕРАЦИИ от </a:t>
            </a:r>
            <a:r>
              <a:rPr lang="ru-RU" b="1" dirty="0" smtClean="0">
                <a:solidFill>
                  <a:srgbClr val="4472C4">
                    <a:lumMod val="75000"/>
                  </a:srgbClr>
                </a:solidFill>
              </a:rPr>
              <a:t>22 сентября 2023 </a:t>
            </a:r>
            <a:r>
              <a:rPr lang="ru-RU" b="1" dirty="0">
                <a:solidFill>
                  <a:srgbClr val="4472C4">
                    <a:lumMod val="75000"/>
                  </a:srgbClr>
                </a:solidFill>
              </a:rPr>
              <a:t>года № </a:t>
            </a:r>
            <a:r>
              <a:rPr lang="ru-RU" b="1" dirty="0" smtClean="0">
                <a:solidFill>
                  <a:srgbClr val="4472C4">
                    <a:lumMod val="75000"/>
                  </a:srgbClr>
                </a:solidFill>
              </a:rPr>
              <a:t>1545</a:t>
            </a:r>
          </a:p>
          <a:p>
            <a:pPr lvl="0"/>
            <a:r>
              <a:rPr lang="ru-RU" dirty="0" smtClean="0">
                <a:solidFill>
                  <a:srgbClr val="4472C4">
                    <a:lumMod val="75000"/>
                  </a:srgbClr>
                </a:solidFill>
              </a:rPr>
              <a:t>взаимодействие региональных государственных информационных систем в сфере общего образования… с системой «Моя школа» и ЕПГУ</a:t>
            </a:r>
          </a:p>
          <a:p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ПИСЬМО МИНЦИФРЫ РФ от 28 декабря 2023 года № ОК-П13-070-257526</a:t>
            </a:r>
          </a:p>
          <a:p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идентификация и аутентификация всех пользователей РГИС с использованием ЕСИА</a:t>
            </a:r>
            <a:endParaRPr lang="ru-RU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44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CB69C76D-19ED-54CB-A3B4-9CDEC3C28C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7335F745-5E6C-D6B0-41F9-3E8E613D60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26" t="18535" r="2248" b="836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6FB29F2F-4D1E-1D5F-107E-49DDAD10B425}"/>
              </a:ext>
            </a:extLst>
          </p:cNvPr>
          <p:cNvSpPr/>
          <p:nvPr/>
        </p:nvSpPr>
        <p:spPr>
          <a:xfrm>
            <a:off x="2012905" y="614224"/>
            <a:ext cx="6096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ПРИМЕРНОЕ СОДЕРЖАНИЕ ПРЕЗЕНТАЦИИ ОПЫТА</a:t>
            </a:r>
          </a:p>
          <a:p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85A3982-569E-4996-B82F-ABEAA5F0B1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9378" y="720437"/>
            <a:ext cx="846204" cy="64799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5068036-EDDA-0CE2-B323-31C36CFD74C5}"/>
              </a:ext>
            </a:extLst>
          </p:cNvPr>
          <p:cNvSpPr txBox="1"/>
          <p:nvPr/>
        </p:nvSpPr>
        <p:spPr>
          <a:xfrm>
            <a:off x="609600" y="2161309"/>
            <a:ext cx="1006763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accent5">
                    <a:lumMod val="50000"/>
                  </a:schemeClr>
                </a:solidFill>
              </a:rPr>
              <a:t>Как строится </a:t>
            </a: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</a:rPr>
              <a:t>работа с родителями обучающихся </a:t>
            </a:r>
            <a:r>
              <a:rPr lang="ru-RU" sz="3600" dirty="0">
                <a:solidFill>
                  <a:schemeClr val="accent5">
                    <a:lumMod val="50000"/>
                  </a:schemeClr>
                </a:solidFill>
              </a:rPr>
              <a:t>в рамках реализации планов? </a:t>
            </a:r>
          </a:p>
          <a:p>
            <a:endParaRPr lang="ru-RU" sz="36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3600" dirty="0">
                <a:solidFill>
                  <a:schemeClr val="accent5">
                    <a:lumMod val="50000"/>
                  </a:schemeClr>
                </a:solidFill>
              </a:rPr>
              <a:t>Какие основные методы, приемы, инструменты и ресурсы используются для работы по повышению вовлеченности родителей?</a:t>
            </a:r>
          </a:p>
        </p:txBody>
      </p:sp>
    </p:spTree>
    <p:extLst>
      <p:ext uri="{BB962C8B-B14F-4D97-AF65-F5344CB8AC3E}">
        <p14:creationId xmlns:p14="http://schemas.microsoft.com/office/powerpoint/2010/main" val="414218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6B02CA97-CFF6-00AE-C421-66D0E9B844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3145E69E-F05F-53FF-579F-BEFC0B0BAD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26" t="18535" r="2248" b="8367"/>
          <a:stretch/>
        </p:blipFill>
        <p:spPr>
          <a:xfrm>
            <a:off x="64655" y="73892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6541B0A-D183-E929-1CBF-BFC8B9DEC412}"/>
              </a:ext>
            </a:extLst>
          </p:cNvPr>
          <p:cNvSpPr/>
          <p:nvPr/>
        </p:nvSpPr>
        <p:spPr>
          <a:xfrm>
            <a:off x="2105269" y="720104"/>
            <a:ext cx="6964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РАБОТЫ С РОДИТЕЛЯМИ (ЗАКОННЫМИ ПРЕДСТАВИТЕЛЯМИ) ОБУЧАЮЩИХСЯ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05269" y="2751438"/>
            <a:ext cx="6453845" cy="1886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32022" y="2224216"/>
            <a:ext cx="3459892" cy="1614616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603" y="4559678"/>
            <a:ext cx="3493311" cy="16460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3593" y="2192769"/>
            <a:ext cx="3493311" cy="164606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4702" y="4559677"/>
            <a:ext cx="3493311" cy="164606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40705" y="2668674"/>
            <a:ext cx="2809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УПРАВЛЯЮЩИЙ СОВЕТ ШКОЛЫ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84496" y="2519393"/>
            <a:ext cx="2059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ПРОСВЕЩЕНИЕ РОДИТЕЛЕЙ</a:t>
            </a: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52331" y="5059542"/>
            <a:ext cx="2585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ИНФОРМАЦИОННАЯ ОТКРЫТОСТЬ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56547" y="4997987"/>
            <a:ext cx="21135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ПРОЕКТЫ И МЕРОПРИЯТИЯ</a:t>
            </a: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0843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EBF7C36-8616-E9D9-6A35-8A38F3A547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886C1D4F-EE88-E271-050E-409FDE18B1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26" t="18535" r="2248" b="836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D1FCFB52-95A8-6F43-9956-6E9ADA9A589C}"/>
              </a:ext>
            </a:extLst>
          </p:cNvPr>
          <p:cNvSpPr/>
          <p:nvPr/>
        </p:nvSpPr>
        <p:spPr>
          <a:xfrm>
            <a:off x="2012905" y="614224"/>
            <a:ext cx="6096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ПРИМЕРНОЕ СОДЕРЖАНИЕ ПРЕЗЕНТАЦИИ ОПЫТА</a:t>
            </a:r>
          </a:p>
          <a:p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F43639CE-3CB7-1C30-1ADF-F40A873E87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9378" y="720437"/>
            <a:ext cx="846204" cy="64799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C037714-682E-D08B-E459-D8797EAEBF67}"/>
              </a:ext>
            </a:extLst>
          </p:cNvPr>
          <p:cNvSpPr txBox="1"/>
          <p:nvPr/>
        </p:nvSpPr>
        <p:spPr>
          <a:xfrm>
            <a:off x="1182254" y="2346036"/>
            <a:ext cx="939338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accent5">
                    <a:lumMod val="50000"/>
                  </a:schemeClr>
                </a:solidFill>
              </a:rPr>
              <a:t>Что является главным компонентом успеха школы? </a:t>
            </a:r>
          </a:p>
          <a:p>
            <a:endParaRPr lang="ru-RU" sz="36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3600" dirty="0">
                <a:solidFill>
                  <a:schemeClr val="accent5">
                    <a:lumMod val="50000"/>
                  </a:schemeClr>
                </a:solidFill>
              </a:rPr>
              <a:t>Какой совет можно дать новичкам программы, исходя из появившегося опыта?</a:t>
            </a:r>
          </a:p>
        </p:txBody>
      </p:sp>
    </p:spTree>
    <p:extLst>
      <p:ext uri="{BB962C8B-B14F-4D97-AF65-F5344CB8AC3E}">
        <p14:creationId xmlns:p14="http://schemas.microsoft.com/office/powerpoint/2010/main" val="270811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B02CA97-CFF6-00AE-C421-66D0E9B844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3145E69E-F05F-53FF-579F-BEFC0B0BAD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26" t="18535" r="2248" b="8367"/>
          <a:stretch/>
        </p:blipFill>
        <p:spPr>
          <a:xfrm>
            <a:off x="156178" y="39701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6541B0A-D183-E929-1CBF-BFC8B9DEC412}"/>
              </a:ext>
            </a:extLst>
          </p:cNvPr>
          <p:cNvSpPr/>
          <p:nvPr/>
        </p:nvSpPr>
        <p:spPr>
          <a:xfrm>
            <a:off x="2875382" y="779722"/>
            <a:ext cx="6964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КОМПОНЕНТЫ УСПЕХА…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05268" y="2772186"/>
            <a:ext cx="6453845" cy="1886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32022" y="2224216"/>
            <a:ext cx="3459892" cy="1614616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846" y="4772001"/>
            <a:ext cx="3493311" cy="16460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8170" y="2009494"/>
            <a:ext cx="3493311" cy="164606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1840" y="4559678"/>
            <a:ext cx="3493311" cy="164606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40705" y="2668674"/>
            <a:ext cx="28091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ЗАИНТЕРЕСОВАННОСТЬ В ОБРАЗОВАТЕЛЬНЫХ РЕЗУЛЬТАТАХ УЧЕНИКОВ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78766" y="2329799"/>
            <a:ext cx="2059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АДАПТИВНОСТЬ ОБУЧЕНИЯ</a:t>
            </a: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87574" y="5241389"/>
            <a:ext cx="2585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ФОРМИРУЮЩЕЕ ОЦЕНИВАНИЕ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78005" y="4760102"/>
            <a:ext cx="25622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БЛАГОПРИЯТНАЯ ШКОЛЬНАЯ ОБРАЗОВАТЕЛЬНАЯ СРЕДА</a:t>
            </a: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2561968" y="3838832"/>
            <a:ext cx="0" cy="857781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366054" y="2772186"/>
            <a:ext cx="2141838" cy="0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291914" y="3502892"/>
            <a:ext cx="2286256" cy="1810513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4289592" y="3942344"/>
            <a:ext cx="776210" cy="1478999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4864114" y="5711701"/>
            <a:ext cx="1434779" cy="72726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579262" y="5535682"/>
            <a:ext cx="1434779" cy="72726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4566" y="6002059"/>
            <a:ext cx="1475360" cy="762066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5982" y="6057759"/>
            <a:ext cx="471541" cy="65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328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B2B81F73-19D3-C172-2FED-9EE30F3B87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68A36A82-3764-F990-EEB0-54BB61769D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26" t="18535" r="2248" b="836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726A86A-AEFB-C6F1-5FD3-2DB3BB3892F8}"/>
              </a:ext>
            </a:extLst>
          </p:cNvPr>
          <p:cNvSpPr/>
          <p:nvPr/>
        </p:nvSpPr>
        <p:spPr>
          <a:xfrm>
            <a:off x="2012905" y="614224"/>
            <a:ext cx="6096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РЕАЛИЗАЦИИ ПРОЕКТА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2023 ГОДУ </a:t>
            </a:r>
          </a:p>
          <a:p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AE96A796-203E-42CF-1CB6-C00D3A15BD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86616"/>
            <a:ext cx="10945379" cy="517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6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9B33399A-9180-A8A3-C17D-0EBBFBF4CB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C4AC3A99-1299-1B4A-EAC8-B9D152B66D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26" t="18535" r="2248" b="836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3A6CDC0A-773C-F716-5933-D91B949842AC}"/>
              </a:ext>
            </a:extLst>
          </p:cNvPr>
          <p:cNvSpPr/>
          <p:nvPr/>
        </p:nvSpPr>
        <p:spPr>
          <a:xfrm>
            <a:off x="1818942" y="61422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ИНФОРМАЦИОННАЯ ПОДДЕРЖКА РЕАЛИЗАЦИИ ПРОЕКТА</a:t>
            </a:r>
          </a:p>
          <a:p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1F9B3C2C-8703-7CE9-F0D1-2EA848A64D34}"/>
              </a:ext>
            </a:extLst>
          </p:cNvPr>
          <p:cNvSpPr/>
          <p:nvPr/>
        </p:nvSpPr>
        <p:spPr>
          <a:xfrm>
            <a:off x="10972800" y="2262909"/>
            <a:ext cx="517236" cy="3694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0ED69B8F-E67E-EA97-989C-173ECBE857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02214"/>
            <a:ext cx="11668125" cy="5191125"/>
          </a:xfrm>
          <a:prstGeom prst="rect">
            <a:avLst/>
          </a:prstGeom>
        </p:spPr>
      </p:pic>
      <p:cxnSp>
        <p:nvCxnSpPr>
          <p:cNvPr id="8" name="Прямая со стрелкой 7">
            <a:extLst>
              <a:ext uri="{FF2B5EF4-FFF2-40B4-BE49-F238E27FC236}">
                <a16:creationId xmlns="" xmlns:a16="http://schemas.microsoft.com/office/drawing/2014/main" id="{94864299-78BF-31F6-663D-3A4C18F6B4AC}"/>
              </a:ext>
            </a:extLst>
          </p:cNvPr>
          <p:cNvCxnSpPr/>
          <p:nvPr/>
        </p:nvCxnSpPr>
        <p:spPr>
          <a:xfrm flipH="1">
            <a:off x="9993745" y="2447636"/>
            <a:ext cx="1237673" cy="1154546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0608E79B-A97E-3241-D640-4396B38679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4979" y="4584128"/>
            <a:ext cx="1971675" cy="20955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cxnSp>
        <p:nvCxnSpPr>
          <p:cNvPr id="15" name="Прямая со стрелкой 14">
            <a:extLst>
              <a:ext uri="{FF2B5EF4-FFF2-40B4-BE49-F238E27FC236}">
                <a16:creationId xmlns="" xmlns:a16="http://schemas.microsoft.com/office/drawing/2014/main" id="{68262AF0-094C-14C9-2AA0-309A7D70B2C1}"/>
              </a:ext>
            </a:extLst>
          </p:cNvPr>
          <p:cNvCxnSpPr/>
          <p:nvPr/>
        </p:nvCxnSpPr>
        <p:spPr>
          <a:xfrm flipH="1" flipV="1">
            <a:off x="3790617" y="5255786"/>
            <a:ext cx="892219" cy="13825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48786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AFFC3CF0-6F34-87AB-FEAA-FCEFFFDAB9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A9375611-318C-3457-67B1-E031ACB37E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26" t="18535" r="2248" b="836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0E01395D-CEB2-9947-5792-825E433D6BC2}"/>
              </a:ext>
            </a:extLst>
          </p:cNvPr>
          <p:cNvSpPr/>
          <p:nvPr/>
        </p:nvSpPr>
        <p:spPr>
          <a:xfrm>
            <a:off x="1818942" y="61422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ИНФОРМАЦИОННАЯ ПОДДЕРЖКА РЕАЛИЗАЦИИ ПРОЕКТА</a:t>
            </a:r>
          </a:p>
          <a:p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D8C23D7E-8586-39B5-BA8E-E610A7D96EE3}"/>
              </a:ext>
            </a:extLst>
          </p:cNvPr>
          <p:cNvSpPr/>
          <p:nvPr/>
        </p:nvSpPr>
        <p:spPr>
          <a:xfrm>
            <a:off x="10972800" y="2262909"/>
            <a:ext cx="517236" cy="3694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19C65D8C-0FEB-FB56-5279-14F1E8733A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455" y="2262909"/>
            <a:ext cx="10982325" cy="4114800"/>
          </a:xfrm>
          <a:prstGeom prst="rect">
            <a:avLst/>
          </a:prstGeom>
        </p:spPr>
      </p:pic>
      <p:cxnSp>
        <p:nvCxnSpPr>
          <p:cNvPr id="7" name="Прямая со стрелкой 6">
            <a:extLst>
              <a:ext uri="{FF2B5EF4-FFF2-40B4-BE49-F238E27FC236}">
                <a16:creationId xmlns="" xmlns:a16="http://schemas.microsoft.com/office/drawing/2014/main" id="{2C6A8BC1-9BA5-C3C8-6C36-02F486137089}"/>
              </a:ext>
            </a:extLst>
          </p:cNvPr>
          <p:cNvCxnSpPr>
            <a:cxnSpLocks/>
          </p:cNvCxnSpPr>
          <p:nvPr/>
        </p:nvCxnSpPr>
        <p:spPr>
          <a:xfrm flipH="1">
            <a:off x="4696069" y="5292436"/>
            <a:ext cx="661022" cy="387928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="" xmlns:a16="http://schemas.microsoft.com/office/drawing/2014/main" id="{BBE23693-34F6-B4E7-5DB9-7FA9C9E695D4}"/>
              </a:ext>
            </a:extLst>
          </p:cNvPr>
          <p:cNvCxnSpPr/>
          <p:nvPr/>
        </p:nvCxnSpPr>
        <p:spPr>
          <a:xfrm>
            <a:off x="3426691" y="2140377"/>
            <a:ext cx="0" cy="981514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41ED2C45-FE00-650D-D28E-37484A945687}"/>
              </a:ext>
            </a:extLst>
          </p:cNvPr>
          <p:cNvSpPr/>
          <p:nvPr/>
        </p:nvSpPr>
        <p:spPr>
          <a:xfrm>
            <a:off x="6216073" y="2420786"/>
            <a:ext cx="5273961" cy="310255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FBA9361-9755-A818-C2A3-B1392BB56067}"/>
              </a:ext>
            </a:extLst>
          </p:cNvPr>
          <p:cNvSpPr txBox="1"/>
          <p:nvPr/>
        </p:nvSpPr>
        <p:spPr>
          <a:xfrm>
            <a:off x="6493162" y="2661023"/>
            <a:ext cx="47197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4770" indent="450215" algn="just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2024 году Федеральным институтом оценки качества образования будут возобновлены практики обмена опытом по переводу школ с низкими результатами обучения/школ, функционирующих в неблагоприятных социальных условиях, в эффективный режим работы («Банк практик» </a:t>
            </a:r>
            <a:r>
              <a:rPr lang="en-US" sz="1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https</a:t>
            </a:r>
            <a:r>
              <a:rPr lang="ru-RU" sz="1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://</a:t>
            </a:r>
            <a:r>
              <a:rPr lang="en-US" sz="180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fioco</a:t>
            </a:r>
            <a:r>
              <a:rPr lang="ru-RU" sz="1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.</a:t>
            </a:r>
            <a:r>
              <a:rPr lang="en-US" sz="180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ru</a:t>
            </a:r>
            <a:r>
              <a:rPr lang="ru-RU" sz="1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/</a:t>
            </a:r>
            <a:r>
              <a:rPr lang="en-US" sz="1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bank</a:t>
            </a:r>
            <a:r>
              <a:rPr lang="ru-RU" sz="1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-</a:t>
            </a:r>
            <a:r>
              <a:rPr lang="en-US" sz="180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praktik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https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//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vk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com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fioko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 </a:t>
            </a:r>
          </a:p>
          <a:p>
            <a:pPr marL="64770" indent="450215" algn="just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Еженедельно по четвергам.</a:t>
            </a:r>
          </a:p>
        </p:txBody>
      </p:sp>
    </p:spTree>
    <p:extLst>
      <p:ext uri="{BB962C8B-B14F-4D97-AF65-F5344CB8AC3E}">
        <p14:creationId xmlns:p14="http://schemas.microsoft.com/office/powerpoint/2010/main" val="9141505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21B5522E-4D5C-67CE-2415-5205638BA2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03E1029-3D27-8C38-5EF8-EB5EAA997B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19" t="17837" r="4045" b="832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6C45F9C-4DA8-6570-56DF-E4EAA96A4548}"/>
              </a:ext>
            </a:extLst>
          </p:cNvPr>
          <p:cNvSpPr txBox="1"/>
          <p:nvPr/>
        </p:nvSpPr>
        <p:spPr>
          <a:xfrm>
            <a:off x="858094" y="1757739"/>
            <a:ext cx="8072916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ПЕДАГОГИЧЕСКИЙ ДЕСАНТ</a:t>
            </a:r>
          </a:p>
          <a:p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i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выездное мероприятие</a:t>
            </a:r>
          </a:p>
          <a:p>
            <a:endParaRPr lang="ru-RU" sz="3200" b="1" i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Изобильненский, Красногвардейский, </a:t>
            </a:r>
          </a:p>
          <a:p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Новоалександровский</a:t>
            </a:r>
          </a:p>
          <a:p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муниципальные округа</a:t>
            </a:r>
            <a:endParaRPr lang="ru-RU" sz="2400" b="1" i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CD9AA3F-71D1-2465-A0B2-2CB837CC929C}"/>
              </a:ext>
            </a:extLst>
          </p:cNvPr>
          <p:cNvSpPr txBox="1"/>
          <p:nvPr/>
        </p:nvSpPr>
        <p:spPr>
          <a:xfrm>
            <a:off x="6668832" y="5669838"/>
            <a:ext cx="4008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29 февраля 2024 года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B8EBE8C-709E-9C73-2AAA-E560A5E27D34}"/>
              </a:ext>
            </a:extLst>
          </p:cNvPr>
          <p:cNvSpPr txBox="1"/>
          <p:nvPr/>
        </p:nvSpPr>
        <p:spPr>
          <a:xfrm>
            <a:off x="434109" y="5516482"/>
            <a:ext cx="41194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Устименко Татьяна Алексеевна, проректор по информатизации и проектной деятельности, кандидат педагогических наук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648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1E272F6D-66BB-5278-48C8-C503D8CBAC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6BCF7110-4F4F-6812-5299-DE6A8E650B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26" t="18535" r="2248" b="836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81D509FA-818F-D05A-E6DE-9863CF29B67F}"/>
              </a:ext>
            </a:extLst>
          </p:cNvPr>
          <p:cNvSpPr/>
          <p:nvPr/>
        </p:nvSpPr>
        <p:spPr>
          <a:xfrm>
            <a:off x="2012905" y="614224"/>
            <a:ext cx="6096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ПРИМЕРНОЕ СОДЕРЖАНИЕ ПРЕЗЕНТАЦИИ ОПЫТА</a:t>
            </a:r>
          </a:p>
          <a:p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C68920B0-3FD5-3F9F-7085-AC4F497B77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9378" y="720437"/>
            <a:ext cx="846204" cy="6479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916C11A-8E18-FE03-5DCC-53636CF35570}"/>
              </a:ext>
            </a:extLst>
          </p:cNvPr>
          <p:cNvSpPr txBox="1"/>
          <p:nvPr/>
        </p:nvSpPr>
        <p:spPr>
          <a:xfrm>
            <a:off x="665018" y="2466353"/>
            <a:ext cx="1080654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О каких рисках снижения образовательных результатов пойдет речь в выступлении? Как они проявляются? В чем выражается в конкретной школе? Каким образом это было зафиксировано (какие источники информации указывали на проблему)?</a:t>
            </a:r>
          </a:p>
        </p:txBody>
      </p:sp>
    </p:spTree>
    <p:extLst>
      <p:ext uri="{BB962C8B-B14F-4D97-AF65-F5344CB8AC3E}">
        <p14:creationId xmlns:p14="http://schemas.microsoft.com/office/powerpoint/2010/main" val="138399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9AA5B066-C5A6-ADE6-0361-ED6C3878F0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571BD531-73C7-E628-5279-86045FBF20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26" t="18535" r="2248" b="8367"/>
          <a:stretch/>
        </p:blipFill>
        <p:spPr>
          <a:xfrm>
            <a:off x="64655" y="73892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5FEC838F-AAD0-A19A-1CD7-FAA05416B18B}"/>
              </a:ext>
            </a:extLst>
          </p:cNvPr>
          <p:cNvSpPr/>
          <p:nvPr/>
        </p:nvSpPr>
        <p:spPr>
          <a:xfrm>
            <a:off x="2105269" y="720104"/>
            <a:ext cx="69648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ОЦЕНОЧНЫХ ПРОЦЕДУР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55" y="1617750"/>
            <a:ext cx="11671769" cy="515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58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9AA5B066-C5A6-ADE6-0361-ED6C3878F0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571BD531-73C7-E628-5279-86045FBF20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26" t="18535" r="2248" b="8367"/>
          <a:stretch/>
        </p:blipFill>
        <p:spPr>
          <a:xfrm>
            <a:off x="56005" y="98605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5FEC838F-AAD0-A19A-1CD7-FAA05416B18B}"/>
              </a:ext>
            </a:extLst>
          </p:cNvPr>
          <p:cNvSpPr/>
          <p:nvPr/>
        </p:nvSpPr>
        <p:spPr>
          <a:xfrm>
            <a:off x="2105269" y="720104"/>
            <a:ext cx="69648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КОЭФФИЦИЕНТ ОТКЛОНЕНИЯ ПО ГИА</a:t>
            </a:r>
            <a:endParaRPr lang="ru-RU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099562" y="2391243"/>
            <a:ext cx="4497860" cy="360817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99562" y="2693773"/>
            <a:ext cx="4308389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5915" indent="450215" algn="just">
              <a:lnSpc>
                <a:spcPct val="150000"/>
              </a:lnSpc>
            </a:pPr>
            <a:r>
              <a:rPr lang="ru-RU" sz="1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Среднее значение всех относительных баллов школы по результатам ЕГЭ, ОГЭ по всем предметам вычислялось как отношение среднего балла школы по предмету к среднему баллу по региону. Средний относительный балл вычисляется как среднее арифметическое отношений средних значений всех относительных баллов. Под отклонением понималось отклонение от единицы. </a:t>
            </a:r>
          </a:p>
          <a:p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1151" y="1458768"/>
            <a:ext cx="4418104" cy="527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00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9AA5B066-C5A6-ADE6-0361-ED6C3878F0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571BD531-73C7-E628-5279-86045FBF20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26" t="18535" r="2248" b="8367"/>
          <a:stretch/>
        </p:blipFill>
        <p:spPr>
          <a:xfrm>
            <a:off x="64655" y="73892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5FEC838F-AAD0-A19A-1CD7-FAA05416B18B}"/>
              </a:ext>
            </a:extLst>
          </p:cNvPr>
          <p:cNvSpPr/>
          <p:nvPr/>
        </p:nvSpPr>
        <p:spPr>
          <a:xfrm>
            <a:off x="2105269" y="720104"/>
            <a:ext cx="696484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ИНДЕКС СОЦИАЛЬНОГО БЛАГОПОЛУЧИЯ ШКОЛЫ</a:t>
            </a:r>
          </a:p>
          <a:p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587" y="1828100"/>
            <a:ext cx="8235000" cy="501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36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738EB2E4-FA59-D29D-74B1-39F2BA65CB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F813EB59-60D9-1FE1-2AE5-B12B92E546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26" t="18535" r="2248" b="8367"/>
          <a:stretch/>
        </p:blipFill>
        <p:spPr>
          <a:xfrm>
            <a:off x="64655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E7D14C1A-A203-68B3-7DCC-DEF8268FA6C2}"/>
              </a:ext>
            </a:extLst>
          </p:cNvPr>
          <p:cNvSpPr/>
          <p:nvPr/>
        </p:nvSpPr>
        <p:spPr>
          <a:xfrm>
            <a:off x="639794" y="675503"/>
            <a:ext cx="1008673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ИНДЕКС МАТЕРИАЛЬНО-ТЕХНИЧЕСКОГО </a:t>
            </a:r>
            <a:endParaRPr lang="ru-RU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ОСНАЩЕНИЯ 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ШКОЛЫ</a:t>
            </a:r>
          </a:p>
          <a:p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3857" y="1531490"/>
            <a:ext cx="9890550" cy="514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97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45710B72-08E5-4B58-70D0-E6D3B922AC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F2C03725-1D59-3B09-9688-AFF7088921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26" t="18535" r="2248" b="8367"/>
          <a:stretch/>
        </p:blipFill>
        <p:spPr>
          <a:xfrm>
            <a:off x="64655" y="73892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D8EFB480-D225-7C06-F2BD-424CC08D9A72}"/>
              </a:ext>
            </a:extLst>
          </p:cNvPr>
          <p:cNvSpPr/>
          <p:nvPr/>
        </p:nvSpPr>
        <p:spPr>
          <a:xfrm>
            <a:off x="2160687" y="73892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ИНДЕКС КАДРОВОГО СОСТАВА</a:t>
            </a:r>
          </a:p>
          <a:p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91B81937-1689-85D3-F878-4C64CF946A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687" y="548265"/>
            <a:ext cx="9593861" cy="601879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5386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1253</TotalTime>
  <Words>893</Words>
  <Application>Microsoft Office PowerPoint</Application>
  <PresentationFormat>Широкоэкранный</PresentationFormat>
  <Paragraphs>135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oneweb</dc:creator>
  <cp:lastModifiedBy>Tatiana</cp:lastModifiedBy>
  <cp:revision>67</cp:revision>
  <dcterms:created xsi:type="dcterms:W3CDTF">2024-01-31T07:42:41Z</dcterms:created>
  <dcterms:modified xsi:type="dcterms:W3CDTF">2024-02-29T07:23:05Z</dcterms:modified>
</cp:coreProperties>
</file>