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6" r:id="rId2"/>
    <p:sldMasterId id="2147483860" r:id="rId3"/>
    <p:sldMasterId id="2147483877" r:id="rId4"/>
    <p:sldMasterId id="2147483922" r:id="rId5"/>
    <p:sldMasterId id="2147483939" r:id="rId6"/>
    <p:sldMasterId id="2147483967" r:id="rId7"/>
    <p:sldMasterId id="2147483984" r:id="rId8"/>
  </p:sldMasterIdLst>
  <p:notesMasterIdLst>
    <p:notesMasterId r:id="rId69"/>
  </p:notesMasterIdLst>
  <p:sldIdLst>
    <p:sldId id="256" r:id="rId9"/>
    <p:sldId id="259" r:id="rId10"/>
    <p:sldId id="260" r:id="rId11"/>
    <p:sldId id="257" r:id="rId12"/>
    <p:sldId id="262" r:id="rId13"/>
    <p:sldId id="261" r:id="rId14"/>
    <p:sldId id="267" r:id="rId15"/>
    <p:sldId id="268" r:id="rId16"/>
    <p:sldId id="265" r:id="rId17"/>
    <p:sldId id="264" r:id="rId18"/>
    <p:sldId id="266" r:id="rId19"/>
    <p:sldId id="263" r:id="rId20"/>
    <p:sldId id="269" r:id="rId21"/>
    <p:sldId id="271" r:id="rId22"/>
    <p:sldId id="272" r:id="rId23"/>
    <p:sldId id="270" r:id="rId24"/>
    <p:sldId id="280" r:id="rId25"/>
    <p:sldId id="279" r:id="rId26"/>
    <p:sldId id="278" r:id="rId27"/>
    <p:sldId id="277" r:id="rId28"/>
    <p:sldId id="276" r:id="rId29"/>
    <p:sldId id="275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5FD10-1765-4922-AE9E-85F0A94717A9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3CB87F-4B5B-4877-8B04-EFE7EFC7624C}">
      <dgm:prSet phldrT="[Текст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Укрепление потенциала дополнительного образования в решении задач социокультурной реабилитации детей-инвалидов (ОВЗ)</a:t>
          </a:r>
          <a:endParaRPr lang="ru-RU" sz="1400" b="1" dirty="0"/>
        </a:p>
      </dgm:t>
    </dgm:pt>
    <dgm:pt modelId="{FBACB02F-705A-4A1D-9BA3-096A2A0E016F}" type="parTrans" cxnId="{E6B3A2F9-619A-4577-8D3A-51A642C8E4C5}">
      <dgm:prSet/>
      <dgm:spPr/>
      <dgm:t>
        <a:bodyPr/>
        <a:lstStyle/>
        <a:p>
          <a:endParaRPr lang="ru-RU" sz="1000"/>
        </a:p>
      </dgm:t>
    </dgm:pt>
    <dgm:pt modelId="{D8CEB316-7115-4CA1-8A9C-4BCB8A51D630}" type="sibTrans" cxnId="{E6B3A2F9-619A-4577-8D3A-51A642C8E4C5}">
      <dgm:prSet/>
      <dgm:spPr/>
      <dgm:t>
        <a:bodyPr/>
        <a:lstStyle/>
        <a:p>
          <a:endParaRPr lang="ru-RU" sz="1000"/>
        </a:p>
      </dgm:t>
    </dgm:pt>
    <dgm:pt modelId="{CFDDA225-EFEB-430F-865B-744F1A26C3D3}">
      <dgm:prSet phldrT="[Текст]" custT="1"/>
      <dgm:spPr>
        <a:solidFill>
          <a:srgbClr val="FF6600"/>
        </a:solidFill>
      </dgm:spPr>
      <dgm:t>
        <a:bodyPr/>
        <a:lstStyle/>
        <a:p>
          <a:pPr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spc="-100" baseline="0" dirty="0" smtClean="0"/>
        </a:p>
        <a:p>
          <a:pPr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spc="-100" baseline="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Расширение возможности для освоения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ДОП</a:t>
          </a:r>
          <a:endParaRPr lang="ru-RU" sz="1600" b="1" spc="-100" baseline="0" dirty="0" smtClean="0"/>
        </a:p>
        <a:p>
          <a:pPr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smtClean="0"/>
            <a:t>детьми с ОВЗ, инвалидностью </a:t>
          </a:r>
        </a:p>
      </dgm:t>
    </dgm:pt>
    <dgm:pt modelId="{AE3DADF9-5F60-45CA-99B0-8BBAFEC0DB56}" type="parTrans" cxnId="{6ED6353A-B089-4C44-9B46-C4CC1D613F6C}">
      <dgm:prSet/>
      <dgm:spPr/>
      <dgm:t>
        <a:bodyPr/>
        <a:lstStyle/>
        <a:p>
          <a:endParaRPr lang="ru-RU" sz="1000"/>
        </a:p>
      </dgm:t>
    </dgm:pt>
    <dgm:pt modelId="{250CE0E9-801F-4B09-8143-919C78455A81}" type="sibTrans" cxnId="{6ED6353A-B089-4C44-9B46-C4CC1D613F6C}">
      <dgm:prSet/>
      <dgm:spPr/>
      <dgm:t>
        <a:bodyPr/>
        <a:lstStyle/>
        <a:p>
          <a:endParaRPr lang="ru-RU" sz="1000"/>
        </a:p>
      </dgm:t>
    </dgm:pt>
    <dgm:pt modelId="{A3DF6CC5-B91A-4A6C-94F3-A3ACA7D24EA4}">
      <dgm:prSet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Создание условий для профессионального развития и самореализации управленческих и педагогических кадров </a:t>
          </a:r>
          <a:endParaRPr lang="ru-RU" b="1" dirty="0"/>
        </a:p>
      </dgm:t>
    </dgm:pt>
    <dgm:pt modelId="{94B76BE0-B6D0-483A-A40F-3231429FBCEA}" type="parTrans" cxnId="{4D01CABA-6F4E-495D-B2F9-F709D2CEFB92}">
      <dgm:prSet/>
      <dgm:spPr/>
      <dgm:t>
        <a:bodyPr/>
        <a:lstStyle/>
        <a:p>
          <a:endParaRPr lang="ru-RU"/>
        </a:p>
      </dgm:t>
    </dgm:pt>
    <dgm:pt modelId="{CF1588CF-8D7E-4798-A4C0-A9BD3B1E6D93}" type="sibTrans" cxnId="{4D01CABA-6F4E-495D-B2F9-F709D2CEFB92}">
      <dgm:prSet/>
      <dgm:spPr/>
      <dgm:t>
        <a:bodyPr/>
        <a:lstStyle/>
        <a:p>
          <a:endParaRPr lang="ru-RU"/>
        </a:p>
      </dgm:t>
    </dgm:pt>
    <dgm:pt modelId="{96737DFC-1D04-4343-9CD9-34FBCFDECA92}" type="pres">
      <dgm:prSet presAssocID="{D725FD10-1765-4922-AE9E-85F0A94717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B9D05-FC5A-449C-A35C-0EEDB2A4219C}" type="pres">
      <dgm:prSet presAssocID="{D725FD10-1765-4922-AE9E-85F0A94717A9}" presName="wedge1" presStyleLbl="node1" presStyleIdx="0" presStyleCnt="3" custScaleX="149522" custScaleY="103262" custLinFactNeighborX="-1810" custLinFactNeighborY="2658"/>
      <dgm:spPr/>
      <dgm:t>
        <a:bodyPr/>
        <a:lstStyle/>
        <a:p>
          <a:endParaRPr lang="ru-RU"/>
        </a:p>
      </dgm:t>
    </dgm:pt>
    <dgm:pt modelId="{D6F837F0-0C34-4E6F-9705-574FC6074321}" type="pres">
      <dgm:prSet presAssocID="{D725FD10-1765-4922-AE9E-85F0A94717A9}" presName="dummy1a" presStyleCnt="0"/>
      <dgm:spPr/>
      <dgm:t>
        <a:bodyPr/>
        <a:lstStyle/>
        <a:p>
          <a:endParaRPr lang="ru-RU"/>
        </a:p>
      </dgm:t>
    </dgm:pt>
    <dgm:pt modelId="{0E59FAF5-FDAB-49B9-97C1-13F7CDE36495}" type="pres">
      <dgm:prSet presAssocID="{D725FD10-1765-4922-AE9E-85F0A94717A9}" presName="dummy1b" presStyleCnt="0"/>
      <dgm:spPr/>
      <dgm:t>
        <a:bodyPr/>
        <a:lstStyle/>
        <a:p>
          <a:endParaRPr lang="ru-RU"/>
        </a:p>
      </dgm:t>
    </dgm:pt>
    <dgm:pt modelId="{610FD362-330B-4B98-B828-8E07D6789556}" type="pres">
      <dgm:prSet presAssocID="{D725FD10-1765-4922-AE9E-85F0A94717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FC838-CF93-4EEF-B790-8476B8532779}" type="pres">
      <dgm:prSet presAssocID="{D725FD10-1765-4922-AE9E-85F0A94717A9}" presName="wedge2" presStyleLbl="node1" presStyleIdx="1" presStyleCnt="3" custScaleX="152573" custScaleY="106475"/>
      <dgm:spPr/>
      <dgm:t>
        <a:bodyPr/>
        <a:lstStyle/>
        <a:p>
          <a:endParaRPr lang="ru-RU"/>
        </a:p>
      </dgm:t>
    </dgm:pt>
    <dgm:pt modelId="{6E5982E2-302F-45E6-82CE-C51BBE7D9771}" type="pres">
      <dgm:prSet presAssocID="{D725FD10-1765-4922-AE9E-85F0A94717A9}" presName="dummy2a" presStyleCnt="0"/>
      <dgm:spPr/>
      <dgm:t>
        <a:bodyPr/>
        <a:lstStyle/>
        <a:p>
          <a:endParaRPr lang="ru-RU"/>
        </a:p>
      </dgm:t>
    </dgm:pt>
    <dgm:pt modelId="{F5056493-F7EB-4D7D-ABD5-643A81CC913D}" type="pres">
      <dgm:prSet presAssocID="{D725FD10-1765-4922-AE9E-85F0A94717A9}" presName="dummy2b" presStyleCnt="0"/>
      <dgm:spPr/>
      <dgm:t>
        <a:bodyPr/>
        <a:lstStyle/>
        <a:p>
          <a:endParaRPr lang="ru-RU"/>
        </a:p>
      </dgm:t>
    </dgm:pt>
    <dgm:pt modelId="{87EE8CA5-7220-4F45-980B-352DA5F207CF}" type="pres">
      <dgm:prSet presAssocID="{D725FD10-1765-4922-AE9E-85F0A94717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6A83C-F91C-499D-8CAD-09B3F7CE9BF3}" type="pres">
      <dgm:prSet presAssocID="{D725FD10-1765-4922-AE9E-85F0A94717A9}" presName="wedge3" presStyleLbl="node1" presStyleIdx="2" presStyleCnt="3" custScaleX="159205" custScaleY="115691" custLinFactNeighborX="-642" custLinFactNeighborY="4198"/>
      <dgm:spPr/>
      <dgm:t>
        <a:bodyPr/>
        <a:lstStyle/>
        <a:p>
          <a:endParaRPr lang="ru-RU"/>
        </a:p>
      </dgm:t>
    </dgm:pt>
    <dgm:pt modelId="{ADA8060F-6596-48A3-83C4-F9CDEE710D2A}" type="pres">
      <dgm:prSet presAssocID="{D725FD10-1765-4922-AE9E-85F0A94717A9}" presName="dummy3a" presStyleCnt="0"/>
      <dgm:spPr/>
      <dgm:t>
        <a:bodyPr/>
        <a:lstStyle/>
        <a:p>
          <a:endParaRPr lang="ru-RU"/>
        </a:p>
      </dgm:t>
    </dgm:pt>
    <dgm:pt modelId="{29042EA8-B82E-4532-8672-867C03E8DC12}" type="pres">
      <dgm:prSet presAssocID="{D725FD10-1765-4922-AE9E-85F0A94717A9}" presName="dummy3b" presStyleCnt="0"/>
      <dgm:spPr/>
      <dgm:t>
        <a:bodyPr/>
        <a:lstStyle/>
        <a:p>
          <a:endParaRPr lang="ru-RU"/>
        </a:p>
      </dgm:t>
    </dgm:pt>
    <dgm:pt modelId="{A898A363-54EC-4D36-9E5A-4FEA9963CF4C}" type="pres">
      <dgm:prSet presAssocID="{D725FD10-1765-4922-AE9E-85F0A94717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D669A-24AD-42EE-82C9-F120CAF9931D}" type="pres">
      <dgm:prSet presAssocID="{D8CEB316-7115-4CA1-8A9C-4BCB8A51D630}" presName="arrowWedge1" presStyleLbl="fgSibTrans2D1" presStyleIdx="0" presStyleCnt="3" custScaleX="144569" custScaleY="102820" custLinFactNeighborX="115" custLinFactNeighborY="-1376"/>
      <dgm:spPr/>
      <dgm:t>
        <a:bodyPr/>
        <a:lstStyle/>
        <a:p>
          <a:endParaRPr lang="ru-RU"/>
        </a:p>
      </dgm:t>
    </dgm:pt>
    <dgm:pt modelId="{A7CB4D98-0D72-4F8B-B88C-DD1A7CDE9361}" type="pres">
      <dgm:prSet presAssocID="{250CE0E9-801F-4B09-8143-919C78455A81}" presName="arrowWedge2" presStyleLbl="fgSibTrans2D1" presStyleIdx="1" presStyleCnt="3" custScaleX="147363" custScaleY="111301" custLinFactNeighborX="-1218" custLinFactNeighborY="-43"/>
      <dgm:spPr/>
      <dgm:t>
        <a:bodyPr/>
        <a:lstStyle/>
        <a:p>
          <a:endParaRPr lang="ru-RU"/>
        </a:p>
      </dgm:t>
    </dgm:pt>
    <dgm:pt modelId="{13B5D044-1A03-4BF3-B146-0E9A038C3823}" type="pres">
      <dgm:prSet presAssocID="{CF1588CF-8D7E-4798-A4C0-A9BD3B1E6D93}" presName="arrowWedge3" presStyleLbl="fgSibTrans2D1" presStyleIdx="2" presStyleCnt="3" custScaleX="151574" custScaleY="109312" custLinFactNeighborX="-222" custLinFactNeighborY="286"/>
      <dgm:spPr/>
    </dgm:pt>
  </dgm:ptLst>
  <dgm:cxnLst>
    <dgm:cxn modelId="{6ED6353A-B089-4C44-9B46-C4CC1D613F6C}" srcId="{D725FD10-1765-4922-AE9E-85F0A94717A9}" destId="{CFDDA225-EFEB-430F-865B-744F1A26C3D3}" srcOrd="1" destOrd="0" parTransId="{AE3DADF9-5F60-45CA-99B0-8BBAFEC0DB56}" sibTransId="{250CE0E9-801F-4B09-8143-919C78455A81}"/>
    <dgm:cxn modelId="{E6B3A2F9-619A-4577-8D3A-51A642C8E4C5}" srcId="{D725FD10-1765-4922-AE9E-85F0A94717A9}" destId="{CB3CB87F-4B5B-4877-8B04-EFE7EFC7624C}" srcOrd="0" destOrd="0" parTransId="{FBACB02F-705A-4A1D-9BA3-096A2A0E016F}" sibTransId="{D8CEB316-7115-4CA1-8A9C-4BCB8A51D630}"/>
    <dgm:cxn modelId="{2A82C103-0D91-4213-AB80-E6ED3924263B}" type="presOf" srcId="{A3DF6CC5-B91A-4A6C-94F3-A3ACA7D24EA4}" destId="{6BE6A83C-F91C-499D-8CAD-09B3F7CE9BF3}" srcOrd="0" destOrd="0" presId="urn:microsoft.com/office/officeart/2005/8/layout/cycle8"/>
    <dgm:cxn modelId="{14433B9F-8CE2-4024-A769-DCFBC428214B}" type="presOf" srcId="{CB3CB87F-4B5B-4877-8B04-EFE7EFC7624C}" destId="{610FD362-330B-4B98-B828-8E07D6789556}" srcOrd="1" destOrd="0" presId="urn:microsoft.com/office/officeart/2005/8/layout/cycle8"/>
    <dgm:cxn modelId="{758739AD-D2CC-44B8-A2C6-5856E054F983}" type="presOf" srcId="{CB3CB87F-4B5B-4877-8B04-EFE7EFC7624C}" destId="{D6DB9D05-FC5A-449C-A35C-0EEDB2A4219C}" srcOrd="0" destOrd="0" presId="urn:microsoft.com/office/officeart/2005/8/layout/cycle8"/>
    <dgm:cxn modelId="{4D01CABA-6F4E-495D-B2F9-F709D2CEFB92}" srcId="{D725FD10-1765-4922-AE9E-85F0A94717A9}" destId="{A3DF6CC5-B91A-4A6C-94F3-A3ACA7D24EA4}" srcOrd="2" destOrd="0" parTransId="{94B76BE0-B6D0-483A-A40F-3231429FBCEA}" sibTransId="{CF1588CF-8D7E-4798-A4C0-A9BD3B1E6D93}"/>
    <dgm:cxn modelId="{841B8A50-C850-4E42-AD35-CF0D398E1BEF}" type="presOf" srcId="{D725FD10-1765-4922-AE9E-85F0A94717A9}" destId="{96737DFC-1D04-4343-9CD9-34FBCFDECA92}" srcOrd="0" destOrd="0" presId="urn:microsoft.com/office/officeart/2005/8/layout/cycle8"/>
    <dgm:cxn modelId="{AD8F058C-D3AB-4A44-9E72-46A884153F23}" type="presOf" srcId="{CFDDA225-EFEB-430F-865B-744F1A26C3D3}" destId="{E14FC838-CF93-4EEF-B790-8476B8532779}" srcOrd="0" destOrd="0" presId="urn:microsoft.com/office/officeart/2005/8/layout/cycle8"/>
    <dgm:cxn modelId="{FE712FCE-02D8-4EBD-B861-DDADC9AB12F8}" type="presOf" srcId="{CFDDA225-EFEB-430F-865B-744F1A26C3D3}" destId="{87EE8CA5-7220-4F45-980B-352DA5F207CF}" srcOrd="1" destOrd="0" presId="urn:microsoft.com/office/officeart/2005/8/layout/cycle8"/>
    <dgm:cxn modelId="{F72737A3-CB50-4005-9EB2-9C2EB78241C8}" type="presOf" srcId="{A3DF6CC5-B91A-4A6C-94F3-A3ACA7D24EA4}" destId="{A898A363-54EC-4D36-9E5A-4FEA9963CF4C}" srcOrd="1" destOrd="0" presId="urn:microsoft.com/office/officeart/2005/8/layout/cycle8"/>
    <dgm:cxn modelId="{7FD953F7-F3AF-4442-85DD-3299BCEAE754}" type="presParOf" srcId="{96737DFC-1D04-4343-9CD9-34FBCFDECA92}" destId="{D6DB9D05-FC5A-449C-A35C-0EEDB2A4219C}" srcOrd="0" destOrd="0" presId="urn:microsoft.com/office/officeart/2005/8/layout/cycle8"/>
    <dgm:cxn modelId="{D62A10EA-ECBA-418C-A180-B36EE03E8A3C}" type="presParOf" srcId="{96737DFC-1D04-4343-9CD9-34FBCFDECA92}" destId="{D6F837F0-0C34-4E6F-9705-574FC6074321}" srcOrd="1" destOrd="0" presId="urn:microsoft.com/office/officeart/2005/8/layout/cycle8"/>
    <dgm:cxn modelId="{3B1DCB98-14A3-4BCE-B5FE-A6B9F7530536}" type="presParOf" srcId="{96737DFC-1D04-4343-9CD9-34FBCFDECA92}" destId="{0E59FAF5-FDAB-49B9-97C1-13F7CDE36495}" srcOrd="2" destOrd="0" presId="urn:microsoft.com/office/officeart/2005/8/layout/cycle8"/>
    <dgm:cxn modelId="{05749F18-8602-46E9-8983-7DC9B475179B}" type="presParOf" srcId="{96737DFC-1D04-4343-9CD9-34FBCFDECA92}" destId="{610FD362-330B-4B98-B828-8E07D6789556}" srcOrd="3" destOrd="0" presId="urn:microsoft.com/office/officeart/2005/8/layout/cycle8"/>
    <dgm:cxn modelId="{C23CFE22-FC10-45D5-BC1F-6BD12C3172C1}" type="presParOf" srcId="{96737DFC-1D04-4343-9CD9-34FBCFDECA92}" destId="{E14FC838-CF93-4EEF-B790-8476B8532779}" srcOrd="4" destOrd="0" presId="urn:microsoft.com/office/officeart/2005/8/layout/cycle8"/>
    <dgm:cxn modelId="{77DC5EC2-EBCC-43F5-8E00-890E8D2C3F02}" type="presParOf" srcId="{96737DFC-1D04-4343-9CD9-34FBCFDECA92}" destId="{6E5982E2-302F-45E6-82CE-C51BBE7D9771}" srcOrd="5" destOrd="0" presId="urn:microsoft.com/office/officeart/2005/8/layout/cycle8"/>
    <dgm:cxn modelId="{71FF2FA0-4F4B-4662-B3D9-95066DB83423}" type="presParOf" srcId="{96737DFC-1D04-4343-9CD9-34FBCFDECA92}" destId="{F5056493-F7EB-4D7D-ABD5-643A81CC913D}" srcOrd="6" destOrd="0" presId="urn:microsoft.com/office/officeart/2005/8/layout/cycle8"/>
    <dgm:cxn modelId="{78FCB7DC-F8CF-4F71-BE93-ADD984D9770A}" type="presParOf" srcId="{96737DFC-1D04-4343-9CD9-34FBCFDECA92}" destId="{87EE8CA5-7220-4F45-980B-352DA5F207CF}" srcOrd="7" destOrd="0" presId="urn:microsoft.com/office/officeart/2005/8/layout/cycle8"/>
    <dgm:cxn modelId="{8174FCEB-B390-400A-8D2F-65AACDD58782}" type="presParOf" srcId="{96737DFC-1D04-4343-9CD9-34FBCFDECA92}" destId="{6BE6A83C-F91C-499D-8CAD-09B3F7CE9BF3}" srcOrd="8" destOrd="0" presId="urn:microsoft.com/office/officeart/2005/8/layout/cycle8"/>
    <dgm:cxn modelId="{4DABBC5F-B5D3-49B8-8285-D64EE1A9A2AB}" type="presParOf" srcId="{96737DFC-1D04-4343-9CD9-34FBCFDECA92}" destId="{ADA8060F-6596-48A3-83C4-F9CDEE710D2A}" srcOrd="9" destOrd="0" presId="urn:microsoft.com/office/officeart/2005/8/layout/cycle8"/>
    <dgm:cxn modelId="{66388517-E8AF-4B2D-AAD8-B5DECBD88F2F}" type="presParOf" srcId="{96737DFC-1D04-4343-9CD9-34FBCFDECA92}" destId="{29042EA8-B82E-4532-8672-867C03E8DC12}" srcOrd="10" destOrd="0" presId="urn:microsoft.com/office/officeart/2005/8/layout/cycle8"/>
    <dgm:cxn modelId="{7EF25F36-8BD7-408A-A2FE-65EE791411E0}" type="presParOf" srcId="{96737DFC-1D04-4343-9CD9-34FBCFDECA92}" destId="{A898A363-54EC-4D36-9E5A-4FEA9963CF4C}" srcOrd="11" destOrd="0" presId="urn:microsoft.com/office/officeart/2005/8/layout/cycle8"/>
    <dgm:cxn modelId="{38C64761-BF28-4AF8-BC0D-590BDAFFD96A}" type="presParOf" srcId="{96737DFC-1D04-4343-9CD9-34FBCFDECA92}" destId="{5D7D669A-24AD-42EE-82C9-F120CAF9931D}" srcOrd="12" destOrd="0" presId="urn:microsoft.com/office/officeart/2005/8/layout/cycle8"/>
    <dgm:cxn modelId="{D9BFCA03-699B-412C-BAB1-305A58F50FEB}" type="presParOf" srcId="{96737DFC-1D04-4343-9CD9-34FBCFDECA92}" destId="{A7CB4D98-0D72-4F8B-B88C-DD1A7CDE9361}" srcOrd="13" destOrd="0" presId="urn:microsoft.com/office/officeart/2005/8/layout/cycle8"/>
    <dgm:cxn modelId="{A9CA8D11-63D4-404E-B577-933D29D0A390}" type="presParOf" srcId="{96737DFC-1D04-4343-9CD9-34FBCFDECA92}" destId="{13B5D044-1A03-4BF3-B146-0E9A038C38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DEB6A-B730-4025-A2B1-B084FD29C97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AA3DD-DD0F-48BB-A5E7-450E2AC31832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теоретико-методическое  обоснование понятия,  факторов и условий обеспечения вариативности  доступного ДОД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012370F-E01C-4140-B761-F548957C50A0}" type="parTrans" cxnId="{53CDB7ED-5AD6-4872-A8B8-2A562110C70D}">
      <dgm:prSet/>
      <dgm:spPr/>
      <dgm:t>
        <a:bodyPr/>
        <a:lstStyle/>
        <a:p>
          <a:endParaRPr lang="ru-RU"/>
        </a:p>
      </dgm:t>
    </dgm:pt>
    <dgm:pt modelId="{43C7B4F7-BC49-42A7-B4A6-A25CC71F02B7}" type="sibTrans" cxnId="{53CDB7ED-5AD6-4872-A8B8-2A562110C70D}">
      <dgm:prSet/>
      <dgm:spPr/>
      <dgm:t>
        <a:bodyPr/>
        <a:lstStyle/>
        <a:p>
          <a:endParaRPr lang="ru-RU"/>
        </a:p>
      </dgm:t>
    </dgm:pt>
    <dgm:pt modelId="{FED736A3-EEBB-4D5A-A8BA-80265DBFDC87}">
      <dgm:prSet phldrT="[Текст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реализация вариативности дополнительных общеобразовательных программ для детей с ОВЗ (инвалидностью) с учетом факторов повышения доступности качественного дополнительного образования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C026FD37-5A72-43D9-8CBD-2C833C64B107}" type="parTrans" cxnId="{30D60B96-0E63-4CAA-ADD8-2F403B4A8CA5}">
      <dgm:prSet/>
      <dgm:spPr/>
      <dgm:t>
        <a:bodyPr/>
        <a:lstStyle/>
        <a:p>
          <a:endParaRPr lang="ru-RU"/>
        </a:p>
      </dgm:t>
    </dgm:pt>
    <dgm:pt modelId="{0CCE809D-3153-4298-B384-5BD6699B0AF1}" type="sibTrans" cxnId="{30D60B96-0E63-4CAA-ADD8-2F403B4A8CA5}">
      <dgm:prSet/>
      <dgm:spPr/>
      <dgm:t>
        <a:bodyPr/>
        <a:lstStyle/>
        <a:p>
          <a:endParaRPr lang="ru-RU"/>
        </a:p>
      </dgm:t>
    </dgm:pt>
    <dgm:pt modelId="{F83AC27E-27DC-4A30-8114-E64343F80F43}">
      <dgm:prSet phldrT="[Текст]" custT="1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создание  условий получения доступного  образования для самореализации гармонично развитой и социально-культурной  личности, и  участия в мероприятиях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9758EE-2726-44AD-B6F7-2DF4727A16E7}" type="parTrans" cxnId="{F6565BA5-0892-44C7-BC39-AFE39C93CADA}">
      <dgm:prSet/>
      <dgm:spPr/>
      <dgm:t>
        <a:bodyPr/>
        <a:lstStyle/>
        <a:p>
          <a:endParaRPr lang="ru-RU"/>
        </a:p>
      </dgm:t>
    </dgm:pt>
    <dgm:pt modelId="{58FC42C3-535A-4A3A-9D03-E09728566514}" type="sibTrans" cxnId="{F6565BA5-0892-44C7-BC39-AFE39C93CADA}">
      <dgm:prSet/>
      <dgm:spPr/>
      <dgm:t>
        <a:bodyPr/>
        <a:lstStyle/>
        <a:p>
          <a:endParaRPr lang="ru-RU"/>
        </a:p>
      </dgm:t>
    </dgm:pt>
    <dgm:pt modelId="{7B9B69B1-58B3-4F06-8E3E-C75E7B227369}">
      <dgm:prSet phldrT="[Текст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развитие профессиональной компетентности педагогов как условия обеспечения вариативного, доступного, инклюзивного образовательного пространства учреждения </a:t>
          </a:r>
          <a:endParaRPr lang="ru-RU" dirty="0"/>
        </a:p>
      </dgm:t>
    </dgm:pt>
    <dgm:pt modelId="{92B48BF6-41B9-4F41-8CF3-457B6AF14104}" type="parTrans" cxnId="{DF2EFF0C-C20C-4C44-B791-155673EA5209}">
      <dgm:prSet/>
      <dgm:spPr/>
      <dgm:t>
        <a:bodyPr/>
        <a:lstStyle/>
        <a:p>
          <a:endParaRPr lang="ru-RU"/>
        </a:p>
      </dgm:t>
    </dgm:pt>
    <dgm:pt modelId="{2B1EC3F4-600B-4C6F-9EC0-492F5EBA4688}" type="sibTrans" cxnId="{DF2EFF0C-C20C-4C44-B791-155673EA5209}">
      <dgm:prSet/>
      <dgm:spPr/>
      <dgm:t>
        <a:bodyPr/>
        <a:lstStyle/>
        <a:p>
          <a:endParaRPr lang="ru-RU"/>
        </a:p>
      </dgm:t>
    </dgm:pt>
    <dgm:pt modelId="{C46A07F3-7F99-44BC-823F-CFE2C61C7890}">
      <dgm:prSet phldrT="[Текст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формирование  вариативности дополнительного образования детей на уровнях дополнительных общеобразовательных программ, содержания образования, деятельности педагога дополнительного образования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316AB2E-83E6-4702-AD3D-141D06127838}" type="parTrans" cxnId="{A73CC8D5-4D8E-4A51-8875-42857222B269}">
      <dgm:prSet/>
      <dgm:spPr/>
      <dgm:t>
        <a:bodyPr/>
        <a:lstStyle/>
        <a:p>
          <a:endParaRPr lang="ru-RU"/>
        </a:p>
      </dgm:t>
    </dgm:pt>
    <dgm:pt modelId="{5B91A6F6-A306-4A47-85CE-14D5E54E7244}" type="sibTrans" cxnId="{A73CC8D5-4D8E-4A51-8875-42857222B269}">
      <dgm:prSet/>
      <dgm:spPr/>
      <dgm:t>
        <a:bodyPr/>
        <a:lstStyle/>
        <a:p>
          <a:endParaRPr lang="ru-RU"/>
        </a:p>
      </dgm:t>
    </dgm:pt>
    <dgm:pt modelId="{92ECE2A1-0B6D-405E-81F1-191F80700E7F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выделение эффективных   факторов, влияющих на доступность дополнительного образования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A7CEB49-EBF2-4B71-8B6E-4ACBFB7231AB}" type="parTrans" cxnId="{9F2D5F14-7C0F-4AB8-9322-17C373184236}">
      <dgm:prSet/>
      <dgm:spPr/>
      <dgm:t>
        <a:bodyPr/>
        <a:lstStyle/>
        <a:p>
          <a:endParaRPr lang="ru-RU"/>
        </a:p>
      </dgm:t>
    </dgm:pt>
    <dgm:pt modelId="{DD902785-DB18-4ABB-914E-A90AF47810E8}" type="sibTrans" cxnId="{9F2D5F14-7C0F-4AB8-9322-17C373184236}">
      <dgm:prSet/>
      <dgm:spPr/>
      <dgm:t>
        <a:bodyPr/>
        <a:lstStyle/>
        <a:p>
          <a:endParaRPr lang="ru-RU"/>
        </a:p>
      </dgm:t>
    </dgm:pt>
    <dgm:pt modelId="{8E7EFBD4-A2DE-4955-BA40-E84CD2AD75DE}">
      <dgm:prSet phldrT="[Текст]" custT="1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организация психолого-педагогического сопровождения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образовательного процесса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9CDB3D-E286-4F0D-B8B8-FC3D0C737731}" type="parTrans" cxnId="{E6892C51-8367-402D-A037-97BF80B83C40}">
      <dgm:prSet/>
      <dgm:spPr/>
      <dgm:t>
        <a:bodyPr/>
        <a:lstStyle/>
        <a:p>
          <a:endParaRPr lang="ru-RU"/>
        </a:p>
      </dgm:t>
    </dgm:pt>
    <dgm:pt modelId="{446E9F7C-1FD9-4238-81C8-3AA4AEF6346E}" type="sibTrans" cxnId="{E6892C51-8367-402D-A037-97BF80B83C40}">
      <dgm:prSet/>
      <dgm:spPr/>
      <dgm:t>
        <a:bodyPr/>
        <a:lstStyle/>
        <a:p>
          <a:endParaRPr lang="ru-RU"/>
        </a:p>
      </dgm:t>
    </dgm:pt>
    <dgm:pt modelId="{D11CB821-ED2E-4C42-90EB-A827FFCCC682}">
      <dgm:prSet phldrT="[Текст]"/>
      <dgm:sp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оценка эффективности научно-методического, психолого-педагогического  сопровождения вариативности  доступного дополнительного образования детей</a:t>
          </a:r>
          <a:endParaRPr lang="ru-RU" dirty="0"/>
        </a:p>
      </dgm:t>
    </dgm:pt>
    <dgm:pt modelId="{59907D08-0C8F-4604-AF45-A4281178993B}" type="parTrans" cxnId="{FC2DD1A3-F8E1-426B-8992-3B5EE07BC950}">
      <dgm:prSet/>
      <dgm:spPr/>
      <dgm:t>
        <a:bodyPr/>
        <a:lstStyle/>
        <a:p>
          <a:endParaRPr lang="ru-RU"/>
        </a:p>
      </dgm:t>
    </dgm:pt>
    <dgm:pt modelId="{C941210E-FFBB-4E0C-9514-A7BAD5EFFEC5}" type="sibTrans" cxnId="{FC2DD1A3-F8E1-426B-8992-3B5EE07BC950}">
      <dgm:prSet/>
      <dgm:spPr/>
      <dgm:t>
        <a:bodyPr/>
        <a:lstStyle/>
        <a:p>
          <a:endParaRPr lang="ru-RU"/>
        </a:p>
      </dgm:t>
    </dgm:pt>
    <dgm:pt modelId="{9BD95260-5C98-4F2F-9A92-BD4315F46ACA}">
      <dgm:prSet phldrT="[Текст]" custT="1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определение комплекса мер реализации вариативности доступного дополнительного образования в условиях инклюзии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583E1F7-FA84-4EF6-8F14-3B6600130516}" type="sibTrans" cxnId="{4B19657E-B9EE-431E-BD87-2471BADAB8DC}">
      <dgm:prSet/>
      <dgm:spPr/>
      <dgm:t>
        <a:bodyPr/>
        <a:lstStyle/>
        <a:p>
          <a:endParaRPr lang="ru-RU"/>
        </a:p>
      </dgm:t>
    </dgm:pt>
    <dgm:pt modelId="{80B96075-9D64-4F42-AE85-3E0CB029FDD0}" type="parTrans" cxnId="{4B19657E-B9EE-431E-BD87-2471BADAB8DC}">
      <dgm:prSet/>
      <dgm:spPr/>
      <dgm:t>
        <a:bodyPr/>
        <a:lstStyle/>
        <a:p>
          <a:endParaRPr lang="ru-RU"/>
        </a:p>
      </dgm:t>
    </dgm:pt>
    <dgm:pt modelId="{74E1D01F-EE27-44E4-90FE-0DBCBF5C71E2}" type="pres">
      <dgm:prSet presAssocID="{D84DEB6A-B730-4025-A2B1-B084FD29C97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AB03B4C-1817-467E-B433-42D682C8012E}" type="pres">
      <dgm:prSet presAssocID="{70AAA3DD-DD0F-48BB-A5E7-450E2AC31832}" presName="compNode" presStyleCnt="0"/>
      <dgm:spPr/>
    </dgm:pt>
    <dgm:pt modelId="{56588C79-2F0E-4A4C-866B-B56233645D8F}" type="pres">
      <dgm:prSet presAssocID="{70AAA3DD-DD0F-48BB-A5E7-450E2AC31832}" presName="dummyConnPt" presStyleCnt="0"/>
      <dgm:spPr/>
    </dgm:pt>
    <dgm:pt modelId="{803AFB6D-EBDE-49F6-9C6C-7631BD318B31}" type="pres">
      <dgm:prSet presAssocID="{70AAA3DD-DD0F-48BB-A5E7-450E2AC31832}" presName="node" presStyleLbl="node1" presStyleIdx="0" presStyleCnt="9" custScaleX="251185" custScaleY="305035" custLinFactY="-63688" custLinFactNeighborX="-3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F3B22-1BC5-479F-8003-E3D98994DF2E}" type="pres">
      <dgm:prSet presAssocID="{43C7B4F7-BC49-42A7-B4A6-A25CC71F02B7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8F374B7A-BE64-49E9-858B-E22CD887F7DA}" type="pres">
      <dgm:prSet presAssocID="{FED736A3-EEBB-4D5A-A8BA-80265DBFDC87}" presName="compNode" presStyleCnt="0"/>
      <dgm:spPr/>
    </dgm:pt>
    <dgm:pt modelId="{2A1BB954-CFCE-437E-AE23-6F0DA927593F}" type="pres">
      <dgm:prSet presAssocID="{FED736A3-EEBB-4D5A-A8BA-80265DBFDC87}" presName="dummyConnPt" presStyleCnt="0"/>
      <dgm:spPr/>
    </dgm:pt>
    <dgm:pt modelId="{DDFA86F6-5296-4F34-9D27-3475FE45CCF9}" type="pres">
      <dgm:prSet presAssocID="{FED736A3-EEBB-4D5A-A8BA-80265DBFDC87}" presName="node" presStyleLbl="node1" presStyleIdx="1" presStyleCnt="9" custScaleX="280394" custScaleY="290878" custLinFactNeighborX="7427" custLinFactNeighborY="-39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2F40D-856F-4BEB-B6BB-C4BD29C12CF9}" type="pres">
      <dgm:prSet presAssocID="{0CCE809D-3153-4298-B384-5BD6699B0AF1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E8C50F6B-6CB6-49FC-A93D-82B671809EB9}" type="pres">
      <dgm:prSet presAssocID="{F83AC27E-27DC-4A30-8114-E64343F80F43}" presName="compNode" presStyleCnt="0"/>
      <dgm:spPr/>
    </dgm:pt>
    <dgm:pt modelId="{A549DB84-2BE4-4BBB-9B50-C23CC79CA671}" type="pres">
      <dgm:prSet presAssocID="{F83AC27E-27DC-4A30-8114-E64343F80F43}" presName="dummyConnPt" presStyleCnt="0"/>
      <dgm:spPr/>
    </dgm:pt>
    <dgm:pt modelId="{1FC02967-869B-4B09-885D-A217A57B0EA1}" type="pres">
      <dgm:prSet presAssocID="{F83AC27E-27DC-4A30-8114-E64343F80F43}" presName="node" presStyleLbl="node1" presStyleIdx="2" presStyleCnt="9" custScaleX="251600" custScaleY="283293" custLinFactNeighborX="675" custLinFactNeighborY="-37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2F945-0795-420E-8060-911CDD90C482}" type="pres">
      <dgm:prSet presAssocID="{58FC42C3-535A-4A3A-9D03-E09728566514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E11E4CE8-278F-4104-B84F-68627CD702AF}" type="pres">
      <dgm:prSet presAssocID="{7B9B69B1-58B3-4F06-8E3E-C75E7B227369}" presName="compNode" presStyleCnt="0"/>
      <dgm:spPr/>
    </dgm:pt>
    <dgm:pt modelId="{DAD65ED2-94B2-4E5D-A7D6-6D76B5AD0F54}" type="pres">
      <dgm:prSet presAssocID="{7B9B69B1-58B3-4F06-8E3E-C75E7B227369}" presName="dummyConnPt" presStyleCnt="0"/>
      <dgm:spPr/>
    </dgm:pt>
    <dgm:pt modelId="{D35FC907-7F10-4479-989B-5701E1376F2A}" type="pres">
      <dgm:prSet presAssocID="{7B9B69B1-58B3-4F06-8E3E-C75E7B227369}" presName="node" presStyleLbl="node1" presStyleIdx="3" presStyleCnt="9" custScaleX="262341" custScaleY="283035" custLinFactNeighborX="-33632" custLinFactNeighborY="-37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1850D-28BE-43B6-95DC-806AFBE5BA04}" type="pres">
      <dgm:prSet presAssocID="{2B1EC3F4-600B-4C6F-9EC0-492F5EBA468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B677679B-BBF4-4E08-94F7-439EA648C5F4}" type="pres">
      <dgm:prSet presAssocID="{C46A07F3-7F99-44BC-823F-CFE2C61C7890}" presName="compNode" presStyleCnt="0"/>
      <dgm:spPr/>
    </dgm:pt>
    <dgm:pt modelId="{52661EEE-66BC-4DAF-A8AA-151E3CEBF4EE}" type="pres">
      <dgm:prSet presAssocID="{C46A07F3-7F99-44BC-823F-CFE2C61C7890}" presName="dummyConnPt" presStyleCnt="0"/>
      <dgm:spPr/>
    </dgm:pt>
    <dgm:pt modelId="{D1B45306-0365-407A-84BE-3BF17F4B6E3B}" type="pres">
      <dgm:prSet presAssocID="{C46A07F3-7F99-44BC-823F-CFE2C61C7890}" presName="node" presStyleLbl="node1" presStyleIdx="4" presStyleCnt="9" custScaleX="313953" custScaleY="355772" custLinFactNeighborX="-181" custLinFactNeighborY="-3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F5DA5-7440-45A0-B064-0C53E75D42AB}" type="pres">
      <dgm:prSet presAssocID="{5B91A6F6-A306-4A47-85CE-14D5E54E7244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CC9C566E-FDFC-44AC-A299-9F3E17D78E65}" type="pres">
      <dgm:prSet presAssocID="{9BD95260-5C98-4F2F-9A92-BD4315F46ACA}" presName="compNode" presStyleCnt="0"/>
      <dgm:spPr/>
    </dgm:pt>
    <dgm:pt modelId="{5FD77EF1-2BAD-4D9E-81BA-AFB9C07542E7}" type="pres">
      <dgm:prSet presAssocID="{9BD95260-5C98-4F2F-9A92-BD4315F46ACA}" presName="dummyConnPt" presStyleCnt="0"/>
      <dgm:spPr/>
    </dgm:pt>
    <dgm:pt modelId="{59198A6D-E661-49B9-A59D-560B8E478F83}" type="pres">
      <dgm:prSet presAssocID="{9BD95260-5C98-4F2F-9A92-BD4315F46ACA}" presName="node" presStyleLbl="node1" presStyleIdx="5" presStyleCnt="9" custScaleX="326013" custScaleY="257732" custLinFactNeighborX="-19376" custLinFactNeighborY="-30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1E4E1-F50D-40C9-A114-929FCF69E13D}" type="pres">
      <dgm:prSet presAssocID="{E583E1F7-FA84-4EF6-8F14-3B6600130516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FCCC260C-8FF5-493B-9FD4-9601D8ECA7A4}" type="pres">
      <dgm:prSet presAssocID="{92ECE2A1-0B6D-405E-81F1-191F80700E7F}" presName="compNode" presStyleCnt="0"/>
      <dgm:spPr/>
    </dgm:pt>
    <dgm:pt modelId="{D535D670-BC81-4DB2-BDDC-5EA946DB241F}" type="pres">
      <dgm:prSet presAssocID="{92ECE2A1-0B6D-405E-81F1-191F80700E7F}" presName="dummyConnPt" presStyleCnt="0"/>
      <dgm:spPr/>
    </dgm:pt>
    <dgm:pt modelId="{16879EA4-D611-4527-97C4-AC1EF4CC8DFB}" type="pres">
      <dgm:prSet presAssocID="{92ECE2A1-0B6D-405E-81F1-191F80700E7F}" presName="node" presStyleLbl="node1" presStyleIdx="6" presStyleCnt="9" custScaleX="256575" custScaleY="284249" custLinFactY="-33217" custLinFactNeighborX="-341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D2BA3-A094-4E77-A7C1-C994435F270C}" type="pres">
      <dgm:prSet presAssocID="{DD902785-DB18-4ABB-914E-A90AF47810E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A2B832E-E7D9-47EE-91A8-5D901D03BBF1}" type="pres">
      <dgm:prSet presAssocID="{8E7EFBD4-A2DE-4955-BA40-E84CD2AD75DE}" presName="compNode" presStyleCnt="0"/>
      <dgm:spPr/>
    </dgm:pt>
    <dgm:pt modelId="{2A57010A-32CF-43E2-81FB-ACE80103337C}" type="pres">
      <dgm:prSet presAssocID="{8E7EFBD4-A2DE-4955-BA40-E84CD2AD75DE}" presName="dummyConnPt" presStyleCnt="0"/>
      <dgm:spPr/>
    </dgm:pt>
    <dgm:pt modelId="{788818E8-CB86-4390-BDAE-483DFFE4DA64}" type="pres">
      <dgm:prSet presAssocID="{8E7EFBD4-A2DE-4955-BA40-E84CD2AD75DE}" presName="node" presStyleLbl="node1" presStyleIdx="7" presStyleCnt="9" custScaleX="213707" custScaleY="294633" custLinFactNeighborX="-16915" custLinFactNeighborY="-3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D87B9-B09F-4F30-AADD-DF7F6A250638}" type="pres">
      <dgm:prSet presAssocID="{446E9F7C-1FD9-4238-81C8-3AA4AEF6346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115668DB-F0F1-4ED8-9EDA-EDFD115438BA}" type="pres">
      <dgm:prSet presAssocID="{D11CB821-ED2E-4C42-90EB-A827FFCCC682}" presName="compNode" presStyleCnt="0"/>
      <dgm:spPr/>
    </dgm:pt>
    <dgm:pt modelId="{45D1F047-A4C6-4F2C-96D3-3A95A978525E}" type="pres">
      <dgm:prSet presAssocID="{D11CB821-ED2E-4C42-90EB-A827FFCCC682}" presName="dummyConnPt" presStyleCnt="0"/>
      <dgm:spPr/>
    </dgm:pt>
    <dgm:pt modelId="{29C33611-FA1E-4E03-9662-C9E508678454}" type="pres">
      <dgm:prSet presAssocID="{D11CB821-ED2E-4C42-90EB-A827FFCCC682}" presName="node" presStyleLbl="node1" presStyleIdx="8" presStyleCnt="9" custScaleX="248463" custScaleY="246953" custLinFactNeighborX="-45404" custLinFactNeighborY="10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99F4F-F471-49B4-A643-6B0A4D53D36B}" type="presOf" srcId="{E583E1F7-FA84-4EF6-8F14-3B6600130516}" destId="{B1D1E4E1-F50D-40C9-A114-929FCF69E13D}" srcOrd="0" destOrd="0" presId="urn:microsoft.com/office/officeart/2005/8/layout/bProcess4"/>
    <dgm:cxn modelId="{0BCD2DEE-47BD-4D36-89DC-54E71AEF116C}" type="presOf" srcId="{D84DEB6A-B730-4025-A2B1-B084FD29C972}" destId="{74E1D01F-EE27-44E4-90FE-0DBCBF5C71E2}" srcOrd="0" destOrd="0" presId="urn:microsoft.com/office/officeart/2005/8/layout/bProcess4"/>
    <dgm:cxn modelId="{FC2DD1A3-F8E1-426B-8992-3B5EE07BC950}" srcId="{D84DEB6A-B730-4025-A2B1-B084FD29C972}" destId="{D11CB821-ED2E-4C42-90EB-A827FFCCC682}" srcOrd="8" destOrd="0" parTransId="{59907D08-0C8F-4604-AF45-A4281178993B}" sibTransId="{C941210E-FFBB-4E0C-9514-A7BAD5EFFEC5}"/>
    <dgm:cxn modelId="{E87400F6-BC42-4DDA-B9DD-F8AEAC06E380}" type="presOf" srcId="{43C7B4F7-BC49-42A7-B4A6-A25CC71F02B7}" destId="{01DF3B22-1BC5-479F-8003-E3D98994DF2E}" srcOrd="0" destOrd="0" presId="urn:microsoft.com/office/officeart/2005/8/layout/bProcess4"/>
    <dgm:cxn modelId="{2A571CA4-B380-4EDF-9977-EBDCF967DEA2}" type="presOf" srcId="{8E7EFBD4-A2DE-4955-BA40-E84CD2AD75DE}" destId="{788818E8-CB86-4390-BDAE-483DFFE4DA64}" srcOrd="0" destOrd="0" presId="urn:microsoft.com/office/officeart/2005/8/layout/bProcess4"/>
    <dgm:cxn modelId="{C9618C25-C6B2-4993-A920-2317C0C1362A}" type="presOf" srcId="{92ECE2A1-0B6D-405E-81F1-191F80700E7F}" destId="{16879EA4-D611-4527-97C4-AC1EF4CC8DFB}" srcOrd="0" destOrd="0" presId="urn:microsoft.com/office/officeart/2005/8/layout/bProcess4"/>
    <dgm:cxn modelId="{9079805F-FB3E-4611-97A9-0472870F6857}" type="presOf" srcId="{446E9F7C-1FD9-4238-81C8-3AA4AEF6346E}" destId="{592D87B9-B09F-4F30-AADD-DF7F6A250638}" srcOrd="0" destOrd="0" presId="urn:microsoft.com/office/officeart/2005/8/layout/bProcess4"/>
    <dgm:cxn modelId="{F11CB883-1850-473A-8786-1A5B34F75F5F}" type="presOf" srcId="{7B9B69B1-58B3-4F06-8E3E-C75E7B227369}" destId="{D35FC907-7F10-4479-989B-5701E1376F2A}" srcOrd="0" destOrd="0" presId="urn:microsoft.com/office/officeart/2005/8/layout/bProcess4"/>
    <dgm:cxn modelId="{E6892C51-8367-402D-A037-97BF80B83C40}" srcId="{D84DEB6A-B730-4025-A2B1-B084FD29C972}" destId="{8E7EFBD4-A2DE-4955-BA40-E84CD2AD75DE}" srcOrd="7" destOrd="0" parTransId="{E09CDB3D-E286-4F0D-B8B8-FC3D0C737731}" sibTransId="{446E9F7C-1FD9-4238-81C8-3AA4AEF6346E}"/>
    <dgm:cxn modelId="{F6565BA5-0892-44C7-BC39-AFE39C93CADA}" srcId="{D84DEB6A-B730-4025-A2B1-B084FD29C972}" destId="{F83AC27E-27DC-4A30-8114-E64343F80F43}" srcOrd="2" destOrd="0" parTransId="{819758EE-2726-44AD-B6F7-2DF4727A16E7}" sibTransId="{58FC42C3-535A-4A3A-9D03-E09728566514}"/>
    <dgm:cxn modelId="{96D1C1F1-68B3-49C2-B18E-970224F91E84}" type="presOf" srcId="{FED736A3-EEBB-4D5A-A8BA-80265DBFDC87}" destId="{DDFA86F6-5296-4F34-9D27-3475FE45CCF9}" srcOrd="0" destOrd="0" presId="urn:microsoft.com/office/officeart/2005/8/layout/bProcess4"/>
    <dgm:cxn modelId="{DF2EFF0C-C20C-4C44-B791-155673EA5209}" srcId="{D84DEB6A-B730-4025-A2B1-B084FD29C972}" destId="{7B9B69B1-58B3-4F06-8E3E-C75E7B227369}" srcOrd="3" destOrd="0" parTransId="{92B48BF6-41B9-4F41-8CF3-457B6AF14104}" sibTransId="{2B1EC3F4-600B-4C6F-9EC0-492F5EBA4688}"/>
    <dgm:cxn modelId="{A73CC8D5-4D8E-4A51-8875-42857222B269}" srcId="{D84DEB6A-B730-4025-A2B1-B084FD29C972}" destId="{C46A07F3-7F99-44BC-823F-CFE2C61C7890}" srcOrd="4" destOrd="0" parTransId="{A316AB2E-83E6-4702-AD3D-141D06127838}" sibTransId="{5B91A6F6-A306-4A47-85CE-14D5E54E7244}"/>
    <dgm:cxn modelId="{2902FA9D-FB56-41FA-A146-0A00BAFE3538}" type="presOf" srcId="{5B91A6F6-A306-4A47-85CE-14D5E54E7244}" destId="{3EDF5DA5-7440-45A0-B064-0C53E75D42AB}" srcOrd="0" destOrd="0" presId="urn:microsoft.com/office/officeart/2005/8/layout/bProcess4"/>
    <dgm:cxn modelId="{30D60B96-0E63-4CAA-ADD8-2F403B4A8CA5}" srcId="{D84DEB6A-B730-4025-A2B1-B084FD29C972}" destId="{FED736A3-EEBB-4D5A-A8BA-80265DBFDC87}" srcOrd="1" destOrd="0" parTransId="{C026FD37-5A72-43D9-8CBD-2C833C64B107}" sibTransId="{0CCE809D-3153-4298-B384-5BD6699B0AF1}"/>
    <dgm:cxn modelId="{55EA084B-D12B-4B18-85C2-DE6C58AF4363}" type="presOf" srcId="{70AAA3DD-DD0F-48BB-A5E7-450E2AC31832}" destId="{803AFB6D-EBDE-49F6-9C6C-7631BD318B31}" srcOrd="0" destOrd="0" presId="urn:microsoft.com/office/officeart/2005/8/layout/bProcess4"/>
    <dgm:cxn modelId="{5C36DE21-4CB5-45D2-98F7-6ED14F88B885}" type="presOf" srcId="{D11CB821-ED2E-4C42-90EB-A827FFCCC682}" destId="{29C33611-FA1E-4E03-9662-C9E508678454}" srcOrd="0" destOrd="0" presId="urn:microsoft.com/office/officeart/2005/8/layout/bProcess4"/>
    <dgm:cxn modelId="{AA3B64B6-6DC4-4EFB-AC65-99F41D1B63E2}" type="presOf" srcId="{58FC42C3-535A-4A3A-9D03-E09728566514}" destId="{0532F945-0795-420E-8060-911CDD90C482}" srcOrd="0" destOrd="0" presId="urn:microsoft.com/office/officeart/2005/8/layout/bProcess4"/>
    <dgm:cxn modelId="{F2DD5D80-7177-4131-A4FB-079BC743B41B}" type="presOf" srcId="{F83AC27E-27DC-4A30-8114-E64343F80F43}" destId="{1FC02967-869B-4B09-885D-A217A57B0EA1}" srcOrd="0" destOrd="0" presId="urn:microsoft.com/office/officeart/2005/8/layout/bProcess4"/>
    <dgm:cxn modelId="{637B02FD-B658-4B78-A505-7E5186E46D03}" type="presOf" srcId="{0CCE809D-3153-4298-B384-5BD6699B0AF1}" destId="{43D2F40D-856F-4BEB-B6BB-C4BD29C12CF9}" srcOrd="0" destOrd="0" presId="urn:microsoft.com/office/officeart/2005/8/layout/bProcess4"/>
    <dgm:cxn modelId="{DC09B842-2ACE-4400-B813-F591F346E5F7}" type="presOf" srcId="{9BD95260-5C98-4F2F-9A92-BD4315F46ACA}" destId="{59198A6D-E661-49B9-A59D-560B8E478F83}" srcOrd="0" destOrd="0" presId="urn:microsoft.com/office/officeart/2005/8/layout/bProcess4"/>
    <dgm:cxn modelId="{42B5F093-B095-4FE1-8079-C4D2DC7547D1}" type="presOf" srcId="{DD902785-DB18-4ABB-914E-A90AF47810E8}" destId="{F03D2BA3-A094-4E77-A7C1-C994435F270C}" srcOrd="0" destOrd="0" presId="urn:microsoft.com/office/officeart/2005/8/layout/bProcess4"/>
    <dgm:cxn modelId="{9F2D5F14-7C0F-4AB8-9322-17C373184236}" srcId="{D84DEB6A-B730-4025-A2B1-B084FD29C972}" destId="{92ECE2A1-0B6D-405E-81F1-191F80700E7F}" srcOrd="6" destOrd="0" parTransId="{BA7CEB49-EBF2-4B71-8B6E-4ACBFB7231AB}" sibTransId="{DD902785-DB18-4ABB-914E-A90AF47810E8}"/>
    <dgm:cxn modelId="{53CDB7ED-5AD6-4872-A8B8-2A562110C70D}" srcId="{D84DEB6A-B730-4025-A2B1-B084FD29C972}" destId="{70AAA3DD-DD0F-48BB-A5E7-450E2AC31832}" srcOrd="0" destOrd="0" parTransId="{D012370F-E01C-4140-B761-F548957C50A0}" sibTransId="{43C7B4F7-BC49-42A7-B4A6-A25CC71F02B7}"/>
    <dgm:cxn modelId="{4B19657E-B9EE-431E-BD87-2471BADAB8DC}" srcId="{D84DEB6A-B730-4025-A2B1-B084FD29C972}" destId="{9BD95260-5C98-4F2F-9A92-BD4315F46ACA}" srcOrd="5" destOrd="0" parTransId="{80B96075-9D64-4F42-AE85-3E0CB029FDD0}" sibTransId="{E583E1F7-FA84-4EF6-8F14-3B6600130516}"/>
    <dgm:cxn modelId="{882FC982-FDA4-43AA-BC8A-BF81413BD4B5}" type="presOf" srcId="{C46A07F3-7F99-44BC-823F-CFE2C61C7890}" destId="{D1B45306-0365-407A-84BE-3BF17F4B6E3B}" srcOrd="0" destOrd="0" presId="urn:microsoft.com/office/officeart/2005/8/layout/bProcess4"/>
    <dgm:cxn modelId="{ED115C71-E147-4C6E-905C-E88E8E3BFEAB}" type="presOf" srcId="{2B1EC3F4-600B-4C6F-9EC0-492F5EBA4688}" destId="{2881850D-28BE-43B6-95DC-806AFBE5BA04}" srcOrd="0" destOrd="0" presId="urn:microsoft.com/office/officeart/2005/8/layout/bProcess4"/>
    <dgm:cxn modelId="{807E1C7E-974B-494F-9A02-9CA2B2FC624B}" type="presParOf" srcId="{74E1D01F-EE27-44E4-90FE-0DBCBF5C71E2}" destId="{BAB03B4C-1817-467E-B433-42D682C8012E}" srcOrd="0" destOrd="0" presId="urn:microsoft.com/office/officeart/2005/8/layout/bProcess4"/>
    <dgm:cxn modelId="{3ED453D4-26B2-49DB-9388-0C1662BD2F10}" type="presParOf" srcId="{BAB03B4C-1817-467E-B433-42D682C8012E}" destId="{56588C79-2F0E-4A4C-866B-B56233645D8F}" srcOrd="0" destOrd="0" presId="urn:microsoft.com/office/officeart/2005/8/layout/bProcess4"/>
    <dgm:cxn modelId="{318FE888-29B2-4CD9-8BB6-A656E52A3FA5}" type="presParOf" srcId="{BAB03B4C-1817-467E-B433-42D682C8012E}" destId="{803AFB6D-EBDE-49F6-9C6C-7631BD318B31}" srcOrd="1" destOrd="0" presId="urn:microsoft.com/office/officeart/2005/8/layout/bProcess4"/>
    <dgm:cxn modelId="{395285E1-0372-4B0A-8327-70C39ED80DBA}" type="presParOf" srcId="{74E1D01F-EE27-44E4-90FE-0DBCBF5C71E2}" destId="{01DF3B22-1BC5-479F-8003-E3D98994DF2E}" srcOrd="1" destOrd="0" presId="urn:microsoft.com/office/officeart/2005/8/layout/bProcess4"/>
    <dgm:cxn modelId="{316E4A3E-2478-407C-BCAF-2321E95193A7}" type="presParOf" srcId="{74E1D01F-EE27-44E4-90FE-0DBCBF5C71E2}" destId="{8F374B7A-BE64-49E9-858B-E22CD887F7DA}" srcOrd="2" destOrd="0" presId="urn:microsoft.com/office/officeart/2005/8/layout/bProcess4"/>
    <dgm:cxn modelId="{5C282899-75CA-4F45-B17F-B6A09D0864DE}" type="presParOf" srcId="{8F374B7A-BE64-49E9-858B-E22CD887F7DA}" destId="{2A1BB954-CFCE-437E-AE23-6F0DA927593F}" srcOrd="0" destOrd="0" presId="urn:microsoft.com/office/officeart/2005/8/layout/bProcess4"/>
    <dgm:cxn modelId="{03C7B92C-70CE-4555-96A3-FCADB88A11FA}" type="presParOf" srcId="{8F374B7A-BE64-49E9-858B-E22CD887F7DA}" destId="{DDFA86F6-5296-4F34-9D27-3475FE45CCF9}" srcOrd="1" destOrd="0" presId="urn:microsoft.com/office/officeart/2005/8/layout/bProcess4"/>
    <dgm:cxn modelId="{B99E6177-4A5A-4DDB-AA01-703B2CB8BFA1}" type="presParOf" srcId="{74E1D01F-EE27-44E4-90FE-0DBCBF5C71E2}" destId="{43D2F40D-856F-4BEB-B6BB-C4BD29C12CF9}" srcOrd="3" destOrd="0" presId="urn:microsoft.com/office/officeart/2005/8/layout/bProcess4"/>
    <dgm:cxn modelId="{BFF97C16-9FBA-4CEE-A695-AD23078654BC}" type="presParOf" srcId="{74E1D01F-EE27-44E4-90FE-0DBCBF5C71E2}" destId="{E8C50F6B-6CB6-49FC-A93D-82B671809EB9}" srcOrd="4" destOrd="0" presId="urn:microsoft.com/office/officeart/2005/8/layout/bProcess4"/>
    <dgm:cxn modelId="{1B60632C-DAD9-4964-9605-B9AA1A801724}" type="presParOf" srcId="{E8C50F6B-6CB6-49FC-A93D-82B671809EB9}" destId="{A549DB84-2BE4-4BBB-9B50-C23CC79CA671}" srcOrd="0" destOrd="0" presId="urn:microsoft.com/office/officeart/2005/8/layout/bProcess4"/>
    <dgm:cxn modelId="{B8C22252-47C8-41A4-ADD4-D51AD4AA3CD3}" type="presParOf" srcId="{E8C50F6B-6CB6-49FC-A93D-82B671809EB9}" destId="{1FC02967-869B-4B09-885D-A217A57B0EA1}" srcOrd="1" destOrd="0" presId="urn:microsoft.com/office/officeart/2005/8/layout/bProcess4"/>
    <dgm:cxn modelId="{3FBFEA95-C163-4A63-B0D7-FFE51C4B1AD6}" type="presParOf" srcId="{74E1D01F-EE27-44E4-90FE-0DBCBF5C71E2}" destId="{0532F945-0795-420E-8060-911CDD90C482}" srcOrd="5" destOrd="0" presId="urn:microsoft.com/office/officeart/2005/8/layout/bProcess4"/>
    <dgm:cxn modelId="{55682FF3-3DD7-4286-910A-4478BD6A8DF9}" type="presParOf" srcId="{74E1D01F-EE27-44E4-90FE-0DBCBF5C71E2}" destId="{E11E4CE8-278F-4104-B84F-68627CD702AF}" srcOrd="6" destOrd="0" presId="urn:microsoft.com/office/officeart/2005/8/layout/bProcess4"/>
    <dgm:cxn modelId="{BB09B72C-9AF8-4F2B-9DE4-45F4E163F82E}" type="presParOf" srcId="{E11E4CE8-278F-4104-B84F-68627CD702AF}" destId="{DAD65ED2-94B2-4E5D-A7D6-6D76B5AD0F54}" srcOrd="0" destOrd="0" presId="urn:microsoft.com/office/officeart/2005/8/layout/bProcess4"/>
    <dgm:cxn modelId="{F6AC1684-958C-4626-A26E-85CBA374D476}" type="presParOf" srcId="{E11E4CE8-278F-4104-B84F-68627CD702AF}" destId="{D35FC907-7F10-4479-989B-5701E1376F2A}" srcOrd="1" destOrd="0" presId="urn:microsoft.com/office/officeart/2005/8/layout/bProcess4"/>
    <dgm:cxn modelId="{70F7C789-928B-40DA-B44B-08D1FD72044E}" type="presParOf" srcId="{74E1D01F-EE27-44E4-90FE-0DBCBF5C71E2}" destId="{2881850D-28BE-43B6-95DC-806AFBE5BA04}" srcOrd="7" destOrd="0" presId="urn:microsoft.com/office/officeart/2005/8/layout/bProcess4"/>
    <dgm:cxn modelId="{66580A26-79EC-487D-95AC-D5B83009D62A}" type="presParOf" srcId="{74E1D01F-EE27-44E4-90FE-0DBCBF5C71E2}" destId="{B677679B-BBF4-4E08-94F7-439EA648C5F4}" srcOrd="8" destOrd="0" presId="urn:microsoft.com/office/officeart/2005/8/layout/bProcess4"/>
    <dgm:cxn modelId="{7B271BDF-CD47-46AF-870C-09BF30FD1ED9}" type="presParOf" srcId="{B677679B-BBF4-4E08-94F7-439EA648C5F4}" destId="{52661EEE-66BC-4DAF-A8AA-151E3CEBF4EE}" srcOrd="0" destOrd="0" presId="urn:microsoft.com/office/officeart/2005/8/layout/bProcess4"/>
    <dgm:cxn modelId="{E4BE39FB-15EF-4860-946A-95FA3F4F0A39}" type="presParOf" srcId="{B677679B-BBF4-4E08-94F7-439EA648C5F4}" destId="{D1B45306-0365-407A-84BE-3BF17F4B6E3B}" srcOrd="1" destOrd="0" presId="urn:microsoft.com/office/officeart/2005/8/layout/bProcess4"/>
    <dgm:cxn modelId="{5E7A629B-AA89-4762-B09A-135C053E19DE}" type="presParOf" srcId="{74E1D01F-EE27-44E4-90FE-0DBCBF5C71E2}" destId="{3EDF5DA5-7440-45A0-B064-0C53E75D42AB}" srcOrd="9" destOrd="0" presId="urn:microsoft.com/office/officeart/2005/8/layout/bProcess4"/>
    <dgm:cxn modelId="{8D3BBEF5-E20F-43BD-AB45-2252AD30C9BC}" type="presParOf" srcId="{74E1D01F-EE27-44E4-90FE-0DBCBF5C71E2}" destId="{CC9C566E-FDFC-44AC-A299-9F3E17D78E65}" srcOrd="10" destOrd="0" presId="urn:microsoft.com/office/officeart/2005/8/layout/bProcess4"/>
    <dgm:cxn modelId="{ACFAA78B-8582-4F32-818C-1D4F22083CE2}" type="presParOf" srcId="{CC9C566E-FDFC-44AC-A299-9F3E17D78E65}" destId="{5FD77EF1-2BAD-4D9E-81BA-AFB9C07542E7}" srcOrd="0" destOrd="0" presId="urn:microsoft.com/office/officeart/2005/8/layout/bProcess4"/>
    <dgm:cxn modelId="{79861972-B037-42D8-A48A-ACD2985A388C}" type="presParOf" srcId="{CC9C566E-FDFC-44AC-A299-9F3E17D78E65}" destId="{59198A6D-E661-49B9-A59D-560B8E478F83}" srcOrd="1" destOrd="0" presId="urn:microsoft.com/office/officeart/2005/8/layout/bProcess4"/>
    <dgm:cxn modelId="{AE38ED4B-A4BF-4D8B-A1D0-68CAA3967EAF}" type="presParOf" srcId="{74E1D01F-EE27-44E4-90FE-0DBCBF5C71E2}" destId="{B1D1E4E1-F50D-40C9-A114-929FCF69E13D}" srcOrd="11" destOrd="0" presId="urn:microsoft.com/office/officeart/2005/8/layout/bProcess4"/>
    <dgm:cxn modelId="{B3A49936-BFA0-4CFB-A360-BB6CBDFCDBB0}" type="presParOf" srcId="{74E1D01F-EE27-44E4-90FE-0DBCBF5C71E2}" destId="{FCCC260C-8FF5-493B-9FD4-9601D8ECA7A4}" srcOrd="12" destOrd="0" presId="urn:microsoft.com/office/officeart/2005/8/layout/bProcess4"/>
    <dgm:cxn modelId="{3757EAF7-FA69-4F35-B048-7772D2D4CAF6}" type="presParOf" srcId="{FCCC260C-8FF5-493B-9FD4-9601D8ECA7A4}" destId="{D535D670-BC81-4DB2-BDDC-5EA946DB241F}" srcOrd="0" destOrd="0" presId="urn:microsoft.com/office/officeart/2005/8/layout/bProcess4"/>
    <dgm:cxn modelId="{F6B52A5C-C481-40B2-9C77-5C51CA1AD0FE}" type="presParOf" srcId="{FCCC260C-8FF5-493B-9FD4-9601D8ECA7A4}" destId="{16879EA4-D611-4527-97C4-AC1EF4CC8DFB}" srcOrd="1" destOrd="0" presId="urn:microsoft.com/office/officeart/2005/8/layout/bProcess4"/>
    <dgm:cxn modelId="{2A80C3A2-4587-4895-8D94-F98CCEDF8A51}" type="presParOf" srcId="{74E1D01F-EE27-44E4-90FE-0DBCBF5C71E2}" destId="{F03D2BA3-A094-4E77-A7C1-C994435F270C}" srcOrd="13" destOrd="0" presId="urn:microsoft.com/office/officeart/2005/8/layout/bProcess4"/>
    <dgm:cxn modelId="{55794BD0-DD44-4E4C-8606-1A852A73D18B}" type="presParOf" srcId="{74E1D01F-EE27-44E4-90FE-0DBCBF5C71E2}" destId="{9A2B832E-E7D9-47EE-91A8-5D901D03BBF1}" srcOrd="14" destOrd="0" presId="urn:microsoft.com/office/officeart/2005/8/layout/bProcess4"/>
    <dgm:cxn modelId="{F10D7E0C-CE14-4BB3-97F4-04662D236AF2}" type="presParOf" srcId="{9A2B832E-E7D9-47EE-91A8-5D901D03BBF1}" destId="{2A57010A-32CF-43E2-81FB-ACE80103337C}" srcOrd="0" destOrd="0" presId="urn:microsoft.com/office/officeart/2005/8/layout/bProcess4"/>
    <dgm:cxn modelId="{F12124A5-FFF0-4CAA-8FE5-D27FE370DE11}" type="presParOf" srcId="{9A2B832E-E7D9-47EE-91A8-5D901D03BBF1}" destId="{788818E8-CB86-4390-BDAE-483DFFE4DA64}" srcOrd="1" destOrd="0" presId="urn:microsoft.com/office/officeart/2005/8/layout/bProcess4"/>
    <dgm:cxn modelId="{A0AA64C3-ED9D-45AB-9531-5167F077E91E}" type="presParOf" srcId="{74E1D01F-EE27-44E4-90FE-0DBCBF5C71E2}" destId="{592D87B9-B09F-4F30-AADD-DF7F6A250638}" srcOrd="15" destOrd="0" presId="urn:microsoft.com/office/officeart/2005/8/layout/bProcess4"/>
    <dgm:cxn modelId="{B1B92D7A-FE00-4235-AB10-2175E056AE04}" type="presParOf" srcId="{74E1D01F-EE27-44E4-90FE-0DBCBF5C71E2}" destId="{115668DB-F0F1-4ED8-9EDA-EDFD115438BA}" srcOrd="16" destOrd="0" presId="urn:microsoft.com/office/officeart/2005/8/layout/bProcess4"/>
    <dgm:cxn modelId="{475033C4-CD2D-46B4-BDF0-FCF50ECF84DC}" type="presParOf" srcId="{115668DB-F0F1-4ED8-9EDA-EDFD115438BA}" destId="{45D1F047-A4C6-4F2C-96D3-3A95A978525E}" srcOrd="0" destOrd="0" presId="urn:microsoft.com/office/officeart/2005/8/layout/bProcess4"/>
    <dgm:cxn modelId="{7260BCFE-8A23-4A77-B431-E75C65BB315E}" type="presParOf" srcId="{115668DB-F0F1-4ED8-9EDA-EDFD115438BA}" destId="{29C33611-FA1E-4E03-9662-C9E50867845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B9D05-FC5A-449C-A35C-0EEDB2A4219C}">
      <dsp:nvSpPr>
        <dsp:cNvPr id="0" name=""/>
        <dsp:cNvSpPr/>
      </dsp:nvSpPr>
      <dsp:spPr>
        <a:xfrm>
          <a:off x="1044780" y="487509"/>
          <a:ext cx="6908798" cy="4771313"/>
        </a:xfrm>
        <a:prstGeom prst="pie">
          <a:avLst>
            <a:gd name="adj1" fmla="val 16200000"/>
            <a:gd name="adj2" fmla="val 180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Укрепление потенциала дополнительного образования в решении задач социокультурной реабилитации детей-инвалидов (ОВЗ)</a:t>
          </a:r>
          <a:endParaRPr lang="ru-RU" sz="1400" b="1" kern="1200" dirty="0"/>
        </a:p>
      </dsp:txBody>
      <dsp:txXfrm>
        <a:off x="4685881" y="1498573"/>
        <a:ext cx="2467427" cy="1420033"/>
      </dsp:txXfrm>
    </dsp:sp>
    <dsp:sp modelId="{E14FC838-CF93-4EEF-B790-8476B8532779}">
      <dsp:nvSpPr>
        <dsp:cNvPr id="0" name=""/>
        <dsp:cNvSpPr/>
      </dsp:nvSpPr>
      <dsp:spPr>
        <a:xfrm>
          <a:off x="962763" y="455485"/>
          <a:ext cx="7049772" cy="4919772"/>
        </a:xfrm>
        <a:prstGeom prst="pie">
          <a:avLst>
            <a:gd name="adj1" fmla="val 1800000"/>
            <a:gd name="adj2" fmla="val 9000000"/>
          </a:avLst>
        </a:prstGeom>
        <a:solidFill>
          <a:srgbClr val="FF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spc="-100" baseline="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spc="-100" baseline="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Расширение возможности для освоения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ДОП</a:t>
          </a:r>
          <a:endParaRPr lang="ru-RU" sz="1600" b="1" kern="1200" spc="-100" baseline="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детьми с ОВЗ, инвалидностью </a:t>
          </a:r>
        </a:p>
      </dsp:txBody>
      <dsp:txXfrm>
        <a:off x="2641281" y="3647481"/>
        <a:ext cx="3776663" cy="1288511"/>
      </dsp:txXfrm>
    </dsp:sp>
    <dsp:sp modelId="{6BE6A83C-F91C-499D-8CAD-09B3F7CE9BF3}">
      <dsp:nvSpPr>
        <dsp:cNvPr id="0" name=""/>
        <dsp:cNvSpPr/>
      </dsp:nvSpPr>
      <dsp:spPr>
        <a:xfrm>
          <a:off x="684718" y="271520"/>
          <a:ext cx="7356209" cy="5345606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Создание условий для профессионального развития и самореализации управленческих и педагогических кадров </a:t>
          </a:r>
          <a:endParaRPr lang="ru-RU" sz="1700" b="1" kern="1200" dirty="0"/>
        </a:p>
      </dsp:txBody>
      <dsp:txXfrm>
        <a:off x="1536813" y="1404279"/>
        <a:ext cx="2627217" cy="1590954"/>
      </dsp:txXfrm>
    </dsp:sp>
    <dsp:sp modelId="{5D7D669A-24AD-42EE-82C9-F120CAF9931D}">
      <dsp:nvSpPr>
        <dsp:cNvPr id="0" name=""/>
        <dsp:cNvSpPr/>
      </dsp:nvSpPr>
      <dsp:spPr>
        <a:xfrm>
          <a:off x="738713" y="131561"/>
          <a:ext cx="7506980" cy="533909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B4D98-0D72-4F8B-B88C-DD1A7CDE9361}">
      <dsp:nvSpPr>
        <dsp:cNvPr id="0" name=""/>
        <dsp:cNvSpPr/>
      </dsp:nvSpPr>
      <dsp:spPr>
        <a:xfrm>
          <a:off x="583933" y="21863"/>
          <a:ext cx="7652063" cy="57794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B5D044-1A03-4BF3-B146-0E9A038C3823}">
      <dsp:nvSpPr>
        <dsp:cNvPr id="0" name=""/>
        <dsp:cNvSpPr/>
      </dsp:nvSpPr>
      <dsp:spPr>
        <a:xfrm>
          <a:off x="398585" y="117805"/>
          <a:ext cx="7870726" cy="56762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F3B22-1BC5-479F-8003-E3D98994DF2E}">
      <dsp:nvSpPr>
        <dsp:cNvPr id="0" name=""/>
        <dsp:cNvSpPr/>
      </dsp:nvSpPr>
      <dsp:spPr>
        <a:xfrm rot="5252063">
          <a:off x="580802" y="1468702"/>
          <a:ext cx="1628168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AFB6D-EBDE-49F6-9C6C-7631BD318B31}">
      <dsp:nvSpPr>
        <dsp:cNvPr id="0" name=""/>
        <dsp:cNvSpPr/>
      </dsp:nvSpPr>
      <dsp:spPr>
        <a:xfrm>
          <a:off x="491665" y="0"/>
          <a:ext cx="2276648" cy="165883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теоретико-методическое  обоснование понятия,  факторов и условий обеспечения вариативности  доступного ДОД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51" y="48586"/>
        <a:ext cx="2179476" cy="1561663"/>
      </dsp:txXfrm>
    </dsp:sp>
    <dsp:sp modelId="{43D2F40D-856F-4BEB-B6BB-C4BD29C12CF9}">
      <dsp:nvSpPr>
        <dsp:cNvPr id="0" name=""/>
        <dsp:cNvSpPr/>
      </dsp:nvSpPr>
      <dsp:spPr>
        <a:xfrm rot="5523604">
          <a:off x="548093" y="3143079"/>
          <a:ext cx="1702433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A86F6-5296-4F34-9D27-3475FE45CCF9}">
      <dsp:nvSpPr>
        <dsp:cNvPr id="0" name=""/>
        <dsp:cNvSpPr/>
      </dsp:nvSpPr>
      <dsp:spPr>
        <a:xfrm>
          <a:off x="429339" y="1675787"/>
          <a:ext cx="2541388" cy="158184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реализация вариативности дополнительных общеобразовательных программ для детей с ОВЗ (инвалидностью) с учетом факторов повышения доступности качественного дополнительного образования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70" y="1722118"/>
        <a:ext cx="2448726" cy="1489184"/>
      </dsp:txXfrm>
    </dsp:sp>
    <dsp:sp modelId="{0532F945-0795-420E-8060-911CDD90C482}">
      <dsp:nvSpPr>
        <dsp:cNvPr id="0" name=""/>
        <dsp:cNvSpPr/>
      </dsp:nvSpPr>
      <dsp:spPr>
        <a:xfrm rot="3238">
          <a:off x="1373199" y="4000082"/>
          <a:ext cx="2722408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02967-869B-4B09-885D-A217A57B0EA1}">
      <dsp:nvSpPr>
        <dsp:cNvPr id="0" name=""/>
        <dsp:cNvSpPr/>
      </dsp:nvSpPr>
      <dsp:spPr>
        <a:xfrm>
          <a:off x="498631" y="3407989"/>
          <a:ext cx="2280410" cy="154059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создание  условий получения доступного  образования для самореализации гармонично развитой и социально-культурной  личности, и  участия в мероприятиях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3754" y="3453112"/>
        <a:ext cx="2190164" cy="1450352"/>
      </dsp:txXfrm>
    </dsp:sp>
    <dsp:sp modelId="{2881850D-28BE-43B6-95DC-806AFBE5BA04}">
      <dsp:nvSpPr>
        <dsp:cNvPr id="0" name=""/>
        <dsp:cNvSpPr/>
      </dsp:nvSpPr>
      <dsp:spPr>
        <a:xfrm rot="16749251">
          <a:off x="3314265" y="3055324"/>
          <a:ext cx="1887533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FC907-7F10-4479-989B-5701E1376F2A}">
      <dsp:nvSpPr>
        <dsp:cNvPr id="0" name=""/>
        <dsp:cNvSpPr/>
      </dsp:nvSpPr>
      <dsp:spPr>
        <a:xfrm>
          <a:off x="3186233" y="3407989"/>
          <a:ext cx="2377762" cy="153919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профессиональной компетентности педагогов как условия обеспечения вариативного, доступного, инклюзивного образовательного пространства учреждения </a:t>
          </a:r>
          <a:endParaRPr lang="ru-RU" sz="1200" kern="1200" dirty="0"/>
        </a:p>
      </dsp:txBody>
      <dsp:txXfrm>
        <a:off x="3231314" y="3453070"/>
        <a:ext cx="2287600" cy="1449033"/>
      </dsp:txXfrm>
    </dsp:sp>
    <dsp:sp modelId="{3EDF5DA5-7440-45A0-B064-0C53E75D42AB}">
      <dsp:nvSpPr>
        <dsp:cNvPr id="0" name=""/>
        <dsp:cNvSpPr/>
      </dsp:nvSpPr>
      <dsp:spPr>
        <a:xfrm rot="15824157">
          <a:off x="3523941" y="1318394"/>
          <a:ext cx="1594496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45306-0365-407A-84BE-3BF17F4B6E3B}">
      <dsp:nvSpPr>
        <dsp:cNvPr id="0" name=""/>
        <dsp:cNvSpPr/>
      </dsp:nvSpPr>
      <dsp:spPr>
        <a:xfrm>
          <a:off x="3255525" y="1329343"/>
          <a:ext cx="2845554" cy="193475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формирование  вариативности дополнительного образования детей на уровнях дополнительных общеобразовательных программ, содержания образования, деятельности педагога дополнительного образования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192" y="1386010"/>
        <a:ext cx="2732220" cy="1821418"/>
      </dsp:txXfrm>
    </dsp:sp>
    <dsp:sp modelId="{B1D1E4E1-F50D-40C9-A114-929FCF69E13D}">
      <dsp:nvSpPr>
        <dsp:cNvPr id="0" name=""/>
        <dsp:cNvSpPr/>
      </dsp:nvSpPr>
      <dsp:spPr>
        <a:xfrm rot="82298">
          <a:off x="4239617" y="554823"/>
          <a:ext cx="2800252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98A6D-E661-49B9-A59D-560B8E478F83}">
      <dsp:nvSpPr>
        <dsp:cNvPr id="0" name=""/>
        <dsp:cNvSpPr/>
      </dsp:nvSpPr>
      <dsp:spPr>
        <a:xfrm>
          <a:off x="3026895" y="0"/>
          <a:ext cx="2954862" cy="140159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определение комплекса мер реализации вариативности доступного дополнительного образования в условиях инклюзии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7946" y="41051"/>
        <a:ext cx="2872760" cy="1319490"/>
      </dsp:txXfrm>
    </dsp:sp>
    <dsp:sp modelId="{F03D2BA3-A094-4E77-A7C1-C994435F270C}">
      <dsp:nvSpPr>
        <dsp:cNvPr id="0" name=""/>
        <dsp:cNvSpPr/>
      </dsp:nvSpPr>
      <dsp:spPr>
        <a:xfrm rot="5050242">
          <a:off x="6348070" y="1364060"/>
          <a:ext cx="1539117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79EA4-D611-4527-97C4-AC1EF4CC8DFB}">
      <dsp:nvSpPr>
        <dsp:cNvPr id="0" name=""/>
        <dsp:cNvSpPr/>
      </dsp:nvSpPr>
      <dsp:spPr>
        <a:xfrm>
          <a:off x="6146842" y="0"/>
          <a:ext cx="2325501" cy="154579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выделение эффективных   факторов, влияющих на доступность дополнительного образования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92117" y="45275"/>
        <a:ext cx="2234951" cy="1455247"/>
      </dsp:txXfrm>
    </dsp:sp>
    <dsp:sp modelId="{592D87B9-B09F-4F30-AADD-DF7F6A250638}">
      <dsp:nvSpPr>
        <dsp:cNvPr id="0" name=""/>
        <dsp:cNvSpPr/>
      </dsp:nvSpPr>
      <dsp:spPr>
        <a:xfrm rot="5879368">
          <a:off x="6148648" y="3050587"/>
          <a:ext cx="1838716" cy="8157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818E8-CB86-4390-BDAE-483DFFE4DA64}">
      <dsp:nvSpPr>
        <dsp:cNvPr id="0" name=""/>
        <dsp:cNvSpPr/>
      </dsp:nvSpPr>
      <dsp:spPr>
        <a:xfrm>
          <a:off x="6497432" y="1513251"/>
          <a:ext cx="1936961" cy="16022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организация психолого-педагогического сопровождения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образовательного процесса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4361" y="1560180"/>
        <a:ext cx="1843103" cy="1508409"/>
      </dsp:txXfrm>
    </dsp:sp>
    <dsp:sp modelId="{29C33611-FA1E-4E03-9662-C9E508678454}">
      <dsp:nvSpPr>
        <dsp:cNvPr id="0" name=""/>
        <dsp:cNvSpPr/>
      </dsp:nvSpPr>
      <dsp:spPr>
        <a:xfrm>
          <a:off x="6081711" y="3477282"/>
          <a:ext cx="2251977" cy="13429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оценка эффективности научно-методического, психолого-педагогического  сопровождения вариативности  доступного дополнительного образования детей</a:t>
          </a:r>
          <a:endParaRPr lang="ru-RU" sz="1200" kern="1200" dirty="0"/>
        </a:p>
      </dsp:txBody>
      <dsp:txXfrm>
        <a:off x="6121045" y="3516616"/>
        <a:ext cx="2173309" cy="126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88097-8013-42D1-8207-4D676B4769A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2CD94-46BC-4BF9-810C-EACD9837A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CD94-46BC-4BF9-810C-EACD9837A8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6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2CD94-46BC-4BF9-810C-EACD9837A88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6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4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970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270892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99992" y="6165304"/>
            <a:ext cx="4248472" cy="664344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Ф.И.О, должность, звание,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227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75656" y="548680"/>
            <a:ext cx="5061248" cy="78296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035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10" y="5517232"/>
            <a:ext cx="106519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00" y="5517232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55" y="5493148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489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8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50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035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683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612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70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2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26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522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282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353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343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11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38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270892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99992" y="6165304"/>
            <a:ext cx="4248472" cy="664344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Ф.И.О, должность, звание,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75656" y="548680"/>
            <a:ext cx="5061248" cy="78296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0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10" y="5517232"/>
            <a:ext cx="106519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00" y="5517232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55" y="5493148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217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270892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99992" y="6165304"/>
            <a:ext cx="4248472" cy="664344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Ф.И.О, должность, звание,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75656" y="548680"/>
            <a:ext cx="5061248" cy="78296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10" y="5517232"/>
            <a:ext cx="106519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00" y="5517232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55" y="5493148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6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6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09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52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22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81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22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2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37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2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83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9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89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23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58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407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34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98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34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0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86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2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03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22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565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270892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99992" y="6165304"/>
            <a:ext cx="4248472" cy="664344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Ф.И.О, должность, звание,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7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75656" y="548680"/>
            <a:ext cx="5061248" cy="78296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3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9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10" y="5517232"/>
            <a:ext cx="106519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00" y="5517232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55" y="5493148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664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47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1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59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1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88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85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13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4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10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95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47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107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7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34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27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3355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28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8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34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15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22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6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00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4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6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889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63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2708920"/>
            <a:ext cx="82296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99992" y="6165304"/>
            <a:ext cx="4248472" cy="664344"/>
          </a:xfrm>
        </p:spPr>
        <p:txBody>
          <a:bodyPr/>
          <a:lstStyle>
            <a:lvl1pPr algn="l">
              <a:defRPr sz="1800"/>
            </a:lvl1pPr>
          </a:lstStyle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Ф.И.О, должность, звание,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97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75656" y="548680"/>
            <a:ext cx="5061248" cy="78296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364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43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скиро пк и пр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10" y="5517232"/>
            <a:ext cx="106519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00" y="5517232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055" y="5493148"/>
            <a:ext cx="1066150" cy="106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55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92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47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649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492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61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427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17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175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94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256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261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98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6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54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71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04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483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10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034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667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56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964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9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7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811" r:id="rId17"/>
    <p:sldLayoutId id="2147483812" r:id="rId18"/>
    <p:sldLayoutId id="214748381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8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D768-1721-492C-AE8E-FB14D77DE902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4391-36D7-47E9-891D-10C41B223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3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A926-6EB2-4C93-B637-919593E266A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1DC3-4E7F-491D-BC7D-B26034F9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0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5.jpeg"/><Relationship Id="rId5" Type="http://schemas.openxmlformats.org/officeDocument/2006/relationships/image" Target="../media/image22.png"/><Relationship Id="rId10" Type="http://schemas.openxmlformats.org/officeDocument/2006/relationships/image" Target="../media/image49.jpeg"/><Relationship Id="rId4" Type="http://schemas.openxmlformats.org/officeDocument/2006/relationships/image" Target="../media/image26.png"/><Relationship Id="rId9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2.png"/><Relationship Id="rId7" Type="http://schemas.openxmlformats.org/officeDocument/2006/relationships/image" Target="../media/image5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22.png"/><Relationship Id="rId7" Type="http://schemas.openxmlformats.org/officeDocument/2006/relationships/image" Target="../media/image65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22.png"/><Relationship Id="rId7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2.png"/><Relationship Id="rId7" Type="http://schemas.openxmlformats.org/officeDocument/2006/relationships/image" Target="../media/image8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22.png"/><Relationship Id="rId7" Type="http://schemas.openxmlformats.org/officeDocument/2006/relationships/image" Target="../media/image86.png"/><Relationship Id="rId12" Type="http://schemas.openxmlformats.org/officeDocument/2006/relationships/image" Target="../media/image9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22.png"/><Relationship Id="rId7" Type="http://schemas.openxmlformats.org/officeDocument/2006/relationships/image" Target="../media/image96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0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s://vk.com/video-213130949_456239072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s://vk.com/video-213130949_456239045" TargetMode="External"/><Relationship Id="rId5" Type="http://schemas.openxmlformats.org/officeDocument/2006/relationships/hyperlink" Target="https://cloud.mail.ru/public/hvWt/9uvLzqv27" TargetMode="External"/><Relationship Id="rId4" Type="http://schemas.openxmlformats.org/officeDocument/2006/relationships/hyperlink" Target="https://cloud.mail.ru/public/bKGg/FQ45utdJT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18" Type="http://schemas.openxmlformats.org/officeDocument/2006/relationships/image" Target="../media/image124.jpeg"/><Relationship Id="rId3" Type="http://schemas.openxmlformats.org/officeDocument/2006/relationships/image" Target="../media/image22.pn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17" Type="http://schemas.openxmlformats.org/officeDocument/2006/relationships/image" Target="../media/image123.jpeg"/><Relationship Id="rId2" Type="http://schemas.openxmlformats.org/officeDocument/2006/relationships/image" Target="../media/image109.png"/><Relationship Id="rId16" Type="http://schemas.openxmlformats.org/officeDocument/2006/relationships/image" Target="../media/image122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5" Type="http://schemas.openxmlformats.org/officeDocument/2006/relationships/image" Target="../media/image12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Relationship Id="rId14" Type="http://schemas.openxmlformats.org/officeDocument/2006/relationships/image" Target="../media/image1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Relationship Id="rId5" Type="http://schemas.openxmlformats.org/officeDocument/2006/relationships/hyperlink" Target="https://vk.com/public189144620" TargetMode="External"/><Relationship Id="rId4" Type="http://schemas.openxmlformats.org/officeDocument/2006/relationships/hyperlink" Target="https://vk.com/public211365792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stavcentr-gagarina.ru/izdatelskaja-dejatelnost-2/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cloud.mail.ru/public/VB7J/rhfbFq4f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1.xml"/><Relationship Id="rId6" Type="http://schemas.openxmlformats.org/officeDocument/2006/relationships/hyperlink" Target="http://stavcentr-gagarina.ru/innovacionnaja-dejatelnost-3/" TargetMode="External"/><Relationship Id="rId5" Type="http://schemas.openxmlformats.org/officeDocument/2006/relationships/hyperlink" Target="http://stavcentr-gagarina.ru/kraevaja-innovacionnaja-ploshhadka-vlijanie-inkljuzivnogo-dopolnitelnogo-obrazovanija-na-socialnoe-razvitie-detej-s-ovz/" TargetMode="External"/><Relationship Id="rId4" Type="http://schemas.openxmlformats.org/officeDocument/2006/relationships/hyperlink" Target="http://stavcentr-gagarina.ru/innovacionnaja-dejatelnost/" TargetMode="External"/><Relationship Id="rId9" Type="http://schemas.openxmlformats.org/officeDocument/2006/relationships/image" Target="../media/image1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9379" y="6165304"/>
            <a:ext cx="599042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ct val="0"/>
              </a:spcAft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Панькова Галина Николаевна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>
              <a:spcAft>
                <a:spcPct val="0"/>
              </a:spcAft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 кафедры </a:t>
            </a:r>
            <a:endParaRPr lang="ru-RU" altLang="ru-RU" sz="13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3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пециального  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инклюзивного образования СКИРО ПК и ПРО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78" y="1556792"/>
            <a:ext cx="7563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ОРГАНИЗАЦИИ ДОПОЛНИТЕЛЬНОГО ОБРАЗОВАНИЯ ДЕТЕЙ С ОВЗ И ИНВАЛИДНОСТЬЮ 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НАПРАВЛЕНИЯМ ДОПОЛНИТЕЛЬНЫХ ОБЩЕРАЗВИВАЮЩИХ ПРОГРАММ</a:t>
            </a:r>
            <a:endParaRPr lang="ru-RU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avatars.mds.yandex.net/i?id=f989f9e46ce04a12deda1f863992163a8cd4daad-12460761-images-thumbs&amp;n=13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005064"/>
            <a:ext cx="3888432" cy="31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5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создания условий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увеличения охвата детей с ОВЗ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детей- инвалидов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Планом реализации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8289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мест в образовательных организациях различных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 для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дополнительных общеразвивающих программ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направленностей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дополнительных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программ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всем направленностям дополнительного образования с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актуальных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запросов детей, в том числе детей с ОВЗ и детей-инвалидов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материально-технической базы для занятий детей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культурой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спортом в общеобразовательных организациях,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расположенных 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сельской местности и малых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функционирование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выявления,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способностей и талантов у детей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практик по обновлению содержания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дополнительного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по приоритетным направлениям, в том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 каникулярных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-ориентационных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Целевой модели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региональных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дополнительного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 педагогами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работающими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с ОВЗ,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детьми-инвалидами;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всероссийских социально-значимых мероприятий для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ОВЗ, детей-инвалидов, направленные на развитие, в том числе художественного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творчества и др.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11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8997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адаптации программы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для детей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 и детей-инвалидов необходимо: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72816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и возможности направленности программ дополнительного образования детей для раскрытия творческого потенциала, формирования социальных и жизненных компетенций детей с ОВЗ и детей- инвалидов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специфику образовательной организации, так как АДОП должна учитывать тип образовательной организации, а также образовательные потребности и запросы обучающихся - представителей детско-взрослых сообществ. </a:t>
            </a:r>
          </a:p>
        </p:txBody>
      </p:sp>
    </p:spTree>
    <p:extLst>
      <p:ext uri="{BB962C8B-B14F-4D97-AF65-F5344CB8AC3E}">
        <p14:creationId xmlns:p14="http://schemas.microsoft.com/office/powerpoint/2010/main" val="127638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оформлении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АДОП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соответствующей новому законодательству, необходимо описать следующие структурные элементы: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9108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Титульный лист программы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(лат.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titulus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надпись, заглавие) - первая страница, предваряющая текст программы и служащая источником библиографической информации, необходимой для идентификации документа (наименование образовательной организации, гриф утверждения программы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ФИО руководителя, даты и номера приказа), название программы, адресат программы, срок ее реализации, ФИО, должность разработчика(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программы, город и год ее разработки).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характеристик дополнительной общеобразовательной программы: </a:t>
            </a:r>
          </a:p>
          <a:p>
            <a:pPr marL="266700" indent="952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Пояснительная записка.</a:t>
            </a:r>
          </a:p>
          <a:p>
            <a:pPr marL="266700" indent="952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программы.</a:t>
            </a:r>
          </a:p>
          <a:p>
            <a:pPr marL="266700" indent="952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программы.</a:t>
            </a:r>
          </a:p>
          <a:p>
            <a:pPr marL="266700" indent="952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организационно-педагогических условий: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952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Календарный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график.</a:t>
            </a:r>
          </a:p>
          <a:p>
            <a:pPr marL="266700" indent="952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программы.</a:t>
            </a:r>
          </a:p>
          <a:p>
            <a:pPr marL="266700" indent="95250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аттестации в дополнительном образовании.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95250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материалы.</a:t>
            </a:r>
          </a:p>
          <a:p>
            <a:pPr marL="266700" indent="952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программы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(модули) курсов, дисциплин, которые входят в состав</a:t>
            </a:r>
          </a:p>
          <a:p>
            <a:pPr marL="266700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 (для модульных, интегрированных, комплексных программ). </a:t>
            </a:r>
          </a:p>
          <a:p>
            <a:pPr marL="5524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4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 АДОП размещен по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ссылке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adop.ikp-rao.ru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676875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89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00808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://vcht.center/sample-page/reestr-adoop/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(программы художественной и социально-гуманитарной направленностей разработаны ФГБУК «ВЦХТ»);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https://clck.ru/sH8mJ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(программы технической, естественно-научной, туристско-краеведческой направленностей разработаны ФГБОУ ДО ФЦДО);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https://фцомофв.рф/activities/org_metod/page520/page815/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(программы физкультурно-спортивной направленности разработаны ФГБУ ФЦОМОФВ).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31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АДОП для использования в работе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размещены по следующим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ссылкам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1831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требований к организации пространства слабовидящих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слепых обучающихся включает: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9" y="1700808"/>
            <a:ext cx="91557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тактильно-осязательных, зрительных, звуковых ориентиров, обозначающих маршруты следования в образовательном пространстве, предупреждающих о препятствиях на пути следования,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стабильности предметно-пространственной среды образовательной организации, 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соответствия образовательной среды офтальмо-гигиеническим требованиям, разработанным для слепых детей с остаточным зрением (возможность пользоваться индивидуальным источником света; в организации учебного пространства должны использоваться матовые поверхности; на окнах должны быть жалюзи, позволяющие регулировать световой поток, информация должна быть доступна детям с нарушенным зрением и др.); 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помещениях для организации программ дополнительного образования должно быть продуманное расположение мебели, широкие проходы, отсутствие нагромождений, незащищённых выступающих углов и стеклянных поверхностей, удобные подходы к партам, столу учителя, входным дверям; необходимо предусмотреть специальные места для хранения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брайлевских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книг, пособий. </a:t>
            </a:r>
          </a:p>
        </p:txBody>
      </p:sp>
    </p:spTree>
    <p:extLst>
      <p:ext uri="{BB962C8B-B14F-4D97-AF65-F5344CB8AC3E}">
        <p14:creationId xmlns:p14="http://schemas.microsoft.com/office/powerpoint/2010/main" val="76959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освоения АДОП обучающимися с нарушениями опорно- двигательного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аппарата: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13" y="1772816"/>
            <a:ext cx="9120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педагогических технологий, в том числе информационных, компьютерных для оптимизации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занятий;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особой пространственной и временной организации образовательной среды;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различных видов дозированной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помощи;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развитии возможностей вербальной и невербальной коммуникации;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перерывов во время занятий для проведения необходимых медико-профилактических процедур;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 допустимого уровня нагрузок;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комфортного режима образования, в том числе ортопедического режима;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благоприятной ситуации для развития возможностей ребенка справляться с тревогой, усталостью, пресыщением и перевозбуждением;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обстановки сенсорного и эмоционального комфорта (внимательное отношение, ровный и теплый тон голоса учителя).  </a:t>
            </a:r>
          </a:p>
        </p:txBody>
      </p:sp>
    </p:spTree>
    <p:extLst>
      <p:ext uri="{BB962C8B-B14F-4D97-AF65-F5344CB8AC3E}">
        <p14:creationId xmlns:p14="http://schemas.microsoft.com/office/powerpoint/2010/main" val="18147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освоения АДОП обучающимися с нарушением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слуха: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82" y="1570663"/>
            <a:ext cx="9171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Учитывая особые образовательные потребности детей с нарушениями слуха, педагог должен быть готов к выполнению обязательных правил: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сотрудничать с сурдопедагогом и родителями ребёнка;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стимулировать полноценное взаимодействие глухого/слабослышащего ребенка со сверстниками и способствовать скорейшей и наиболее полной адаптации его в детском коллективе;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необходимые методические требования (месторасположение относительно ученика с нарушенным слухом; требования к речи взрослого; наличие наглядного и дидактического материала на всех этапах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занятия;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понимания ребёнком заданий и инструкций до их выполнения и т.д.);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рабочее пространство ученика с нарушением слуха (подготовить его место; проверить наличие исправных слуховых аппаратов/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кохлеарного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импланта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проверить индивидуальные дидактические пособия и т.д.);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включать глухого/слабослышащего ребёнка в обучение 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занятии,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специальные методы, приемы и средства, учитывая возможности ученика и избегая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гиперопеки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задерживая при этом темп проведения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занятия;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решать ряд задач коррекционной направленности в процессе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(стимулировать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слухозрительное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внимание; исправлять речевые ошибки и закреплять навыки грамматически правильной речи; расширять словарный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запас);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занятие с обучающимся, имеющим ту или иную потерю слуха,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четкой проработки психологической стороны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1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освоения АДОП обучающимися с расстройствами аутистического спектра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постепенное, дозированное введение ученика в рамки группового взаимодействия,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чередования сложных и легких заданий;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объемное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важно разбить на более мелкие части, так ребенок усвоит материал лучше, можно задать последовательную индивидуальную подачу материала, не нарушая стереотипа поведения в рамках занятия и не создавая трудностей в работе с учебными материалами;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учебного и временного стереотипа: у ученика должно быть четко обозначенное время занятия, план занятия, позволяет ребенку отслеживать выполненные задания;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дозированное введение новизны; </a:t>
            </a:r>
          </a:p>
          <a:p>
            <a:pPr indent="3619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невозможности формирования графических навыков и невозможности вербального взаимодействия использовать альтернативные средства коммуникации для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29212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освоения АДОП обучающимися с задержкой психического развития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72816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обеспечении особой пространственной и временной организации образовательной среды с учетом функционального состояния центральной нервной системы (ЦНС) 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нейродинамики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психических процессов у обучающихся с ЗПР (быстрой истощаемости, низкой работоспособности, пониженного общего тонуса и др.);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постоянном стимулировании познавательной активности, побуждении интереса к себе, окружающему предметному и социальному миру;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постоянной помощи в осмыслении и расширении контекста усваиваемых знаний, в закреплении и совершенствовании освоенных умений;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специальном обучении «переносу» сформированных знаний и умений в новые ситуации взаимодействия с действительностью;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психокоррекционной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помощи, направленной на компенсацию дефицитов эмоционального развития и формирование осознанной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саморегуляции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познавательной деятельности и поведения;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развитии и отработке средств коммуникации, приемов конструктивного общения и взаимодействия (с членами семьи, со сверстниками, с взрослыми), в формировании навыков социально одобряемого поведения, максимальном расширении социальных контактов;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обеспечении взаимодействия семьи и образовательной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2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548680"/>
            <a:ext cx="54726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Принципы, определяющие </a:t>
            </a:r>
            <a:r>
              <a:rPr lang="ru-RU" sz="2000" dirty="0"/>
              <a:t>основные </a:t>
            </a:r>
            <a:r>
              <a:rPr lang="ru-RU" sz="2000" dirty="0" smtClean="0"/>
              <a:t>требования к содержанию</a:t>
            </a:r>
            <a:r>
              <a:rPr lang="ru-RU" sz="2000" dirty="0"/>
              <a:t>, методике и </a:t>
            </a:r>
            <a:r>
              <a:rPr lang="ru-RU" sz="2000" dirty="0" smtClean="0"/>
              <a:t>организации дополнительного образования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1788001"/>
            <a:ext cx="3131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TimesNewRoman"/>
              </a:rPr>
              <a:t>природосообразность</a:t>
            </a: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TimesNewRoman"/>
              </a:rPr>
              <a:t>культуросообразность</a:t>
            </a: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гуманизм,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социальное партнерство, </a:t>
            </a:r>
            <a:endParaRPr lang="ru-RU" sz="1600" dirty="0" smtClean="0">
              <a:solidFill>
                <a:srgbClr val="002060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коллективизм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5496" y="1845591"/>
            <a:ext cx="5976664" cy="953440"/>
          </a:xfrm>
          <a:prstGeom prst="rightArrow">
            <a:avLst>
              <a:gd name="adj1" fmla="val 79636"/>
              <a:gd name="adj2" fmla="val 145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TimesNewRoman"/>
              </a:rPr>
              <a:t>общедидактические</a:t>
            </a:r>
            <a:r>
              <a:rPr lang="ru-RU" b="1" dirty="0">
                <a:solidFill>
                  <a:schemeClr val="bg1"/>
                </a:solidFill>
                <a:latin typeface="TimesNewRoman"/>
              </a:rPr>
              <a:t> принципы, </a:t>
            </a:r>
            <a:r>
              <a:rPr lang="ru-RU" b="1" dirty="0" smtClean="0">
                <a:solidFill>
                  <a:schemeClr val="bg1"/>
                </a:solidFill>
                <a:latin typeface="TimesNew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NewRoman"/>
              </a:rPr>
              <a:t>наиболее </a:t>
            </a:r>
            <a:r>
              <a:rPr lang="ru-RU" dirty="0">
                <a:solidFill>
                  <a:schemeClr val="bg1"/>
                </a:solidFill>
                <a:latin typeface="TimesNewRoman"/>
              </a:rPr>
              <a:t>значимые </a:t>
            </a:r>
            <a:r>
              <a:rPr lang="ru-RU" dirty="0" smtClean="0">
                <a:solidFill>
                  <a:schemeClr val="bg1"/>
                </a:solidFill>
                <a:latin typeface="TimesNewRoman"/>
              </a:rPr>
              <a:t> для  дополнительного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196714"/>
            <a:ext cx="34887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NewRoman"/>
              </a:rPr>
              <a:t>художественность, </a:t>
            </a:r>
            <a:endParaRPr lang="ru-RU" sz="1600" dirty="0" smtClean="0">
              <a:solidFill>
                <a:srgbClr val="002060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творческое самовыражение,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целенаправленное 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управление процессом дополнительного образования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3104374"/>
            <a:ext cx="5760640" cy="952675"/>
          </a:xfrm>
          <a:prstGeom prst="rightArrow">
            <a:avLst>
              <a:gd name="adj1" fmla="val 79636"/>
              <a:gd name="adj2" fmla="val 145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NewRoman"/>
              </a:rPr>
              <a:t>частные принципы</a:t>
            </a:r>
            <a:r>
              <a:rPr lang="ru-RU" dirty="0" smtClean="0">
                <a:solidFill>
                  <a:schemeClr val="bg1"/>
                </a:solidFill>
                <a:latin typeface="TimesNewRoman"/>
              </a:rPr>
              <a:t>, учитывающие </a:t>
            </a:r>
            <a:r>
              <a:rPr lang="ru-RU" dirty="0">
                <a:solidFill>
                  <a:schemeClr val="bg1"/>
                </a:solidFill>
                <a:latin typeface="TimesNewRoman"/>
              </a:rPr>
              <a:t>особенности дополнительного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1433" y="4688063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единство 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диагностики и коррекции, </a:t>
            </a: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раннее начало </a:t>
            </a:r>
            <a:r>
              <a:rPr lang="ru-RU" sz="1600" dirty="0" err="1">
                <a:solidFill>
                  <a:srgbClr val="002060"/>
                </a:solidFill>
                <a:latin typeface="TimesNewRoman"/>
              </a:rPr>
              <a:t>психокоррекционных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 мероприятий, </a:t>
            </a:r>
            <a:endParaRPr lang="ru-RU" sz="1600" dirty="0" smtClean="0">
              <a:solidFill>
                <a:srgbClr val="002060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индивидуализация 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и дифференциация</a:t>
            </a: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NewRoman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учет лечебно-компенсаторных и терапевтических свойств деятельности, включенной в </a:t>
            </a:r>
            <a:r>
              <a:rPr lang="ru-RU" sz="1600" dirty="0" err="1" smtClean="0">
                <a:solidFill>
                  <a:srgbClr val="002060"/>
                </a:solidFill>
                <a:latin typeface="TimesNewRoman"/>
              </a:rPr>
              <a:t>доп.образование</a:t>
            </a:r>
            <a:r>
              <a:rPr lang="ru-RU" sz="1600" dirty="0">
                <a:solidFill>
                  <a:srgbClr val="002060"/>
                </a:solidFill>
                <a:latin typeface="TimesNewRoman"/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237" y="4388368"/>
            <a:ext cx="3989699" cy="2136976"/>
          </a:xfrm>
          <a:prstGeom prst="rightArrow">
            <a:avLst>
              <a:gd name="adj1" fmla="val 79636"/>
              <a:gd name="adj2" fmla="val 1452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NewRoman"/>
              </a:rPr>
              <a:t>Специфические принципы, </a:t>
            </a:r>
            <a:r>
              <a:rPr lang="ru-RU" dirty="0" smtClean="0">
                <a:solidFill>
                  <a:schemeClr val="bg1"/>
                </a:solidFill>
                <a:latin typeface="TimesNewRoman"/>
              </a:rPr>
              <a:t>определяющие</a:t>
            </a:r>
            <a:r>
              <a:rPr lang="ru-RU" dirty="0">
                <a:solidFill>
                  <a:schemeClr val="bg1"/>
                </a:solidFill>
                <a:latin typeface="TimesNewRoman"/>
              </a:rPr>
              <a:t/>
            </a:r>
            <a:br>
              <a:rPr lang="ru-RU" dirty="0">
                <a:solidFill>
                  <a:schemeClr val="bg1"/>
                </a:solidFill>
                <a:latin typeface="TimesNewRoman"/>
              </a:rPr>
            </a:br>
            <a:r>
              <a:rPr lang="ru-RU" dirty="0" smtClean="0">
                <a:solidFill>
                  <a:schemeClr val="bg1"/>
                </a:solidFill>
                <a:latin typeface="TimesNewRoman"/>
              </a:rPr>
              <a:t>дополнительное образование детей с </a:t>
            </a:r>
            <a:r>
              <a:rPr lang="ru-RU" dirty="0">
                <a:solidFill>
                  <a:schemeClr val="bg1"/>
                </a:solidFill>
                <a:latin typeface="TimesNewRoman"/>
              </a:rPr>
              <a:t>ОВЗ и инвалидностью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52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освоения АДОП обучающимися с тяжелыми нарушениями речи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542" y="1772816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адаптации образовательной программы с учетом необходимости коррекции речевых нарушений и оптимизации коммуникативных навыков учащихся;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обучения и продвижения в образовательном пространстве для разных категорий детей с нарушениями речи;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специальных методов, приемов и средств обучения, в том числе специализированных компьютерных технологий, дидактических пособий, визуальных средств, обеспечивающих реализацию "обходных путей" коррекционного воздействия на речевые процессы, повышающих контроль за устной и письменной речью;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(при необходимости и наличии заявления родителей) обучаться дистанционно в случае тяжелых форм речевой патологии, а также при сочетанных нарушениях психофизического развития;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расширение образовательного пространства, увеличения социальных контактов; обучение умению выбирать и применять адекватные коммуникативные стратегии и тактики;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партнерских отношений с родителями.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2545766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освоения АДОП обучающимися с умственной отсталостью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916832"/>
            <a:ext cx="89289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смены видов деятельности в ходе занятия, использование различных модальностей для удержания внимания детей;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постепенное усложнение видов деятельности, постепенный переход от подражаний и действий по образцу к выполнению заданий по вербальной инструкции;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многократное повторение изучаемого и усвоенного материала занятий и его использование в новых заданиях, упражнениях, ситуациях;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эмоциональное подкрепление деятельности ребенка, создание ситуации успеха при выполнении заданий;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необходимости. </a:t>
            </a:r>
          </a:p>
        </p:txBody>
      </p:sp>
    </p:spTree>
    <p:extLst>
      <p:ext uri="{BB962C8B-B14F-4D97-AF65-F5344CB8AC3E}">
        <p14:creationId xmlns:p14="http://schemas.microsoft.com/office/powerpoint/2010/main" val="4112856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ДОП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 ОВЗ и детей-инвалидов посредством дистанционных образовательных технологий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12079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 детей-инвалидов и детей с ОВЗ может быть реализовано различными формами: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с применением дистанционных технологий (использование электронного контента (тексты, графика, мультимедиа) для организации образовательного процесса и контрольных мероприятий);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дистанционные занятия взаимодействия (в том числе, онлайн занятия), групповые дистанционные занятия (включая, проектную работу,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дистанционным включением ребенка-инвалида в деятельность занятия (с применением технологий телевещания и интернет-вещания);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 с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тьюторским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сопровождением (на основе размещенного на специализированных ресурсах электронного образовательного контента и средств связи: телефонный номер, электронную почту, номер SKYPE,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Сферум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другой, на основе которого может осуществляться удаленное взаимодействие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может осуществляться в режиме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обсуждения и пр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режиме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оффлайн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(общение через электронную почту, форумы, блоги и пр.). </a:t>
            </a:r>
          </a:p>
        </p:txBody>
      </p:sp>
    </p:spTree>
    <p:extLst>
      <p:ext uri="{BB962C8B-B14F-4D97-AF65-F5344CB8AC3E}">
        <p14:creationId xmlns:p14="http://schemas.microsoft.com/office/powerpoint/2010/main" val="91717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2014285"/>
            <a:ext cx="8031162" cy="22050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ДОПОЛНИТЕЛЬНОГО ОБРАЗОВАНИЯ ДЕТЕЙ С ОВЗ И ИНВАЛИДНОСТЬЮ </a:t>
            </a:r>
            <a:b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НАПРАВЛЕНИЯМ ДОПОЛНИТЕЛЬНЫХ ОБЩЕРАЗВИВАЮЩИХ ПРОГРАММ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b="1" dirty="0" smtClean="0"/>
          </a:p>
        </p:txBody>
      </p:sp>
      <p:sp>
        <p:nvSpPr>
          <p:cNvPr id="307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87313"/>
            <a:ext cx="6840760" cy="1600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дополнительного образования детей «Краевой центр развития  творчества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 и юношества  имени Ю.А. Гагарина»</a:t>
            </a:r>
          </a:p>
        </p:txBody>
      </p:sp>
      <p:sp>
        <p:nvSpPr>
          <p:cNvPr id="3075" name="AutoShape 5" descr="htmlimage?id=1iun-5rmkzc13nfcnwm2io3f9c6pfurrahfj5qrojve460okvhmbv42ef4ftyd3s6ltvvpor0saaruok2tugicyn5zzfyg0uk7pr3d5r&amp;name=result_html_m5316d24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3076" name="Picture 6" descr="Help The Needy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1409">
            <a:off x="-133647" y="3717032"/>
            <a:ext cx="4259542" cy="35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9597" y="6150114"/>
            <a:ext cx="505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ct val="0"/>
              </a:spcAft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Зайцева Алена Викторовна, </a:t>
            </a:r>
          </a:p>
          <a:p>
            <a:pPr algn="r">
              <a:spcAft>
                <a:spcPct val="0"/>
              </a:spcAft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кафедры специального  и инклюзивного образования СКИРО ПК и ПРО, к. псих. 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3" y="37458"/>
            <a:ext cx="531706" cy="6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718" y="59921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6696744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378" y="38882"/>
            <a:ext cx="656420" cy="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3747" y="80227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709833" cy="50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019" y="38882"/>
            <a:ext cx="546202" cy="6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740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1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886700" cy="1325563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Цель инновационного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проекта: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504" y="1825625"/>
            <a:ext cx="8856984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обеспечения вариативности дополнительного образования в аспекте повышения доступности дополнительных общеобразовательных программ и расширения возможностей для обучения детей с ОВЗ, детей-инвалидов в учреждении дополнительного образования детей.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0733" y="-8272"/>
            <a:ext cx="588334" cy="68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4834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30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6732240" cy="12398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b="1" dirty="0" smtClean="0">
                <a:solidFill>
                  <a:srgbClr val="002060"/>
                </a:solidFill>
              </a:rPr>
              <a:t>Концепция  развития дополнительного образования детей до 2030 года </a:t>
            </a:r>
            <a:r>
              <a:rPr lang="ru-RU" altLang="ru-RU" sz="2400" dirty="0" smtClean="0">
                <a:solidFill>
                  <a:srgbClr val="002060"/>
                </a:solidFill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</a:rPr>
            </a:br>
            <a:r>
              <a:rPr lang="ru-RU" altLang="ru-RU" sz="2400" dirty="0" smtClean="0">
                <a:solidFill>
                  <a:srgbClr val="002060"/>
                </a:solidFill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</a:rPr>
            </a:br>
            <a:r>
              <a:rPr lang="ru-RU" altLang="ru-RU" sz="2000" dirty="0" smtClean="0"/>
              <a:t>(Распоряжение Правительства РФ </a:t>
            </a:r>
            <a:br>
              <a:rPr lang="ru-RU" altLang="ru-RU" sz="2000" dirty="0" smtClean="0"/>
            </a:br>
            <a:r>
              <a:rPr lang="ru-RU" altLang="ru-RU" sz="2000" dirty="0" smtClean="0"/>
              <a:t>от 31 марта 2022 г. № 678-р)</a:t>
            </a:r>
            <a:endParaRPr lang="ru-RU" altLang="ru-RU" sz="2000" b="1" dirty="0" smtClean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/>
          </p:nvPr>
        </p:nvGraphicFramePr>
        <p:xfrm>
          <a:off x="142844" y="1357298"/>
          <a:ext cx="878497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0"/>
            <a:ext cx="622020" cy="72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493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42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3"/>
            <a:ext cx="8001000" cy="797379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/>
              <a:t>Задачи</a:t>
            </a:r>
            <a:r>
              <a:rPr lang="ru-RU" altLang="ru-RU" sz="4000" dirty="0" smtClean="0"/>
              <a:t>:</a:t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/>
          </p:nvPr>
        </p:nvGraphicFramePr>
        <p:xfrm>
          <a:off x="0" y="1562082"/>
          <a:ext cx="9144000" cy="515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6536" y="66086"/>
            <a:ext cx="565684" cy="65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8320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8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38" y="2667000"/>
            <a:ext cx="2928937" cy="2328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учреждение дополнительного образования детей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«Краевой Центр развития творчества детей и юношества имени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Ю.А. Гагарина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9" y="2396057"/>
            <a:ext cx="2786062" cy="22336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Ставропольская государственная общественная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организации инвалидов «Вольница»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5" y="5048250"/>
            <a:ext cx="467995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коррекционное образовательное учреждение «Специальная (коррекционная) общеобразовательная школа №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города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Ставрополя»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1353" y="5052497"/>
            <a:ext cx="4121150" cy="11858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казённое учреждение социального обслуживания  «Ставропольский социальный приют для детей и подростков «Росинка»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2667000"/>
            <a:ext cx="3143250" cy="1767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50" b="1" dirty="0" smtClean="0">
                <a:solidFill>
                  <a:srgbClr val="002060"/>
                </a:solidFill>
              </a:rPr>
              <a:t>С</a:t>
            </a:r>
            <a:r>
              <a:rPr lang="ru-RU" sz="14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пециальное </a:t>
            </a:r>
            <a:r>
              <a:rPr lang="ru-RU" sz="14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(коррекционное) образовательное учреждение для детей-сирот и детей, оставшихся без попечения родителей, </a:t>
            </a:r>
          </a:p>
          <a:p>
            <a:pPr algn="ctr" eaLnBrk="1" hangingPunct="1">
              <a:defRPr/>
            </a:pPr>
            <a:r>
              <a:rPr lang="ru-RU" sz="14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ограниченными возможностями здоровья </a:t>
            </a:r>
          </a:p>
          <a:p>
            <a:pPr algn="ctr" eaLnBrk="1" hangingPunct="1">
              <a:defRPr/>
            </a:pPr>
            <a:r>
              <a:rPr lang="ru-RU" sz="14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«Дошкольный детский </a:t>
            </a:r>
            <a:r>
              <a:rPr lang="ru-RU" sz="14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№ 9</a:t>
            </a:r>
            <a:r>
              <a:rPr lang="ru-RU" sz="14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5670" y="1415124"/>
            <a:ext cx="4643438" cy="98742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ДНО «Ставропольский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5726"/>
            <a:ext cx="6754953" cy="2643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2412" y="10271"/>
            <a:ext cx="520782" cy="58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25" y="520060"/>
            <a:ext cx="714375" cy="72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4-конечная звезда 11"/>
          <p:cNvSpPr/>
          <p:nvPr/>
        </p:nvSpPr>
        <p:spPr>
          <a:xfrm>
            <a:off x="3607594" y="4710114"/>
            <a:ext cx="1214438" cy="13335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5643563" y="3524250"/>
            <a:ext cx="500062" cy="1905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643188" y="3524250"/>
            <a:ext cx="500062" cy="1905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25" y="1525106"/>
            <a:ext cx="4214813" cy="760893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ФГАОУ ВПО «Северо-Кавказский федеральный университет»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4925" y="497612"/>
            <a:ext cx="8907462" cy="550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4-конечная звезда 10"/>
          <p:cNvSpPr/>
          <p:nvPr/>
        </p:nvSpPr>
        <p:spPr>
          <a:xfrm>
            <a:off x="3821906" y="1724430"/>
            <a:ext cx="1143000" cy="11430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556792"/>
            <a:ext cx="4392488" cy="519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548680"/>
            <a:ext cx="4392490" cy="575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17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60" y="1453747"/>
            <a:ext cx="7704856" cy="434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8220" y="116632"/>
            <a:ext cx="55168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715" y="980728"/>
            <a:ext cx="814438" cy="87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445897"/>
            <a:ext cx="6948264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 проекта: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ru-RU" alt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  системы дополнительного образования , дети, родители</a:t>
            </a:r>
            <a:r>
              <a:rPr lang="ru-RU" alt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71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28171"/>
            <a:ext cx="5410696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3200" dirty="0" err="1" smtClean="0"/>
              <a:t>Общие</a:t>
            </a:r>
            <a:r>
              <a:rPr lang="ru-RU" altLang="ru-RU" sz="3200" dirty="0"/>
              <a:t> </a:t>
            </a:r>
            <a:r>
              <a:rPr lang="en-US" altLang="ru-RU" sz="3200" dirty="0" err="1" smtClean="0"/>
              <a:t>потребности</a:t>
            </a:r>
            <a:r>
              <a:rPr lang="ru-RU" altLang="ru-RU" sz="3200" dirty="0"/>
              <a:t> </a:t>
            </a:r>
            <a:r>
              <a:rPr lang="en-US" altLang="ru-RU" sz="3200" dirty="0" err="1" smtClean="0"/>
              <a:t>для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 </a:t>
            </a:r>
            <a:r>
              <a:rPr lang="en-US" altLang="ru-RU" sz="3200" dirty="0" err="1" smtClean="0"/>
              <a:t>всех</a:t>
            </a:r>
            <a:r>
              <a:rPr lang="ru-RU" altLang="ru-RU" sz="3200" dirty="0" smtClean="0"/>
              <a:t> </a:t>
            </a:r>
            <a:r>
              <a:rPr lang="ru-RU" altLang="ru-RU" sz="3200" dirty="0"/>
              <a:t> </a:t>
            </a:r>
            <a:r>
              <a:rPr lang="en-US" altLang="ru-RU" sz="3200" dirty="0" err="1" smtClean="0"/>
              <a:t>детей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 </a:t>
            </a:r>
            <a:r>
              <a:rPr lang="en-US" altLang="ru-RU" sz="3200" dirty="0" smtClean="0"/>
              <a:t>с ОВЗ</a:t>
            </a:r>
            <a:r>
              <a:rPr lang="ru-RU" altLang="ru-RU" sz="3200" dirty="0" smtClean="0"/>
              <a:t>:</a:t>
            </a:r>
            <a:r>
              <a:rPr lang="en-US" altLang="ru-RU" sz="3200" dirty="0" smtClean="0"/>
              <a:t> </a:t>
            </a:r>
            <a:endParaRPr lang="ru-RU" altLang="ru-RU" sz="32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916832"/>
            <a:ext cx="9144000" cy="43195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</a:rPr>
              <a:t>раннее начало специального обучения;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</a:rPr>
              <a:t>введение в программу специальных разделов;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</a:rPr>
              <a:t>использование специальных методов, приемов и средств обучения;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</a:rPr>
              <a:t>индивидуализация обучения;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</a:rPr>
              <a:t>обеспечение особой пространственной и временной организации образовательной среды;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</a:rPr>
              <a:t>максимальное расширение образовательного пространства за пределы образовательного учреждения.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864" y="51330"/>
            <a:ext cx="648072" cy="7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793319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49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65126"/>
            <a:ext cx="5256584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ru-RU" sz="3200" dirty="0" err="1" smtClean="0"/>
              <a:t>Особые</a:t>
            </a:r>
            <a:r>
              <a:rPr lang="en-US" altLang="ru-RU" sz="3200" dirty="0" smtClean="0"/>
              <a:t> </a:t>
            </a:r>
            <a:r>
              <a:rPr lang="en-US" altLang="ru-RU" sz="3200" dirty="0" err="1" smtClean="0"/>
              <a:t>образовательные</a:t>
            </a:r>
            <a:r>
              <a:rPr lang="en-US" altLang="ru-RU" sz="3200" dirty="0" smtClean="0"/>
              <a:t> </a:t>
            </a:r>
            <a:r>
              <a:rPr lang="en-US" altLang="ru-RU" sz="3200" dirty="0" err="1" smtClean="0"/>
              <a:t>потребности</a:t>
            </a:r>
            <a:r>
              <a:rPr lang="ru-RU" altLang="ru-RU" sz="3200" dirty="0"/>
              <a:t>:</a:t>
            </a:r>
            <a:endParaRPr lang="ru-RU" altLang="ru-RU" sz="32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504" y="1825625"/>
            <a:ext cx="9036496" cy="33315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потребности в организации специального педагогического процесса, позволяющего преодолевать имеющиеся ограничения возможностей,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повышения качества, вариативности и доступности дополнительного образования детей, обеспечения увеличения охвата детей дополнительными общеобразовательными программами.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5" y="38882"/>
            <a:ext cx="573796" cy="64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6965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13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264696" cy="12144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smtClean="0"/>
              <a:t>	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3100" b="1" dirty="0" smtClean="0"/>
              <a:t>Социокультурный </a:t>
            </a:r>
            <a:br>
              <a:rPr lang="ru-RU" altLang="ru-RU" sz="3100" b="1" dirty="0" smtClean="0"/>
            </a:br>
            <a:r>
              <a:rPr lang="ru-RU" altLang="ru-RU" sz="3100" b="1" dirty="0" smtClean="0"/>
              <a:t>и инклюзивный подход</a:t>
            </a:r>
            <a:r>
              <a:rPr lang="ru-RU" altLang="ru-RU" sz="3100" dirty="0" smtClean="0"/>
              <a:t/>
            </a:r>
            <a:br>
              <a:rPr lang="ru-RU" altLang="ru-RU" sz="3100" dirty="0" smtClean="0"/>
            </a:br>
            <a:endParaRPr lang="ru-RU" altLang="ru-RU" sz="31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5198" y="1844824"/>
            <a:ext cx="9128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дополнительных образовательных программ для детей с ОВЗ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(инвалидностью) через разнонаправленность программ, реализуемых В ГБУ ДО </a:t>
            </a:r>
            <a:r>
              <a:rPr lang="ru-RU" alt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КЦРТДиЮ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освоения содержания внутри программы,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через выбор ребенком вариантов направленностей дополнительной образовательной программы, вида деятельности, педагога;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педагогической деятельности.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950" y="5261144"/>
            <a:ext cx="9021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Приоритетный  проект «Доступное дополнительное образование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«Успех каждого ребенка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7857" y="70422"/>
            <a:ext cx="656631" cy="7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169" y="79533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339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832648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 smtClean="0"/>
              <a:t>Построение современной модели образовательного процесса: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88" y="1752600"/>
            <a:ext cx="8572500" cy="46767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дополнительных образовательных программ (ДОП);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освоения содержания внутри программы предполагает выбор ребенком вариантов направленностей дополнительной образовательной программы, вида деятельности, педагога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педагогической деятельности.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352" y="38882"/>
            <a:ext cx="680120" cy="79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352" y="82983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33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57961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современной вариативной модели образовательного процесса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8092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Институциональный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Индивидуально-личностный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фактор.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4482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учреждения дополнительного образования </a:t>
            </a:r>
            <a:r>
              <a:rPr lang="ru-RU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детей:</a:t>
            </a:r>
            <a:endParaRPr lang="ru-RU" sz="24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431" y="0"/>
            <a:ext cx="633280" cy="73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971" y="76410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966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 (программы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714500"/>
            <a:ext cx="9144000" cy="48577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Первый этап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(2023г. (январь-август)) –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</a:t>
            </a:r>
            <a:r>
              <a:rPr lang="ru-RU" alt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(поисково-теоретический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предусматривающий обоснование актуальности исследования; теоретический анализ литературы по избранной теме; изучение проблем педагогической практики в контексте исследуемой проблемы; разработку развернутой инновационной программы обеспечение условий для ее реализации; проведение пилотажного исследования.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Второй этап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сентябрь 2023г - июнь 2025г.) –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(теоретико-экспериментальный этап </a:t>
            </a:r>
            <a:r>
              <a:rPr lang="ru-RU" alt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предполагает проведение инновационной работы по обеспечению вариативности дополнительного образования детей с ОВЗ и инвалидностью, как условие повышения его доступности; создание психолого-педагогических условий, способствующих успешному обучению детей с ОВЗ (инвалидностью)  в учреждении дополнительного образования детей.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Третий этап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(2025г. (сентябрь-декабрь)) –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посвящён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обработке и анализу данных, полученных по итогам первых двух этапов инновационного проекта, соотнесению результатов эксперимента с поставленной целью, обобщению результатов исследования, формулированию выводов и оформлению итогов работы. Будут сформулированы основные выводы и рекомендации, подведены итоги инновационной работы, позволяющие судить о подтверждении гипотезы исследования и объективности его результатов, обобщение результатов работы, формулирование выводов и заключения.</a:t>
            </a:r>
          </a:p>
          <a:p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5429"/>
            <a:ext cx="576064" cy="6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66458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13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5472608" cy="7168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002060"/>
                </a:solidFill>
              </a:rPr>
              <a:t>Потенциал </a:t>
            </a:r>
            <a:r>
              <a:rPr lang="ru-RU" altLang="ru-RU" dirty="0" smtClean="0"/>
              <a:t>дополнительного  образования детей</a:t>
            </a:r>
          </a:p>
        </p:txBody>
      </p:sp>
      <p:pic>
        <p:nvPicPr>
          <p:cNvPr id="3" name="Picture 4" descr="&quot;Ð Ð¸ÑÐ¾Ð²Ð°Ð½Ð¸Ðµ ÐºÑÐ°ÑÐºÐ°Ð¼Ð¸ Ð´Ð»Ñ Ð´ÐµÑÐµÐ¹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24482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/>
          </p:cNvPr>
          <p:cNvSpPr txBox="1">
            <a:spLocks/>
          </p:cNvSpPr>
          <p:nvPr/>
        </p:nvSpPr>
        <p:spPr>
          <a:xfrm>
            <a:off x="214313" y="1844675"/>
            <a:ext cx="8715375" cy="4357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приобретение социального опыта;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освоение культурных норм и традиций (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инкультурация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педагогическая поддержка  реализации ребенком проектов саморазвития и достижения жизненных целей;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условий для самореализации в деятельности и общении.;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педагогическое сопровождение  профессионального, социального и экзистенциального выбора;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одаренности.  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091" y="0"/>
            <a:ext cx="719467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091" y="836712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20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637" y="470308"/>
            <a:ext cx="5308603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/>
              <a:t>Т</a:t>
            </a:r>
            <a:r>
              <a:rPr lang="ru-RU" sz="2000" b="1" dirty="0" smtClean="0"/>
              <a:t>ворческое объединение «Я – Лидер!»</a:t>
            </a:r>
            <a:br>
              <a:rPr lang="ru-RU" sz="2000" b="1" dirty="0" smtClean="0"/>
            </a:br>
            <a:r>
              <a:rPr lang="ru-RU" sz="2000" b="0" dirty="0" smtClean="0"/>
              <a:t>педагог </a:t>
            </a:r>
            <a:r>
              <a:rPr lang="ru-RU" sz="2000" b="0" dirty="0" err="1" smtClean="0"/>
              <a:t>Подшивалова</a:t>
            </a:r>
            <a:r>
              <a:rPr lang="ru-RU" sz="2000" b="0" dirty="0" smtClean="0"/>
              <a:t> Наталия Викторовна </a:t>
            </a:r>
            <a:endParaRPr lang="ru-RU" sz="2000" b="0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1405" y="1700386"/>
            <a:ext cx="4983445" cy="2931918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205" y="1889989"/>
            <a:ext cx="1147762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339" y="89479"/>
            <a:ext cx="546416" cy="63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218" y="2116090"/>
            <a:ext cx="3018242" cy="22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357" y="4481386"/>
            <a:ext cx="3049877" cy="235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465" y="4338490"/>
            <a:ext cx="2929023" cy="249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669" y="3848052"/>
            <a:ext cx="3476836" cy="232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308" y="741551"/>
            <a:ext cx="2359039" cy="1536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73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04596"/>
            <a:ext cx="5544616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/>
              <a:t>Творческое объединение «Оратор»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 smtClean="0"/>
              <a:t> </a:t>
            </a:r>
            <a:r>
              <a:rPr lang="ru-RU" sz="2000" b="0" dirty="0" smtClean="0"/>
              <a:t>педагог, учитель-дефектолог </a:t>
            </a:r>
            <a:br>
              <a:rPr lang="ru-RU" sz="2000" b="0" dirty="0" smtClean="0"/>
            </a:br>
            <a:r>
              <a:rPr lang="ru-RU" sz="2000" b="0" dirty="0" err="1" smtClean="0"/>
              <a:t>Тапегина</a:t>
            </a:r>
            <a:r>
              <a:rPr lang="ru-RU" sz="2000" b="0" dirty="0" smtClean="0"/>
              <a:t> Татьяна Сергеевна</a:t>
            </a:r>
            <a:endParaRPr lang="ru-RU" sz="2000" b="0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5485" y="1503110"/>
            <a:ext cx="6084887" cy="2706688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417" y="41757"/>
            <a:ext cx="634983" cy="74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7225" y="-16832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4286423"/>
            <a:ext cx="3224598" cy="261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6" y="4692634"/>
            <a:ext cx="3298112" cy="216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7" y="1638941"/>
            <a:ext cx="2497636" cy="31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446" y="3571607"/>
            <a:ext cx="2687043" cy="263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63688" y="-54455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0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480" y="1772816"/>
            <a:ext cx="8486992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ассистента (помощника), оказывающего обучающимся необходимую техническую помощь,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групповых и индивидуальных коррекционных занятий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здоровья.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88375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обучающимися с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 понимаются условия образования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таких обучающихся,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480" y="19043"/>
            <a:ext cx="666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специальными условиями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4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997" y="0"/>
            <a:ext cx="680705" cy="7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520332"/>
            <a:ext cx="5445661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</a:t>
            </a:r>
            <a:r>
              <a:rPr lang="ru-RU" sz="2000" b="1" dirty="0" smtClean="0"/>
              <a:t>ворческое объединение </a:t>
            </a:r>
            <a:br>
              <a:rPr lang="ru-RU" sz="2000" b="1" dirty="0" smtClean="0"/>
            </a:br>
            <a:r>
              <a:rPr lang="ru-RU" sz="2000" b="1" dirty="0" smtClean="0"/>
              <a:t>«Мастерская чудес»</a:t>
            </a:r>
            <a:br>
              <a:rPr lang="ru-RU" sz="2000" b="1" dirty="0" smtClean="0"/>
            </a:br>
            <a:r>
              <a:rPr lang="ru-RU" sz="2000" b="0" dirty="0" smtClean="0"/>
              <a:t>педагог Сидоренко Наталья Владимировна </a:t>
            </a:r>
            <a:endParaRPr lang="ru-RU" sz="20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5122616" cy="273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37" y="3596704"/>
            <a:ext cx="2448745" cy="333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31292" y="4299275"/>
            <a:ext cx="4860032" cy="262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06798" y="1414142"/>
            <a:ext cx="3545660" cy="232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3701">
            <a:off x="5155333" y="1673829"/>
            <a:ext cx="1664607" cy="25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62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6435" y="21571"/>
            <a:ext cx="635378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067" y="66568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81615" y="652014"/>
            <a:ext cx="5746770" cy="777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/>
              <a:t>Т</a:t>
            </a:r>
            <a:r>
              <a:rPr lang="ru-RU" sz="2800" b="1" dirty="0" smtClean="0"/>
              <a:t>ворческое объединение «Шахматная студия»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0" dirty="0" smtClean="0"/>
              <a:t>педагог Горенко Андрей Евгеньевич</a:t>
            </a:r>
            <a:endParaRPr lang="ru-RU" sz="2200" b="0" dirty="0"/>
          </a:p>
        </p:txBody>
      </p:sp>
      <p:pic>
        <p:nvPicPr>
          <p:cNvPr id="6" name="Объект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05192" y="4509120"/>
            <a:ext cx="2806335" cy="221988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73" y="1553803"/>
            <a:ext cx="3969179" cy="253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762" y="1726134"/>
            <a:ext cx="3819912" cy="266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527" y="4280384"/>
            <a:ext cx="3775663" cy="257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9473">
            <a:off x="7777039" y="1557462"/>
            <a:ext cx="1175006" cy="16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608" y="51349"/>
            <a:ext cx="1106552" cy="15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7087">
            <a:off x="6823177" y="1155064"/>
            <a:ext cx="1113420" cy="155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63" y="4085483"/>
            <a:ext cx="2474490" cy="279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299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896" y="85604"/>
            <a:ext cx="636914" cy="74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5031" y="591050"/>
            <a:ext cx="5587209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/>
              <a:t>Ансамбль акустической гитары «Премьера» </a:t>
            </a:r>
            <a:br>
              <a:rPr lang="ru-RU" sz="2400" b="1" dirty="0" smtClean="0"/>
            </a:br>
            <a:r>
              <a:rPr lang="ru-RU" sz="2000" b="0" dirty="0" smtClean="0"/>
              <a:t>педагог Василенко Андрей Юрьевич </a:t>
            </a:r>
            <a:endParaRPr lang="ru-RU" sz="2000" b="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092" y="3786997"/>
            <a:ext cx="2119197" cy="307100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7948" y="4272404"/>
            <a:ext cx="4213452" cy="237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8" y="1572750"/>
            <a:ext cx="3708108" cy="278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25" y="1496317"/>
            <a:ext cx="2555052" cy="255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310" y="2852936"/>
            <a:ext cx="2735898" cy="317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0775">
            <a:off x="6397281" y="875987"/>
            <a:ext cx="2547506" cy="180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36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484" y="38882"/>
            <a:ext cx="602821" cy="7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3622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1015" y="497939"/>
            <a:ext cx="5731225" cy="777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800" dirty="0"/>
              <a:t>Т</a:t>
            </a:r>
            <a:r>
              <a:rPr lang="ru-RU" sz="2800" b="1" dirty="0" smtClean="0"/>
              <a:t>ворческое объединение «</a:t>
            </a:r>
            <a:r>
              <a:rPr lang="ru-RU" sz="2800" b="1" dirty="0" err="1" smtClean="0"/>
              <a:t>Знайка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200" b="0" dirty="0" smtClean="0"/>
              <a:t>педагог </a:t>
            </a:r>
            <a:r>
              <a:rPr lang="ru-RU" sz="2200" b="0" dirty="0" err="1" smtClean="0"/>
              <a:t>Солнышкина</a:t>
            </a:r>
            <a:r>
              <a:rPr lang="ru-RU" sz="2200" b="0" dirty="0" smtClean="0"/>
              <a:t> Виктория Олеговна </a:t>
            </a:r>
            <a:endParaRPr lang="ru-RU" sz="22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575" y="4073673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274724"/>
            <a:ext cx="3368276" cy="252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6" y="1552802"/>
            <a:ext cx="3638061" cy="272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1027" y="1604336"/>
            <a:ext cx="472027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6" y="3561968"/>
            <a:ext cx="2818422" cy="322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834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9386" y="54999"/>
            <a:ext cx="566758" cy="65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24973" y="567235"/>
            <a:ext cx="5587210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/>
              <a:t>Т</a:t>
            </a:r>
            <a:r>
              <a:rPr lang="ru-RU" sz="2000" b="1" dirty="0" smtClean="0"/>
              <a:t>ворческое объединение </a:t>
            </a:r>
            <a:br>
              <a:rPr lang="ru-RU" sz="2000" b="1" dirty="0" smtClean="0"/>
            </a:br>
            <a:r>
              <a:rPr lang="ru-RU" sz="2000" b="1" dirty="0" smtClean="0"/>
              <a:t>«Когда творим мы чудеса»</a:t>
            </a:r>
            <a:br>
              <a:rPr lang="ru-RU" sz="2000" b="1" dirty="0" smtClean="0"/>
            </a:br>
            <a:r>
              <a:rPr lang="ru-RU" sz="2000" b="0" dirty="0" smtClean="0"/>
              <a:t>педагог </a:t>
            </a:r>
            <a:r>
              <a:rPr lang="ru-RU" sz="2000" b="0" dirty="0" err="1" smtClean="0"/>
              <a:t>Никульникова</a:t>
            </a:r>
            <a:r>
              <a:rPr lang="ru-RU" sz="2000" b="0" dirty="0" smtClean="0"/>
              <a:t> Юлия Сергеевна </a:t>
            </a:r>
            <a:endParaRPr lang="ru-RU" sz="20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879" y="4365104"/>
            <a:ext cx="2614968" cy="185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5784" y="692592"/>
            <a:ext cx="2633397" cy="208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2742"/>
            <a:ext cx="2987824" cy="2170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55"/>
          <a:stretch/>
        </p:blipFill>
        <p:spPr>
          <a:xfrm>
            <a:off x="-59311" y="1490863"/>
            <a:ext cx="4821116" cy="316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624" y="2651421"/>
            <a:ext cx="2872237" cy="191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3253">
            <a:off x="4599259" y="1583709"/>
            <a:ext cx="1790093" cy="271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2033">
            <a:off x="3345069" y="2184516"/>
            <a:ext cx="1718876" cy="268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155" y="4592742"/>
            <a:ext cx="3150451" cy="210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2558">
            <a:off x="5197128" y="3845336"/>
            <a:ext cx="1658955" cy="251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12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47" y="-62838"/>
            <a:ext cx="474641" cy="5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387" y="1249363"/>
            <a:ext cx="19408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9047" y="490165"/>
            <a:ext cx="5587209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Инклюзивная студия «ЖИВА»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Павлова Наталья Алексеевна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" y="1124744"/>
            <a:ext cx="356493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" y="4735976"/>
            <a:ext cx="4764906" cy="217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81" y="2776361"/>
            <a:ext cx="3746607" cy="21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0060" y="1124744"/>
            <a:ext cx="3491323" cy="246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9"/>
          <a:stretch/>
        </p:blipFill>
        <p:spPr>
          <a:xfrm>
            <a:off x="4553680" y="3876700"/>
            <a:ext cx="4471337" cy="301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01309">
            <a:off x="5894685" y="3505139"/>
            <a:ext cx="89345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2345">
            <a:off x="6804334" y="3497316"/>
            <a:ext cx="91567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743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47" y="-62838"/>
            <a:ext cx="474641" cy="5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978" y="1498918"/>
            <a:ext cx="6994917" cy="464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9047" y="490165"/>
            <a:ext cx="5587209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Инклюзивная студия «ЖИВА»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Павлова Наталья Алексеевна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47" y="-62838"/>
            <a:ext cx="474641" cy="5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9047" y="490165"/>
            <a:ext cx="5587209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Инклюзивная студия «ЖИВА»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Павлова Наталья Алексеевна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7610020" cy="428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36132"/>
            <a:ext cx="557265" cy="64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80601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9047" y="490165"/>
            <a:ext cx="5587209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Инклюзивная студия «ЖИВА»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Павлова Наталья Алексеевна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7635214" cy="429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343" y="38882"/>
            <a:ext cx="591674" cy="68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596" y="73640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9047" y="490165"/>
            <a:ext cx="5587209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Инклюзивная студия «ЖИВА»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Павлова Наталья Алексеевна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Содержимое 3" descr="IMG-20211017-WA002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09" y="1556792"/>
            <a:ext cx="699106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43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 образовательной деятельности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адаптированным дополнительным общеобразовательным программам для обучающихся с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ОВЗ</a:t>
            </a:r>
            <a:endParaRPr lang="ru-RU" sz="1600" b="1" dirty="0"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8569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психолого-педагогической помощи, реабилитации (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дифференцированной помощи, в том числе оказание ассистентом (помощником) при необходимости технической помощи;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 вербальной и невербальной коммуникации для обучающихся с выраженными проблемами коммуникации, в том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числе: с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средств альтернативной или дополнительной коммуникации;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самостоятельности и независимости при освоении доступных видов 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интереса к определенному виду деятельности в рамках реализации дополнительных общеобразовательных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161119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1" y="13219"/>
            <a:ext cx="656420" cy="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77661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9047" y="490165"/>
            <a:ext cx="5587209" cy="7778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Инклюзивная студия «ЖИВА»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Павлова Наталья Алексеевна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3" descr="театр танца ИНДРАН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92173"/>
            <a:ext cx="7477774" cy="437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1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477" y="132220"/>
            <a:ext cx="574923" cy="6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107" y="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6297601"/>
            <a:ext cx="7236296" cy="500063"/>
          </a:xfrm>
        </p:spPr>
        <p:txBody>
          <a:bodyPr>
            <a:noAutofit/>
          </a:bodyPr>
          <a:lstStyle/>
          <a:p>
            <a:pPr algn="ctr"/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http://stavcentr-gagarina.ru/vserossijskij-konkurs-serdce-otdaju-detjam-2-2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840515"/>
            <a:ext cx="7597477" cy="530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61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4889" y="52911"/>
            <a:ext cx="616038" cy="7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80677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9047" y="407210"/>
            <a:ext cx="5803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общеразвивающая программа социально-педагогической направленности </a:t>
            </a:r>
            <a:endParaRPr lang="ru-RU" alt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элементами </a:t>
            </a:r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художественного</a:t>
            </a:r>
          </a:p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творчества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00608" y="1662088"/>
            <a:ext cx="902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«Инклюзивная творческая студия «ЖИВА» 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театр танца, театр жеста, театр слова»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2488407"/>
            <a:ext cx="8928992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танца «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Индрани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 2 основных целевых группы: </a:t>
            </a: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дети с тяжелым нарушением опорно-двигательного аппарата. Группа от 3 до 5 человек, т.к. дети самостоятельно не передвигаются и имеют значительные ограничения в движении, требуют индивидуальной отработки движений. </a:t>
            </a:r>
          </a:p>
          <a:p>
            <a:pPr marL="0" indent="0" algn="just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дети и молодые люди с ментальными нарушениями (с диагнозом РАС, синдром Дауна, умственная отсталость) и ОДА передвигающихся самостоятельно, а также со сложным дефектом развития.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жеста и театр слова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 на детей и молодых людей с ограниченными возможностями здоровья разных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назологий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без.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учащихся – 7-21 год.</a:t>
            </a:r>
          </a:p>
        </p:txBody>
      </p:sp>
    </p:spTree>
    <p:extLst>
      <p:ext uri="{BB962C8B-B14F-4D97-AF65-F5344CB8AC3E}">
        <p14:creationId xmlns:p14="http://schemas.microsoft.com/office/powerpoint/2010/main" val="180160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047" y="-62838"/>
            <a:ext cx="474641" cy="5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41644"/>
            <a:ext cx="4633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Новизна </a:t>
            </a:r>
            <a:r>
              <a:rPr lang="ru-RU" alt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779262"/>
            <a:ext cx="9144000" cy="50911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структуру программы помимо стандартных видов танцевально-театрального творчества включены следующие современные техники и подходы: </a:t>
            </a:r>
            <a:endPara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логоритмика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АФК,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детской йоги,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элементы театра и пантомимы,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техника развития эмоционального интеллекта,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авторское обучение жестовому языку через творчество,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новое направление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«юный волонтер-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волонтер с ОВЗ.</a:t>
            </a:r>
          </a:p>
        </p:txBody>
      </p:sp>
    </p:spTree>
    <p:extLst>
      <p:ext uri="{BB962C8B-B14F-4D97-AF65-F5344CB8AC3E}">
        <p14:creationId xmlns:p14="http://schemas.microsoft.com/office/powerpoint/2010/main" val="672508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01430"/>
            <a:ext cx="576064" cy="6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039" y="944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4341" y="497534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Инклюзивной творческой студии «Жива»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25625"/>
            <a:ext cx="8407846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altLang="ru-RU" sz="3300" dirty="0" smtClean="0">
                <a:solidFill>
                  <a:srgbClr val="002060"/>
                </a:solidFill>
                <a:hlinkClick r:id="rId4"/>
              </a:rPr>
              <a:t>https://cloud.mail.ru/public/bKGg/FQ45utdJT</a:t>
            </a:r>
            <a:r>
              <a:rPr lang="ru-RU" altLang="ru-RU" sz="3300" dirty="0" smtClean="0">
                <a:solidFill>
                  <a:srgbClr val="002060"/>
                </a:solidFill>
              </a:rPr>
              <a:t> - Отчетный концерт.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300" dirty="0" smtClean="0">
                <a:solidFill>
                  <a:srgbClr val="002060"/>
                </a:solidFill>
                <a:hlinkClick r:id="rId5"/>
              </a:rPr>
              <a:t>https://cloud.mail.ru/public/hvWt/9uvLzqv27</a:t>
            </a:r>
            <a:r>
              <a:rPr lang="ru-RU" altLang="ru-RU" sz="3300" dirty="0" smtClean="0">
                <a:solidFill>
                  <a:srgbClr val="002060"/>
                </a:solidFill>
              </a:rPr>
              <a:t> -всероссийский конкурс – фестиваль «Просто Любить».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300" dirty="0" smtClean="0">
                <a:solidFill>
                  <a:srgbClr val="002060"/>
                </a:solidFill>
              </a:rPr>
              <a:t> </a:t>
            </a:r>
            <a:r>
              <a:rPr lang="ru-RU" altLang="ru-RU" sz="3300" dirty="0" smtClean="0">
                <a:solidFill>
                  <a:srgbClr val="002060"/>
                </a:solidFill>
                <a:hlinkClick r:id="rId6"/>
              </a:rPr>
              <a:t>https://vk.com/video-213130949_456239045</a:t>
            </a:r>
            <a:r>
              <a:rPr lang="ru-RU" altLang="ru-RU" sz="3300" dirty="0" smtClean="0">
                <a:solidFill>
                  <a:srgbClr val="002060"/>
                </a:solidFill>
              </a:rPr>
              <a:t> -фестиваль жестового языка «Не молчи».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300" dirty="0" smtClean="0">
                <a:solidFill>
                  <a:srgbClr val="002060"/>
                </a:solidFill>
              </a:rPr>
              <a:t> </a:t>
            </a:r>
            <a:r>
              <a:rPr lang="ru-RU" altLang="ru-RU" sz="3300" dirty="0" smtClean="0">
                <a:solidFill>
                  <a:srgbClr val="002060"/>
                </a:solidFill>
                <a:hlinkClick r:id="rId7"/>
              </a:rPr>
              <a:t>https://vk.com/video-213130949_456239072</a:t>
            </a:r>
            <a:r>
              <a:rPr lang="ru-RU" altLang="ru-RU" sz="3300" dirty="0" smtClean="0">
                <a:solidFill>
                  <a:srgbClr val="002060"/>
                </a:solidFill>
              </a:rPr>
              <a:t> -Флэш-моб, </a:t>
            </a:r>
            <a:r>
              <a:rPr lang="ru-RU" altLang="ru-RU" sz="3300" dirty="0" err="1" smtClean="0">
                <a:solidFill>
                  <a:srgbClr val="002060"/>
                </a:solidFill>
              </a:rPr>
              <a:t>проведѐнный</a:t>
            </a:r>
            <a:r>
              <a:rPr lang="ru-RU" altLang="ru-RU" sz="3300" dirty="0" smtClean="0">
                <a:solidFill>
                  <a:srgbClr val="002060"/>
                </a:solidFill>
              </a:rPr>
              <a:t> участниками Театра жеста «Наоборот». </a:t>
            </a:r>
          </a:p>
        </p:txBody>
      </p:sp>
    </p:spTree>
    <p:extLst>
      <p:ext uri="{BB962C8B-B14F-4D97-AF65-F5344CB8AC3E}">
        <p14:creationId xmlns:p14="http://schemas.microsoft.com/office/powerpoint/2010/main" val="26319793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815" y="78621"/>
            <a:ext cx="527938" cy="6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437" y="3081572"/>
            <a:ext cx="1449994" cy="204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75" y="692592"/>
            <a:ext cx="7741493" cy="1297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/>
              <a:t>Достижения педагогов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1304">
            <a:off x="2625611" y="1210726"/>
            <a:ext cx="1705313" cy="238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534" y="1257188"/>
            <a:ext cx="1661622" cy="235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027" y="3138755"/>
            <a:ext cx="1451359" cy="205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1634">
            <a:off x="5886891" y="1160654"/>
            <a:ext cx="1628853" cy="230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37345">
            <a:off x="2845855" y="3408732"/>
            <a:ext cx="1712685" cy="241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>
            <a:fillRect/>
          </a:stretch>
        </p:blipFill>
        <p:spPr bwMode="auto">
          <a:xfrm rot="20736942">
            <a:off x="542683" y="1424069"/>
            <a:ext cx="2071224" cy="151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487">
            <a:off x="313947" y="2779746"/>
            <a:ext cx="2297872" cy="158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268" y="858599"/>
            <a:ext cx="1576971" cy="223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2574" y="3552345"/>
            <a:ext cx="1800528" cy="25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829" y="4780815"/>
            <a:ext cx="2288299" cy="163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711" y="4181575"/>
            <a:ext cx="2240128" cy="160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38200">
            <a:off x="256937" y="3994590"/>
            <a:ext cx="2232336" cy="159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39" y="5202311"/>
            <a:ext cx="2166799" cy="153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3017">
            <a:off x="2552812" y="4958242"/>
            <a:ext cx="2307321" cy="164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670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888" y="34405"/>
            <a:ext cx="658417" cy="7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33290"/>
            <a:ext cx="4907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страницы </a:t>
            </a:r>
            <a:endParaRPr lang="ru-RU" alt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72816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Театра танца «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Индрани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Инклюзивной творческой студии «Жива» в социальных сетях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https://vk.com/public211365792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Театра жеста «Наоборот» Инклюзивной творческой студии «Жива» в социальных сетях»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https://vk.com/public189144620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30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114" y="22215"/>
            <a:ext cx="576064" cy="6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01556"/>
            <a:ext cx="2104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1916832"/>
            <a:ext cx="8858250" cy="51435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Обеспечение условий внедрения  общеобразовательных общеразвивающих программ с применением дистанционных образовательных технологий по различным направлениям деятельности, рассчитанных на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нормотипичных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и детей с ОВЗ.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Психолого-педагогическое сопровождение участникам образовательных событий, а том числе  по семьям, имеющим детей с ОВЗ, за различного сочетания форм обучения, иных средств дополнительного образования.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Построение современной модели образовательного процесса   в условиях учреждения дополнительного образования детей на основе принципов вариативности, доступности,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инклюзивности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практико-ориентированности.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Удовлетворение особых образовательных потребностей обучающихся с ОВЗ: адаптации в разновозрастном сообществе, реализации одаренности.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Обеспечение научно-методической, информационной поддержки педагогов, образовательных организаций Ставропольского края.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8450183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378" y="17373"/>
            <a:ext cx="588613" cy="68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01556"/>
            <a:ext cx="2104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en-US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1793039"/>
            <a:ext cx="9022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системы дополнительного образования, исходя из интересов детей, семьи и общества, направленна на внедрение инновационных средств, технологий и методик дополнительного образования, оптимизацию процесса развития дополнительного образования через вариативность, доступность,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инклюзивность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разных видов деятельности детям с разными нозологиями в рамках дополнительных общеобразовательных программ, выстроенных по принципам вариативности, доступности,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инклюзивности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социокультурности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программ дополнительного образования для детей с ОВЗ через разнообразие мероприятий.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 дополнительного образования детей будет обеспечена через совокупность организационных, информационных, территориальных, финансовых, социальных, институциональных и педагогических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616578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8882"/>
            <a:ext cx="648072" cy="7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305" y="-1189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-5445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 «Краевой Центр развития творчества детей и юношества имени Ю.А. Гагарина»</a:t>
            </a:r>
            <a:b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2251" y="1844824"/>
            <a:ext cx="9014590" cy="3508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http://stavcentr-gagarina.ru/innovacionnaja-dejatelnost/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http://stavcentr-gagarina.ru/kraevaja-innovacionnaja-ploshhadka-vlijanie-inkljuzivnogo-dopolnitelnogo-obrazovanija-na-socialnoe-razvitie-detej-s-ovz/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                          http://stavcentr-gagarina.ru/innovacionnaja-dejatelnost-3/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       https://cloud.mail.ru/public/VB7J/rhfbFq4fX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                   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  </a:t>
            </a:r>
            <a:r>
              <a:rPr lang="ru-RU" altLang="ru-RU" sz="1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http://stavcentr-gagarina.ru/izdatelskaja-dejatelnost-2/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" y="3068960"/>
            <a:ext cx="2595533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55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право 2"/>
          <p:cNvSpPr/>
          <p:nvPr/>
        </p:nvSpPr>
        <p:spPr>
          <a:xfrm>
            <a:off x="107504" y="1916832"/>
            <a:ext cx="4392488" cy="4824536"/>
          </a:xfrm>
          <a:prstGeom prst="rightArrowCallout">
            <a:avLst>
              <a:gd name="adj1" fmla="val 25000"/>
              <a:gd name="adj2" fmla="val 25000"/>
              <a:gd name="adj3" fmla="val 10598"/>
              <a:gd name="adj4" fmla="val 8669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доступности получения дополнительного образования обучающимися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ОВЗ организации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осуществляющие образовательную деятельность, по адаптированным дополнительным образовательным программам обеспечивают создание специальных условий для получения образования указанными обучающимися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89856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с ограниченными возможностями здоровья по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зрению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ограниченными возможностями здоровья по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слуху,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обучающихся, имеющих нарушения опорно-двигательного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аппарата,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тяжелыми нарушениями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расстройствами аутистического спектра (РАС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задержкой психического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умственной отсталостью (интеллектуальными нарушениями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77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16832"/>
            <a:ext cx="8424937" cy="2777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ОРГАНИЗАЦИИ ДОПОЛНИТЕЛЬНОГО ОБРАЗОВАНИЯ ДЕТЕЙ С ОВЗ И ИНВАЛИДНОСТЬЮ ПО НАПРАВЛЕНИЯМ ДОПОЛНИТЕЛЬНЫХ ОБЩЕРАЗВИВАЮЩИХ ПРОГРАММ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923624"/>
            <a:ext cx="5688632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Контактная информация: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и инклюзивного образования СКИРО ПК и ПРО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Адрес: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355002, г. Ставрополь, ул. Лермонтова, д. 189А.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8(8652) 99-77-29 (доб.:203; 515,518)</a:t>
            </a:r>
          </a:p>
          <a:p>
            <a:pPr>
              <a:lnSpc>
                <a:spcPct val="95000"/>
              </a:lnSpc>
              <a:spcAft>
                <a:spcPct val="0"/>
              </a:spcAft>
              <a:defRPr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E-</a:t>
            </a:r>
            <a:r>
              <a:rPr lang="ru-RU" alt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mail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pangalnik@mail.ru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8924"/>
            <a:ext cx="720080" cy="8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7" y="-11891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8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" y="1844824"/>
            <a:ext cx="3544010" cy="481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620688"/>
            <a:ext cx="4040440" cy="564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4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556792"/>
            <a:ext cx="4176464" cy="531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548680"/>
            <a:ext cx="4104456" cy="557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128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9" y="1556792"/>
            <a:ext cx="4544660" cy="519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620688"/>
            <a:ext cx="424847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398965"/>
      </p:ext>
    </p:extLst>
  </p:cSld>
  <p:clrMapOvr>
    <a:masterClrMapping/>
  </p:clrMapOvr>
</p:sld>
</file>

<file path=ppt/theme/theme1.xml><?xml version="1.0" encoding="utf-8"?>
<a:theme xmlns:a="http://schemas.openxmlformats.org/drawingml/2006/main" name="3 ПОСЛЕД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 ПОСЛЕДНИЙ" id="{6787724D-A15C-4E62-A46A-01856F370E0B}" vid="{61F3BB36-B619-4708-A344-6DA3FDF0F3F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3 ПОСЛЕД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 ПОСЛЕДНИЙ" id="{6787724D-A15C-4E62-A46A-01856F370E0B}" vid="{61F3BB36-B619-4708-A344-6DA3FDF0F3FF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3 ПОСЛЕД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 ПОСЛЕДНИЙ" id="{6787724D-A15C-4E62-A46A-01856F370E0B}" vid="{61F3BB36-B619-4708-A344-6DA3FDF0F3FF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3 ПОСЛЕДНИ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 ПОСЛЕДНИЙ" id="{6787724D-A15C-4E62-A46A-01856F370E0B}" vid="{61F3BB36-B619-4708-A344-6DA3FDF0F3FF}"/>
    </a:ext>
  </a:extLst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 ПОСЛЕДНИЙ</Template>
  <TotalTime>1239</TotalTime>
  <Words>3778</Words>
  <Application>Microsoft Office PowerPoint</Application>
  <PresentationFormat>Экран (4:3)</PresentationFormat>
  <Paragraphs>338</Paragraphs>
  <Slides>60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3 ПОСЛЕДНИЙ</vt:lpstr>
      <vt:lpstr>Тема Office</vt:lpstr>
      <vt:lpstr>1_3 ПОСЛЕДНИЙ</vt:lpstr>
      <vt:lpstr>1_Тема Office</vt:lpstr>
      <vt:lpstr>2_3 ПОСЛЕДНИЙ</vt:lpstr>
      <vt:lpstr>2_Тема Office</vt:lpstr>
      <vt:lpstr>3_3 ПОСЛЕДНИЙ</vt:lpstr>
      <vt:lpstr>3_Тема Office</vt:lpstr>
      <vt:lpstr>Презентация PowerPoint</vt:lpstr>
      <vt:lpstr>Принципы, определяющие основные требования к содержанию, методике и организации дополнительного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ОРГАНИЗАЦИИ ДОПОЛНИТЕЛЬНОГО ОБРАЗОВАНИЯ ДЕТЕЙ С ОВЗ И ИНВАЛИДНОСТЬЮ  ПО НАПРАВЛЕНИЯМ ДОПОЛНИТЕЛЬНЫХ ОБЩЕРАЗВИВАЮЩИХ ПРОГРАММ </vt:lpstr>
      <vt:lpstr>Презентация PowerPoint</vt:lpstr>
      <vt:lpstr>Презентация PowerPoint</vt:lpstr>
      <vt:lpstr>Цель инновационного  проекта: </vt:lpstr>
      <vt:lpstr> Концепция  развития дополнительного образования детей до 2030 года   (Распоряжение Правительства РФ  от 31 марта 2022 г. № 678-р)</vt:lpstr>
      <vt:lpstr>Задачи: </vt:lpstr>
      <vt:lpstr>СОТРУДНИЧЕСТВО</vt:lpstr>
      <vt:lpstr>Презентация PowerPoint</vt:lpstr>
      <vt:lpstr>Общие потребности для  всех  детей  с ОВЗ: </vt:lpstr>
      <vt:lpstr>Особые образовательные потребности:</vt:lpstr>
      <vt:lpstr>     Социокультурный  и инклюзивный подход </vt:lpstr>
      <vt:lpstr>Построение современной модели образовательного процесса:</vt:lpstr>
      <vt:lpstr>Презентация PowerPoint</vt:lpstr>
      <vt:lpstr>Презентация PowerPoint</vt:lpstr>
      <vt:lpstr>Потенциал дополнительного  образования детей</vt:lpstr>
      <vt:lpstr>Творческое объединение «Я – Лидер!» педагог Подшивалова Наталия Викторовна </vt:lpstr>
      <vt:lpstr>Творческое объединение «Оратор»   педагог, учитель-дефектолог  Тапегина Татьяна Сергеевна</vt:lpstr>
      <vt:lpstr> Творческое объединение  «Мастерская чудес» педагог Сидоренко Наталья Владимировна </vt:lpstr>
      <vt:lpstr>Творческое объединение «Шахматная студия» педагог Горенко Андрей Евгеньевич</vt:lpstr>
      <vt:lpstr>Ансамбль акустической гитары «Премьера»  педагог Василенко Андрей Юрьевич </vt:lpstr>
      <vt:lpstr>  Творческое объединение «Знайка» педагог Солнышкина Виктория Олеговна </vt:lpstr>
      <vt:lpstr>Творческое объединение  «Когда творим мы чудеса» педагог Никульникова Юлия Сергеевна </vt:lpstr>
      <vt:lpstr>Инклюзивная студия «ЖИВА» педагог Павлова Наталья Алексеевна </vt:lpstr>
      <vt:lpstr>Инклюзивная студия «ЖИВА» педагог Павлова Наталья Алексеевна </vt:lpstr>
      <vt:lpstr>Инклюзивная студия «ЖИВА» педагог Павлова Наталья Алексеевна </vt:lpstr>
      <vt:lpstr>Инклюзивная студия «ЖИВА» педагог Павлова Наталья Алексеевна </vt:lpstr>
      <vt:lpstr>Инклюзивная студия «ЖИВА» педагог Павлова Наталья Алексеевна </vt:lpstr>
      <vt:lpstr>Инклюзивная студия «ЖИВА» педагог Павлова Наталья Алексеевна </vt:lpstr>
      <vt:lpstr>http://stavcentr-gagarina.ru/vserossijskij-konkurs-serdce-otdaju-detjam-2-2</vt:lpstr>
      <vt:lpstr>Презентация PowerPoint</vt:lpstr>
      <vt:lpstr>Презентация PowerPoint</vt:lpstr>
      <vt:lpstr>Презентация PowerPoint</vt:lpstr>
      <vt:lpstr>Достижения педагогов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99</cp:revision>
  <dcterms:created xsi:type="dcterms:W3CDTF">2024-02-14T08:13:10Z</dcterms:created>
  <dcterms:modified xsi:type="dcterms:W3CDTF">2024-03-13T14:22:41Z</dcterms:modified>
</cp:coreProperties>
</file>