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5" r:id="rId5"/>
    <p:sldId id="262" r:id="rId6"/>
    <p:sldId id="266" r:id="rId7"/>
    <p:sldId id="263" r:id="rId8"/>
    <p:sldId id="267" r:id="rId9"/>
    <p:sldId id="268" r:id="rId10"/>
    <p:sldId id="264" r:id="rId11"/>
    <p:sldId id="26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946B35-58E0-4B9B-9DCB-111A729DEF10}">
          <p14:sldIdLst>
            <p14:sldId id="256"/>
            <p14:sldId id="261"/>
            <p14:sldId id="259"/>
            <p14:sldId id="265"/>
            <p14:sldId id="262"/>
            <p14:sldId id="266"/>
            <p14:sldId id="263"/>
            <p14:sldId id="267"/>
            <p14:sldId id="268"/>
            <p14:sldId id="264"/>
            <p14:sldId id="26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08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1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6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5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8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2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14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51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43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9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46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9124-696C-4D8A-9B3F-76D57B6DBBC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20D6B-5AAA-4764-8646-748213500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0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699" y="1506689"/>
            <a:ext cx="8802473" cy="3153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3870" marR="442595" algn="ctr">
              <a:lnSpc>
                <a:spcPct val="116000"/>
              </a:lnSpc>
              <a:spcAft>
                <a:spcPts val="800"/>
              </a:spcAft>
            </a:pPr>
            <a:r>
              <a:rPr lang="ru-RU" sz="40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Вариативные формы работы </a:t>
            </a:r>
            <a:endParaRPr lang="ru-RU" sz="4000" b="1" kern="0" dirty="0" smtClean="0">
              <a:solidFill>
                <a:srgbClr val="18181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3870" marR="442595" algn="ctr">
              <a:lnSpc>
                <a:spcPct val="116000"/>
              </a:lnSpc>
              <a:spcAft>
                <a:spcPts val="800"/>
              </a:spcAft>
            </a:pPr>
            <a:r>
              <a:rPr lang="ru-RU" sz="4000" b="1" kern="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0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 дошкольного возраста </a:t>
            </a:r>
          </a:p>
          <a:p>
            <a:pPr marL="483870" marR="442595" algn="ctr">
              <a:lnSpc>
                <a:spcPct val="116000"/>
              </a:lnSpc>
              <a:spcAft>
                <a:spcPts val="800"/>
              </a:spcAft>
            </a:pPr>
            <a:r>
              <a:rPr lang="ru-RU" sz="40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формированию предпосылок  финансовой грамотности </a:t>
            </a:r>
            <a:endParaRPr lang="ru-RU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2507" y="6211669"/>
            <a:ext cx="5054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Кишинская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Диана Евгеньевна, воспитатель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МБДОУ /с № 80 г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Ставрополь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29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C55C4B1-A1AE-28B2-4F8A-0C162FA03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1802AD19-48DD-6083-501A-B27CF02087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-85458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EB7ADBC-3B3F-29A9-6F4D-053CE3DCECD0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ED4680E6-3322-D439-7505-F86582987EBD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09D67BF-F495-6B7D-46B6-CA750C8E6FAF}"/>
              </a:ext>
            </a:extLst>
          </p:cNvPr>
          <p:cNvSpPr txBox="1"/>
          <p:nvPr/>
        </p:nvSpPr>
        <p:spPr>
          <a:xfrm>
            <a:off x="2131329" y="483831"/>
            <a:ext cx="5864106" cy="10785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6350">
              <a:lnSpc>
                <a:spcPct val="107000"/>
              </a:lnSpc>
              <a:spcAft>
                <a:spcPts val="460"/>
              </a:spcAft>
            </a:pPr>
            <a:r>
              <a:rPr lang="en-US" sz="2800" b="1" kern="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</a:t>
            </a:r>
            <a:r>
              <a:rPr lang="ru-RU" sz="2800" b="1" kern="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b="1" kern="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исследовательская</a:t>
            </a:r>
            <a:endParaRPr lang="ru-RU" sz="2800" b="1" kern="0" dirty="0">
              <a:solidFill>
                <a:srgbClr val="181818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6350">
              <a:lnSpc>
                <a:spcPct val="107000"/>
              </a:lnSpc>
              <a:spcAft>
                <a:spcPts val="460"/>
              </a:spcAft>
            </a:pPr>
            <a:r>
              <a:rPr lang="en-US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endParaRPr lang="ru-RU" sz="2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BFC58F9-18E4-F707-E539-DAE7557C332C}"/>
              </a:ext>
            </a:extLst>
          </p:cNvPr>
          <p:cNvSpPr txBox="1"/>
          <p:nvPr/>
        </p:nvSpPr>
        <p:spPr>
          <a:xfrm>
            <a:off x="376014" y="1961571"/>
            <a:ext cx="9374737" cy="4287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40640" lvl="0" indent="-342900" algn="just" fontAlgn="base">
              <a:lnSpc>
                <a:spcPct val="126000"/>
              </a:lnSpc>
              <a:spcAft>
                <a:spcPts val="32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«Экспериментирование  с деньгами». </a:t>
            </a:r>
            <a:r>
              <a:rPr lang="ru-RU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Цель эксперимента: учить находить отличительные и сходные признаки между монетой и купюрой. </a:t>
            </a:r>
            <a:endParaRPr lang="ru-RU" sz="18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R="41275" indent="353695" algn="just">
              <a:lnSpc>
                <a:spcPct val="126000"/>
              </a:lnSpc>
              <a:spcAft>
                <a:spcPts val="8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изучают, коллекционируют и рисуют  деньги для игры в «Аукцион». Знакомятся  с банкнотами разных стран, разных эпох. 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32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b="1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Коллекционирование.</a:t>
            </a:r>
            <a:r>
              <a:rPr lang="ru-RU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Собирая, ребёнок занимается познавательно-исследовательской деятельностью. У него возникает желание больше узнать о предметах  (коллекции  «Кошельки»,  «Деньги»,  «Копилки»  и т.д.) </a:t>
            </a:r>
            <a:endParaRPr lang="ru-RU" sz="18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167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6702" y="1981998"/>
            <a:ext cx="11875298" cy="2999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1275" indent="353695" algn="just">
              <a:lnSpc>
                <a:spcPct val="126000"/>
              </a:lnSpc>
              <a:spcAft>
                <a:spcPts val="8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ети: </a:t>
            </a: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проявляют интерес к познанию финансовых основ и экономическим явлениям окружающей действительности; </a:t>
            </a: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стремятся применять полученные знания в различных видах организованной  и самостоятельной деятельности (игровой, изобразительной, конструктивной, познавательной и др.); </a:t>
            </a: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en-US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проявляют</a:t>
            </a:r>
            <a:r>
              <a:rPr lang="en-US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  <a:r>
              <a:rPr lang="en-US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труду</a:t>
            </a:r>
            <a:r>
              <a:rPr lang="en-US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-"/>
            </a:pP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демонстрируют навыки деловой  коммуникации, сотрудничества, взаимопомощи, хозяйственности, смекалки, бережливости, деловитости, ответственности.</a:t>
            </a:r>
          </a:p>
          <a:p>
            <a:endParaRPr lang="ru-RU" sz="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029" y="4909295"/>
            <a:ext cx="1424907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965" y="4909295"/>
            <a:ext cx="1426191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185" y="4909295"/>
            <a:ext cx="1426191" cy="142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E74C1B1-6B0C-92B2-2C1C-0212B31E398A}"/>
              </a:ext>
            </a:extLst>
          </p:cNvPr>
          <p:cNvSpPr txBox="1"/>
          <p:nvPr/>
        </p:nvSpPr>
        <p:spPr>
          <a:xfrm>
            <a:off x="1707936" y="522831"/>
            <a:ext cx="7322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 предпосылок финансовой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2944110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5D28D83-D731-78DA-43A5-CD9A13DED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86BA082-E2F4-C973-9959-B7235356F7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3BF50E5-534E-8D42-F753-660EADD0CDBB}"/>
              </a:ext>
            </a:extLst>
          </p:cNvPr>
          <p:cNvSpPr/>
          <p:nvPr/>
        </p:nvSpPr>
        <p:spPr>
          <a:xfrm>
            <a:off x="8237352" y="1652556"/>
            <a:ext cx="39546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«Деньги, которыми обладаешь 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орудие свободы; 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те, за которыми гонишься 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— орудие рабства»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Жан-Жак Руссо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4ABD4A5-6696-CD61-C5A3-AF797C7F619E}"/>
              </a:ext>
            </a:extLst>
          </p:cNvPr>
          <p:cNvSpPr/>
          <p:nvPr/>
        </p:nvSpPr>
        <p:spPr>
          <a:xfrm>
            <a:off x="2141352" y="72359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финансовая грамотность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70FC11C-E174-05E1-2E97-5317F3B33F87}"/>
              </a:ext>
            </a:extLst>
          </p:cNvPr>
          <p:cNvSpPr txBox="1"/>
          <p:nvPr/>
        </p:nvSpPr>
        <p:spPr>
          <a:xfrm>
            <a:off x="393187" y="4457897"/>
            <a:ext cx="1054933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Финансовая грамотность – это особое качество человека, которое формируется с самого малого возраста и показывает умение самостоятельно зарабатывать деньги и грамотно ими управлять.</a:t>
            </a:r>
          </a:p>
          <a:p>
            <a:endParaRPr lang="ru-RU" dirty="0"/>
          </a:p>
        </p:txBody>
      </p:sp>
      <p:pic>
        <p:nvPicPr>
          <p:cNvPr id="5" name="Picture 2" descr="https://ds04.infourok.ru/uploads/ex/0495/000d7214-9f04302d/img3.jpg">
            <a:extLst>
              <a:ext uri="{FF2B5EF4-FFF2-40B4-BE49-F238E27FC236}">
                <a16:creationId xmlns:a16="http://schemas.microsoft.com/office/drawing/2014/main" xmlns="" id="{C861A6F0-FB4A-4699-87A1-B4F48DE79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19" y="1984921"/>
            <a:ext cx="6913547" cy="234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98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A750C75-F0D4-D3D8-60CA-4769F132D908}"/>
              </a:ext>
            </a:extLst>
          </p:cNvPr>
          <p:cNvSpPr txBox="1"/>
          <p:nvPr/>
        </p:nvSpPr>
        <p:spPr>
          <a:xfrm>
            <a:off x="2221907" y="2111508"/>
            <a:ext cx="8468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Организованная образовательная деятельность </a:t>
            </a: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55350A-428D-0B9E-8449-59B2A613E200}"/>
              </a:ext>
            </a:extLst>
          </p:cNvPr>
          <p:cNvSpPr txBox="1"/>
          <p:nvPr/>
        </p:nvSpPr>
        <p:spPr>
          <a:xfrm>
            <a:off x="1843610" y="545215"/>
            <a:ext cx="7411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kern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основ финансовой грамотности</a:t>
            </a:r>
            <a:r>
              <a:rPr lang="ru-RU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32915A79-690E-2239-0277-45ED43EE63A5}"/>
              </a:ext>
            </a:extLst>
          </p:cNvPr>
          <p:cNvCxnSpPr>
            <a:cxnSpLocks/>
          </p:cNvCxnSpPr>
          <p:nvPr/>
        </p:nvCxnSpPr>
        <p:spPr>
          <a:xfrm flipH="1">
            <a:off x="3367043" y="2683184"/>
            <a:ext cx="416648" cy="926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CE4AB958-2794-63B0-D621-F6D79741A386}"/>
              </a:ext>
            </a:extLst>
          </p:cNvPr>
          <p:cNvCxnSpPr>
            <a:cxnSpLocks/>
          </p:cNvCxnSpPr>
          <p:nvPr/>
        </p:nvCxnSpPr>
        <p:spPr>
          <a:xfrm>
            <a:off x="6158824" y="2710243"/>
            <a:ext cx="6967" cy="1068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xmlns="" id="{A4B2CDA6-29D7-D64F-9560-A5FD84A5E6B4}"/>
              </a:ext>
            </a:extLst>
          </p:cNvPr>
          <p:cNvCxnSpPr>
            <a:cxnSpLocks/>
          </p:cNvCxnSpPr>
          <p:nvPr/>
        </p:nvCxnSpPr>
        <p:spPr>
          <a:xfrm>
            <a:off x="9255095" y="2696283"/>
            <a:ext cx="470019" cy="913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7D9E607-0CF1-C994-58C1-400A0F765C48}"/>
              </a:ext>
            </a:extLst>
          </p:cNvPr>
          <p:cNvSpPr txBox="1"/>
          <p:nvPr/>
        </p:nvSpPr>
        <p:spPr>
          <a:xfrm>
            <a:off x="1999716" y="3811933"/>
            <a:ext cx="1700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коммуникация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1C344C9-D04D-541E-8468-97D469273BD7}"/>
              </a:ext>
            </a:extLst>
          </p:cNvPr>
          <p:cNvSpPr txBox="1"/>
          <p:nvPr/>
        </p:nvSpPr>
        <p:spPr>
          <a:xfrm>
            <a:off x="5814272" y="385707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225433A-17BC-D21C-CF05-22C3242A27C3}"/>
              </a:ext>
            </a:extLst>
          </p:cNvPr>
          <p:cNvSpPr txBox="1"/>
          <p:nvPr/>
        </p:nvSpPr>
        <p:spPr>
          <a:xfrm>
            <a:off x="7761005" y="3838552"/>
            <a:ext cx="4430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познавательно-исследовательская</a:t>
            </a:r>
          </a:p>
          <a:p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деятельность</a:t>
            </a:r>
            <a:endParaRPr lang="ru-RU" dirty="0"/>
          </a:p>
        </p:txBody>
      </p:sp>
      <p:pic>
        <p:nvPicPr>
          <p:cNvPr id="25" name="Содержимое 4" descr="20210210_092136.jpg">
            <a:extLst>
              <a:ext uri="{FF2B5EF4-FFF2-40B4-BE49-F238E27FC236}">
                <a16:creationId xmlns:a16="http://schemas.microsoft.com/office/drawing/2014/main" xmlns="" id="{DE29AE8A-B2EF-6B95-482B-838D7D60E6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973" y="4430576"/>
            <a:ext cx="1610661" cy="1835398"/>
          </a:xfrm>
          <a:prstGeom prst="rect">
            <a:avLst/>
          </a:prstGeom>
        </p:spPr>
      </p:pic>
      <p:pic>
        <p:nvPicPr>
          <p:cNvPr id="29" name="Рисунок 28" descr="s97507557.jpg">
            <a:extLst>
              <a:ext uri="{FF2B5EF4-FFF2-40B4-BE49-F238E27FC236}">
                <a16:creationId xmlns:a16="http://schemas.microsoft.com/office/drawing/2014/main" xmlns="" id="{00271BC1-0CFC-0098-CECC-A625CB7EAB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24" y="4383609"/>
            <a:ext cx="1700613" cy="1835398"/>
          </a:xfrm>
          <a:prstGeom prst="rect">
            <a:avLst/>
          </a:prstGeom>
        </p:spPr>
      </p:pic>
      <p:pic>
        <p:nvPicPr>
          <p:cNvPr id="30" name="Рисунок 29" descr="7580145.jpg">
            <a:extLst>
              <a:ext uri="{FF2B5EF4-FFF2-40B4-BE49-F238E27FC236}">
                <a16:creationId xmlns:a16="http://schemas.microsoft.com/office/drawing/2014/main" xmlns="" id="{A1DDFAF5-5F7B-8EC6-47A4-A7D04E94DA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2441" y="4392314"/>
            <a:ext cx="1637307" cy="1835399"/>
          </a:xfrm>
          <a:prstGeom prst="rect">
            <a:avLst/>
          </a:prstGeom>
        </p:spPr>
      </p:pic>
      <p:pic>
        <p:nvPicPr>
          <p:cNvPr id="31" name="Содержимое 8" descr="20210209_163146.jpg">
            <a:extLst>
              <a:ext uri="{FF2B5EF4-FFF2-40B4-BE49-F238E27FC236}">
                <a16:creationId xmlns:a16="http://schemas.microsoft.com/office/drawing/2014/main" xmlns="" id="{959697F5-C0B8-4D47-9226-3CFF009FB87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4691" y="4430576"/>
            <a:ext cx="1498313" cy="1835400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C908D587-7968-1885-2B22-6DCA2C021A1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1115" y="4486250"/>
            <a:ext cx="2887515" cy="177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57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110ACEC-67B5-17E0-725D-2D6AD1E58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A71636D7-E8A3-D251-3355-4DA5A24081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2D059FF-2374-D19E-9F84-D2F322ABBC4C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B1A2370-B24E-0FAD-733C-E6B89151BD70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369769A-F00A-76A0-5F0C-2F6A266CF99F}"/>
              </a:ext>
            </a:extLst>
          </p:cNvPr>
          <p:cNvSpPr txBox="1"/>
          <p:nvPr/>
        </p:nvSpPr>
        <p:spPr>
          <a:xfrm>
            <a:off x="2574381" y="700941"/>
            <a:ext cx="5601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</a:t>
            </a:r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en-US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уникативная</a:t>
            </a:r>
            <a:r>
              <a:rPr 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</a:t>
            </a:r>
            <a:r>
              <a:rPr lang="ru-RU" sz="28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190F53-0ADD-3911-5467-279F932877D5}"/>
              </a:ext>
            </a:extLst>
          </p:cNvPr>
          <p:cNvSpPr txBox="1"/>
          <p:nvPr/>
        </p:nvSpPr>
        <p:spPr>
          <a:xfrm>
            <a:off x="478564" y="2270031"/>
            <a:ext cx="9374737" cy="3622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и обсуждение детской литературы: стихотворений, экономических  сказок, рассказов, экономических пословиц, поговорок и загадок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объяснение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понятий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театрализованные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постановки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викторины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мозговой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штурм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(ТРИЗ </a:t>
            </a:r>
            <a:r>
              <a:rPr lang="en-US" sz="2000" u="none" strike="noStrike" kern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en-US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обсуждение 	просмотренных 	мультфильмов 	по 	теме 	«Финансовая грамотность» 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275" lvl="0" indent="-342900" algn="just" fontAlgn="base">
              <a:lnSpc>
                <a:spcPct val="126000"/>
              </a:lnSpc>
              <a:spcAft>
                <a:spcPts val="8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000" u="none" strike="noStrike" kern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 в магазин, аптеку, парикмахерскую, в банк</a:t>
            </a:r>
            <a:endParaRPr lang="ru-RU" sz="2000" u="none" strike="noStrike" kern="100" dirty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2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66826FF-DE56-74A9-165E-B989801CB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C9068ACC-4A39-23C5-AC36-2124E30635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73D12CB-851D-532A-F0E6-B8F10BB914E0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6E505A6-20DB-2A4D-717C-6ED81161F1BB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29AC1A9-800D-F9BF-5E6D-E48D00823E3A}"/>
              </a:ext>
            </a:extLst>
          </p:cNvPr>
          <p:cNvSpPr txBox="1"/>
          <p:nvPr/>
        </p:nvSpPr>
        <p:spPr>
          <a:xfrm>
            <a:off x="2269615" y="698058"/>
            <a:ext cx="63196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Работа со сказкой «Три поросенка»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7" descr="&amp;tcy;&amp;rcy;&amp;icy; &amp;pcy;&amp;ocy;&amp;rcy;&amp;ocy;&amp;scy;&amp;iecy;&amp;ncy;&amp;kcy;&amp;acy;, &amp;icy;&amp;lcy;&amp;lcy;&amp;yucy;&amp;scy;&amp;tcy;&amp;rcy;&amp;acy;&amp;tscy;&amp;icy;&amp;icy; &amp;Tcy;&amp;ocy;&amp;ncy;&amp;icy; &amp;Vcy;&amp;ucy;&amp;lcy;&amp;fcy;">
            <a:extLst>
              <a:ext uri="{FF2B5EF4-FFF2-40B4-BE49-F238E27FC236}">
                <a16:creationId xmlns:a16="http://schemas.microsoft.com/office/drawing/2014/main" xmlns="" id="{8A3120EC-994D-D259-4272-3FCB499D7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20" y="2087665"/>
            <a:ext cx="2576210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&amp;tcy;&amp;rcy;&amp;icy; &amp;pcy;&amp;ocy;&amp;rcy;&amp;ocy;&amp;scy;&amp;iecy;&amp;ncy;&amp;kcy;&amp;acy;, &amp;icy;&amp;lcy;&amp;lcy;&amp;yucy;&amp;scy;&amp;tcy;&amp;rcy;&amp;acy;&amp;tscy;&amp;icy;&amp;icy; &amp;Tcy;&amp;ocy;&amp;ncy;&amp;icy; &amp;Vcy;&amp;ucy;&amp;lcy;&amp;fcy;">
            <a:extLst>
              <a:ext uri="{FF2B5EF4-FFF2-40B4-BE49-F238E27FC236}">
                <a16:creationId xmlns:a16="http://schemas.microsoft.com/office/drawing/2014/main" xmlns="" id="{37625BCA-70C2-3133-86E6-ADD5EC5C4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7315" y="2205140"/>
            <a:ext cx="2576209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&amp;tcy;&amp;rcy;&amp;icy; &amp;pcy;&amp;ocy;&amp;rcy;&amp;ocy;&amp;scy;&amp;iecy;&amp;ncy;&amp;kcy;&amp;acy;, &amp;icy;&amp;lcy;&amp;lcy;&amp;yucy;&amp;scy;&amp;tcy;&amp;rcy;&amp;acy;&amp;tscy;&amp;icy;&amp;icy; &amp;Tcy;&amp;ocy;&amp;ncy;&amp;icy; &amp;Vcy;&amp;ucy;&amp;lcy;&amp;fcy;">
            <a:extLst>
              <a:ext uri="{FF2B5EF4-FFF2-40B4-BE49-F238E27FC236}">
                <a16:creationId xmlns:a16="http://schemas.microsoft.com/office/drawing/2014/main" xmlns="" id="{73E3EB6D-5B50-75D3-8430-243F06E3C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1500" y="2313878"/>
            <a:ext cx="3176899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19">
            <a:extLst>
              <a:ext uri="{FF2B5EF4-FFF2-40B4-BE49-F238E27FC236}">
                <a16:creationId xmlns:a16="http://schemas.microsoft.com/office/drawing/2014/main" xmlns="" id="{2D77D2EF-0296-7936-AD1B-1CA882A4A73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77547" y="3831233"/>
            <a:ext cx="285750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6" name="AutoShape 20">
            <a:extLst>
              <a:ext uri="{FF2B5EF4-FFF2-40B4-BE49-F238E27FC236}">
                <a16:creationId xmlns:a16="http://schemas.microsoft.com/office/drawing/2014/main" xmlns="" id="{BF7A49ED-FD37-9106-F611-CCA8D4009B2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80169" y="3738540"/>
            <a:ext cx="285750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xmlns="" id="{AF81C237-4F51-E636-B2BC-AE2745B4491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43048" y="3697429"/>
            <a:ext cx="395377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19" name="Picture 13" descr="&amp;tcy;&amp;rcy;&amp;icy; &amp;pcy;&amp;ocy;&amp;rcy;&amp;ocy;&amp;scy;&amp;iecy;&amp;ncy;&amp;kcy;&amp;acy;, &amp;icy;&amp;lcy;&amp;lcy;&amp;yucy;&amp;scy;&amp;tcy;&amp;rcy;&amp;acy;&amp;tscy;&amp;icy;&amp;icy; &amp;Tcy;&amp;ocy;&amp;ncy;&amp;icy; &amp;Vcy;&amp;ucy;&amp;lcy;&amp;fcy;">
            <a:extLst>
              <a:ext uri="{FF2B5EF4-FFF2-40B4-BE49-F238E27FC236}">
                <a16:creationId xmlns:a16="http://schemas.microsoft.com/office/drawing/2014/main" xmlns="" id="{2B0E63B6-9CA0-BE66-AF27-4E1960D6C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521" y="4181875"/>
            <a:ext cx="2106130" cy="149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5" descr="&amp;tcy;&amp;rcy;&amp;icy; &amp;pcy;&amp;ocy;&amp;rcy;&amp;ocy;&amp;scy;&amp;iecy;&amp;ncy;&amp;kcy;&amp;acy;, &amp;icy;&amp;lcy;&amp;lcy;&amp;yucy;&amp;scy;&amp;tcy;&amp;rcy;&amp;acy;&amp;tscy;&amp;icy;&amp;icy; &amp;Tcy;&amp;ocy;&amp;ncy;&amp;icy; &amp;Vcy;&amp;ucy;&amp;lcy;&amp;fcy;">
            <a:extLst>
              <a:ext uri="{FF2B5EF4-FFF2-40B4-BE49-F238E27FC236}">
                <a16:creationId xmlns:a16="http://schemas.microsoft.com/office/drawing/2014/main" xmlns="" id="{01B1E554-A0F5-1027-1B7A-CBF3B5EEB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189" y="4215391"/>
            <a:ext cx="2442332" cy="148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7" descr="&amp;tcy;&amp;rcy;&amp;icy; &amp;pcy;&amp;ocy;&amp;rcy;&amp;ocy;&amp;scy;&amp;iecy;&amp;ncy;&amp;kcy;&amp;acy;">
            <a:extLst>
              <a:ext uri="{FF2B5EF4-FFF2-40B4-BE49-F238E27FC236}">
                <a16:creationId xmlns:a16="http://schemas.microsoft.com/office/drawing/2014/main" xmlns="" id="{755FB481-0FBD-2F8F-7702-E7271017D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0059" y="4189887"/>
            <a:ext cx="2938340" cy="137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22">
            <a:extLst>
              <a:ext uri="{FF2B5EF4-FFF2-40B4-BE49-F238E27FC236}">
                <a16:creationId xmlns:a16="http://schemas.microsoft.com/office/drawing/2014/main" xmlns="" id="{0CF1EAF3-B2FA-E354-00B7-80F9D670E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8651" y="4881338"/>
            <a:ext cx="381000" cy="365125"/>
          </a:xfrm>
          <a:prstGeom prst="rightArrow">
            <a:avLst>
              <a:gd name="adj1" fmla="val 50000"/>
              <a:gd name="adj2" fmla="val 24947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0FC7C486-B778-DFF8-CA4E-3368E2DF726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059" y="4769946"/>
            <a:ext cx="396274" cy="426757"/>
          </a:xfrm>
          <a:prstGeom prst="rect">
            <a:avLst/>
          </a:prstGeom>
        </p:spPr>
      </p:pic>
      <p:pic>
        <p:nvPicPr>
          <p:cNvPr id="28" name="Picture 24" descr="ANd9GcSWH7ppXfeWQ8nsYP61n7674oe4_fRxGyl2eTMMF9l7_F1skl6rgg">
            <a:extLst>
              <a:ext uri="{FF2B5EF4-FFF2-40B4-BE49-F238E27FC236}">
                <a16:creationId xmlns:a16="http://schemas.microsoft.com/office/drawing/2014/main" xmlns="" id="{DE673F56-B80B-DAC2-BFD0-08D051D55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121" y="5908170"/>
            <a:ext cx="9906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">
            <a:extLst>
              <a:ext uri="{FF2B5EF4-FFF2-40B4-BE49-F238E27FC236}">
                <a16:creationId xmlns:a16="http://schemas.microsoft.com/office/drawing/2014/main" xmlns="" id="{2B5FD7BA-BBDE-90BD-2139-4A452B292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992" y="5826414"/>
            <a:ext cx="6463901" cy="906462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244E9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244E93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44E93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44E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Почему поросята построили разные домики?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Кто из них оказался прав и почему?</a:t>
            </a:r>
          </a:p>
        </p:txBody>
      </p:sp>
    </p:spTree>
    <p:extLst>
      <p:ext uri="{BB962C8B-B14F-4D97-AF65-F5344CB8AC3E}">
        <p14:creationId xmlns:p14="http://schemas.microsoft.com/office/powerpoint/2010/main" val="111658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37C5439-E3F6-FB8E-FACE-B39A2B485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4A2CD1CE-A32F-359F-D790-C3F6045B1C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A9C48D9-1AEA-8682-BE66-05DA64B206D8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856CF90-A450-BBDF-BB18-9A04A2502C33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51BE1A7-4436-54C9-29A7-41BC02075522}"/>
              </a:ext>
            </a:extLst>
          </p:cNvPr>
          <p:cNvSpPr txBox="1"/>
          <p:nvPr/>
        </p:nvSpPr>
        <p:spPr>
          <a:xfrm>
            <a:off x="1872833" y="715671"/>
            <a:ext cx="69831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А.С. Пушкин «Сказка о рыбаке и рыбке»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19">
            <a:extLst>
              <a:ext uri="{FF2B5EF4-FFF2-40B4-BE49-F238E27FC236}">
                <a16:creationId xmlns:a16="http://schemas.microsoft.com/office/drawing/2014/main" xmlns="" id="{5B95E261-17D9-2952-BECE-B97F861047B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22733" y="3647503"/>
            <a:ext cx="395376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xmlns="" id="{80D51E83-0811-AF2A-FDD0-EA2924FBBB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17411" y="3707406"/>
            <a:ext cx="395377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26" name="AutoShape 22">
            <a:extLst>
              <a:ext uri="{FF2B5EF4-FFF2-40B4-BE49-F238E27FC236}">
                <a16:creationId xmlns:a16="http://schemas.microsoft.com/office/drawing/2014/main" xmlns="" id="{066B77A1-33E5-50EF-6802-E4D9995B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703" y="2689288"/>
            <a:ext cx="381000" cy="365125"/>
          </a:xfrm>
          <a:prstGeom prst="rightArrow">
            <a:avLst>
              <a:gd name="adj1" fmla="val 50000"/>
              <a:gd name="adj2" fmla="val 24947"/>
            </a:avLst>
          </a:prstGeom>
          <a:solidFill>
            <a:srgbClr val="FFCC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D4F973B8-B6E7-2C74-EE72-740514A9AC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640" y="2689288"/>
            <a:ext cx="396274" cy="426757"/>
          </a:xfrm>
          <a:prstGeom prst="rect">
            <a:avLst/>
          </a:prstGeom>
        </p:spPr>
      </p:pic>
      <p:pic>
        <p:nvPicPr>
          <p:cNvPr id="28" name="Picture 24" descr="ANd9GcSWH7ppXfeWQ8nsYP61n7674oe4_fRxGyl2eTMMF9l7_F1skl6rgg">
            <a:extLst>
              <a:ext uri="{FF2B5EF4-FFF2-40B4-BE49-F238E27FC236}">
                <a16:creationId xmlns:a16="http://schemas.microsoft.com/office/drawing/2014/main" xmlns="" id="{C4D9DA7A-3ED3-6667-6ABF-15E509A22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33" y="5854930"/>
            <a:ext cx="9906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">
            <a:extLst>
              <a:ext uri="{FF2B5EF4-FFF2-40B4-BE49-F238E27FC236}">
                <a16:creationId xmlns:a16="http://schemas.microsoft.com/office/drawing/2014/main" xmlns="" id="{6F8B67BC-C341-5A3E-CBA7-CDA82475D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0433" y="5799303"/>
            <a:ext cx="6319614" cy="906462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244E9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244E93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44E93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44E9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44E93"/>
                </a:solidFill>
                <a:latin typeface="+mn-lt"/>
              </a:defRPr>
            </a:lvl9pPr>
          </a:lstStyle>
          <a:p>
            <a:pPr lvl="0"/>
            <a:r>
              <a:rPr lang="ru-RU" altLang="ru-RU" sz="1800" b="1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поступки старухи нельзя назвать правильным экономическим поведением?</a:t>
            </a:r>
          </a:p>
          <a:p>
            <a:pPr lvl="0"/>
            <a:r>
              <a:rPr lang="ru-RU" altLang="ru-RU" sz="1800" b="1" kern="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значит «остаться у разбитого корыта»?</a:t>
            </a:r>
          </a:p>
        </p:txBody>
      </p:sp>
      <p:pic>
        <p:nvPicPr>
          <p:cNvPr id="3" name="Picture 13" descr="ANd9GcSMESJLgdS4kkeCyCWET7Es_8x98hnxO7SMih6uTf6sPE1Ky11f">
            <a:extLst>
              <a:ext uri="{FF2B5EF4-FFF2-40B4-BE49-F238E27FC236}">
                <a16:creationId xmlns:a16="http://schemas.microsoft.com/office/drawing/2014/main" xmlns="" id="{CF561E9C-E64D-FA86-A573-D299AA88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40" y="2171605"/>
            <a:ext cx="2514599" cy="144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ANd9GcTm5ZAy2F9UvdSY7edfHsjqgSMjmr5wjwp2RCQyJgKvO7_CuD3F9A">
            <a:extLst>
              <a:ext uri="{FF2B5EF4-FFF2-40B4-BE49-F238E27FC236}">
                <a16:creationId xmlns:a16="http://schemas.microsoft.com/office/drawing/2014/main" xmlns="" id="{57BE35E3-B8A3-9F75-4BF7-1CA69BDF0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8784" y="2144712"/>
            <a:ext cx="2641485" cy="147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ANd9GcQV_I-XQeFYmQZIBet8GQnxQ5V0fyx6LOMf0y-OWuVXemwHbNw">
            <a:extLst>
              <a:ext uri="{FF2B5EF4-FFF2-40B4-BE49-F238E27FC236}">
                <a16:creationId xmlns:a16="http://schemas.microsoft.com/office/drawing/2014/main" xmlns="" id="{213811C3-EAF4-5CFD-7636-36476B08F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548" y="2153718"/>
            <a:ext cx="2641485" cy="147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3" descr="ANd9GcS6Mbco_b6ojWNg5WywL6_6NCAOuGcy-YCWbqHHCChadMfyrsgH">
            <a:extLst>
              <a:ext uri="{FF2B5EF4-FFF2-40B4-BE49-F238E27FC236}">
                <a16:creationId xmlns:a16="http://schemas.microsoft.com/office/drawing/2014/main" xmlns="" id="{47E5F763-BEF2-8410-B902-C93CC8015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9889" y="4207884"/>
            <a:ext cx="2514600" cy="140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CA68E7B-F220-4AEB-9D43-8CD07DEC26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685320" y="4677382"/>
            <a:ext cx="396274" cy="426757"/>
          </a:xfrm>
          <a:prstGeom prst="rect">
            <a:avLst/>
          </a:prstGeom>
        </p:spPr>
      </p:pic>
      <p:pic>
        <p:nvPicPr>
          <p:cNvPr id="9" name="Picture 19" descr="ANd9GcS_T8WsugyAPUm_EWRNbp7Is80Sf6-5GFXkx4FU6Lnfs8cMtepW8A">
            <a:extLst>
              <a:ext uri="{FF2B5EF4-FFF2-40B4-BE49-F238E27FC236}">
                <a16:creationId xmlns:a16="http://schemas.microsoft.com/office/drawing/2014/main" xmlns="" id="{29D100E3-9DA0-CD4A-3E60-EC3DBEE49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6168" y="4176589"/>
            <a:ext cx="2641485" cy="140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1" descr="ANd9GcQbVOLq09XGeCaviOSsgHuxBe4-Bws6LI_oIbXEAJMwk_oVDfIr">
            <a:extLst>
              <a:ext uri="{FF2B5EF4-FFF2-40B4-BE49-F238E27FC236}">
                <a16:creationId xmlns:a16="http://schemas.microsoft.com/office/drawing/2014/main" xmlns="" id="{30EDB5C0-4DA7-55D6-334C-539128AA3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74" y="4207884"/>
            <a:ext cx="2438400" cy="1368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6672D3EC-50FA-86FF-1FFA-2DB3836A17E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195076" y="4677382"/>
            <a:ext cx="396274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4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07F44F4-D4D9-8559-1BB5-1D9C3BA9B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400985E-D91B-B758-DE53-68BA9D3493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F24CBCD-7A83-CEAE-6E47-5FD55E58EA82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CF359E0-9427-EE38-2CEC-4DFE2509C09E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F73D695-EAA6-6E39-9A0D-D9AC71C7ACE2}"/>
              </a:ext>
            </a:extLst>
          </p:cNvPr>
          <p:cNvSpPr txBox="1"/>
          <p:nvPr/>
        </p:nvSpPr>
        <p:spPr>
          <a:xfrm>
            <a:off x="2599320" y="607646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b="1" kern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Детская</a:t>
            </a:r>
            <a:r>
              <a:rPr lang="en-US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b="1" kern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</a:t>
            </a:r>
            <a:r>
              <a:rPr lang="en-US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деятельность</a:t>
            </a:r>
            <a:endParaRPr lang="ru-RU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A69A162-5E75-CC58-F281-449EACFFA850}"/>
              </a:ext>
            </a:extLst>
          </p:cNvPr>
          <p:cNvSpPr txBox="1"/>
          <p:nvPr/>
        </p:nvSpPr>
        <p:spPr>
          <a:xfrm>
            <a:off x="478564" y="2270031"/>
            <a:ext cx="9374737" cy="4004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40640" lvl="0" indent="-342900" algn="just" fontAlgn="base">
              <a:lnSpc>
                <a:spcPct val="126000"/>
              </a:lnSpc>
              <a:spcAft>
                <a:spcPts val="205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сюжетно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ролевые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игры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215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дидактические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игры</a:t>
            </a: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195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настольно-печатные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игры</a:t>
            </a: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195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игры-беседы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320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игры-занятия</a:t>
            </a:r>
            <a:r>
              <a:rPr lang="en-US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40640" lvl="0" indent="-342900" algn="just" fontAlgn="base">
              <a:lnSpc>
                <a:spcPct val="125000"/>
              </a:lnSpc>
              <a:spcAft>
                <a:spcPts val="800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ТРИЗ-игры (использование 	метода 	ассоциаций, «Хорошо-плохо», «Аукцион», «Да-</a:t>
            </a:r>
            <a:r>
              <a:rPr lang="ru-RU" sz="2400" u="none" strike="noStrike" kern="0" dirty="0" err="1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нетка</a:t>
            </a:r>
            <a:r>
              <a:rPr lang="ru-RU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»)</a:t>
            </a:r>
          </a:p>
          <a:p>
            <a:pPr marL="342900" marR="40640" lvl="0" indent="-342900" algn="just" fontAlgn="base">
              <a:lnSpc>
                <a:spcPct val="125000"/>
              </a:lnSpc>
              <a:spcAft>
                <a:spcPts val="800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400" u="none" strike="noStrike" kern="0" dirty="0">
                <a:solidFill>
                  <a:srgbClr val="181818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квест-игры </a:t>
            </a: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653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F4DBD71-E2CD-DDA4-2762-F09F0CD57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606DD639-C890-4D67-D8F6-11238790C0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B4790A4-43B9-6D03-1846-67EE7AA0B48A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E98E6B8-2378-867D-BE2A-D5234C61E2EE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7CE6671-CA23-CA4F-E970-B015A66DED91}"/>
              </a:ext>
            </a:extLst>
          </p:cNvPr>
          <p:cNvSpPr txBox="1"/>
          <p:nvPr/>
        </p:nvSpPr>
        <p:spPr>
          <a:xfrm>
            <a:off x="2710136" y="697487"/>
            <a:ext cx="5527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Игра «Размен»</a:t>
            </a:r>
            <a:r>
              <a:rPr lang="ru-RU" sz="2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3270ED7-747E-FF9B-3D04-6E0684627595}"/>
              </a:ext>
            </a:extLst>
          </p:cNvPr>
          <p:cNvSpPr txBox="1"/>
          <p:nvPr/>
        </p:nvSpPr>
        <p:spPr>
          <a:xfrm>
            <a:off x="478564" y="2270031"/>
            <a:ext cx="9374737" cy="3613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 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научить считать деньги.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Необходимые материалы: 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монеты и купюры разных номиналов. </a:t>
            </a: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Количество участников: 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1-5.  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Суть игры:</a:t>
            </a: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Выдайте детям мелкие монеты, по 2-3 десятка каждому. А себе оставьте несколько банкнот разного номинала. Это игра-соревнование. Кто из игроков быстрее разменяет выложенную вами банкноту мелочью, тому банкнота и достается. В конце игры считаем суммы выигрышей. </a:t>
            </a: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205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82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C683BA0-D180-93D0-FF05-ED185F6EC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F18C17C-2613-61FA-F8A3-5642B99CB0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2371" y="0"/>
            <a:ext cx="12516741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DD452FF-D020-60E2-8BC3-5F56FDB2FFFF}"/>
              </a:ext>
            </a:extLst>
          </p:cNvPr>
          <p:cNvSpPr/>
          <p:nvPr/>
        </p:nvSpPr>
        <p:spPr>
          <a:xfrm>
            <a:off x="8237352" y="1652556"/>
            <a:ext cx="3954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5526F1D-7BF6-4453-B5DB-46684ADB5D83}"/>
              </a:ext>
            </a:extLst>
          </p:cNvPr>
          <p:cNvSpPr txBox="1"/>
          <p:nvPr/>
        </p:nvSpPr>
        <p:spPr>
          <a:xfrm>
            <a:off x="7761005" y="3838552"/>
            <a:ext cx="443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68D33F-2247-9A04-712A-566386777390}"/>
              </a:ext>
            </a:extLst>
          </p:cNvPr>
          <p:cNvSpPr txBox="1"/>
          <p:nvPr/>
        </p:nvSpPr>
        <p:spPr>
          <a:xfrm>
            <a:off x="2233789" y="712549"/>
            <a:ext cx="5527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Игра « Кто кем работает?»</a:t>
            </a:r>
            <a:endParaRPr lang="ru-RU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1EED444-451C-D157-2F79-01729FA6054E}"/>
              </a:ext>
            </a:extLst>
          </p:cNvPr>
          <p:cNvSpPr txBox="1"/>
          <p:nvPr/>
        </p:nvSpPr>
        <p:spPr>
          <a:xfrm>
            <a:off x="412649" y="2105513"/>
            <a:ext cx="9802027" cy="4204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5288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На примере сказочных героев закрепить и расширить представление о профессии. Воспитывать желание познавать многообразный мир профессий, уважение к человеку-труженику.</a:t>
            </a:r>
          </a:p>
          <a:p>
            <a:pPr marL="395288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Материал.</a:t>
            </a: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Кукла-Загадка, рисунки с изображениями людей разных профессий и сказочных героев.</a:t>
            </a:r>
          </a:p>
          <a:p>
            <a:pPr marL="395288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Суть игры: </a:t>
            </a: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Покажите детям картинки, на которых изображены люди разных профессий. Дети, ориентируясь по рисункам, называют профессии родителей, своих близких, всех тех, с кем они встречаются. Получив из кассы картинки с изображениями сказочных героев, просит отгадать их профессии.</a:t>
            </a:r>
          </a:p>
          <a:p>
            <a:pPr marL="395288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Раздайте девочкам рисунки с изображением сказочных персонажей, а мальчикам - с изображениями людей разных профессий. По сигналу колокольчика девочки и мальчики начинают искать свою пару и по двое садятся за столы, а затем по очереди доказывают правильность своего выбора. Можно предложить детям, чтобы с помощью движений, имитаций и других образных действий они показали профессию своего героя.</a:t>
            </a:r>
          </a:p>
          <a:p>
            <a:pPr marL="395288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Организуйте постепенный переход к сюжетно – ролевым игр на эту тему. Можно провести и беседы о том, как относится к своему труду герой, кто производит товары, а кто предоставляет услуги (если дети знакомы с этими понятиями).</a:t>
            </a:r>
          </a:p>
          <a:p>
            <a:pPr marL="342900" marR="40640" lvl="0" indent="-342900" algn="just" fontAlgn="base">
              <a:lnSpc>
                <a:spcPct val="126000"/>
              </a:lnSpc>
              <a:spcAft>
                <a:spcPts val="205"/>
              </a:spcAft>
              <a:buClr>
                <a:srgbClr val="181818"/>
              </a:buClr>
              <a:buSzPts val="1400"/>
              <a:buFont typeface="Arial" panose="020B0604020202020204" pitchFamily="34" charset="0"/>
              <a:buChar char="•"/>
            </a:pPr>
            <a:endParaRPr lang="ru-RU" sz="2400" u="none" strike="noStrike" kern="100" dirty="0"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000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363</Words>
  <Application>Microsoft Office PowerPoint</Application>
  <PresentationFormat>Произвольный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oneweb</dc:creator>
  <cp:lastModifiedBy>HP</cp:lastModifiedBy>
  <cp:revision>14</cp:revision>
  <dcterms:created xsi:type="dcterms:W3CDTF">2024-01-31T07:42:41Z</dcterms:created>
  <dcterms:modified xsi:type="dcterms:W3CDTF">2024-12-23T09:16:08Z</dcterms:modified>
</cp:coreProperties>
</file>