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3" r:id="rId4"/>
    <p:sldId id="264" r:id="rId5"/>
    <p:sldId id="265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A946B35-58E0-4B9B-9DCB-111A729DEF10}">
          <p14:sldIdLst>
            <p14:sldId id="256"/>
            <p14:sldId id="259"/>
            <p14:sldId id="263"/>
            <p14:sldId id="264"/>
            <p14:sldId id="265"/>
            <p14:sldId id="260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-108" y="-6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1885175259070844E-2"/>
          <c:y val="4.7492347935672176E-2"/>
          <c:w val="0.52892352247121277"/>
          <c:h val="0.895516834541521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20A-4394-AA34-ECCCE4215E2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E20A-4394-AA34-ECCCE4215E2F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необходимо знакомить дошкольников с экономикой</c:v>
                </c:pt>
                <c:pt idx="1">
                  <c:v>нет в этом необходимости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0.96</c:v>
                </c:pt>
                <c:pt idx="1">
                  <c:v>0.04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20A-4394-AA34-ECCCE4215E2F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475656523726655E-2"/>
          <c:y val="0.10856888379646838"/>
          <c:w val="0.57782492794009777"/>
          <c:h val="0.7992673114936956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3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B6E-469E-8F61-EFD80A051258}"/>
              </c:ext>
            </c:extLst>
          </c:dPt>
          <c:dPt>
            <c:idx val="1"/>
            <c:bubble3D val="0"/>
            <c:explosion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79A-475E-A433-4D15D71782AE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не знают, как об этом рассказывать ребенку</c:v>
                </c:pt>
                <c:pt idx="1">
                  <c:v>наблюдается недостаточный уровень финансовой грамотности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0.76</c:v>
                </c:pt>
                <c:pt idx="1">
                  <c:v>0.24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79A-475E-A433-4D15D71782AE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6502842687848196"/>
          <c:y val="0.22367256291559703"/>
          <c:w val="0.31683344225733179"/>
          <c:h val="0.52785574064141882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007018083986104"/>
          <c:y val="0.15384598391311935"/>
          <c:w val="0.84615384615384615"/>
          <c:h val="0.8461538461538461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9F9F9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rgbClr val="55EFC4"/>
              </a:solidFill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F2A-48BE-A547-93EFCCA50E7C}"/>
              </c:ext>
            </c:extLst>
          </c:dPt>
          <c:dPt>
            <c:idx val="1"/>
            <c:bubble3D val="0"/>
            <c:spPr>
              <a:solidFill>
                <a:srgbClr val="F0F0F0"/>
              </a:solidFill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F2A-48BE-A547-93EFCCA50E7C}"/>
              </c:ext>
            </c:extLst>
          </c:dPt>
          <c:cat>
            <c:strRef>
              <c:f>Sheet1!$A$2:$A$3</c:f>
              <c:strCache>
                <c:ptCount val="2"/>
                <c:pt idx="0">
                  <c:v>Улучшение финансового поведения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0.4</c:v>
                </c:pt>
                <c:pt idx="1">
                  <c:v>0.6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F2A-48BE-A547-93EFCCA50E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span"/>
    <c:showDLblsOverMax val="1"/>
  </c:chart>
  <c:spPr>
    <a:noFill/>
    <a:ln>
      <a:noFill/>
    </a:ln>
    <a:effectLst/>
  </c:sp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713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667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550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285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827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242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141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511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343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191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461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E9124-696C-4D8A-9B3F-76D57B6DBBC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304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6514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20367" y="1871468"/>
            <a:ext cx="85067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Финансовая грамотность дошкольника. </a:t>
            </a:r>
          </a:p>
          <a:p>
            <a:r>
              <a:rPr lang="ru-RU" sz="48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Взаимодействие ДОО и </a:t>
            </a:r>
            <a:r>
              <a:rPr lang="ru-RU" sz="4800" b="1" kern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семьи</a:t>
            </a:r>
            <a:endParaRPr lang="ru-RU" sz="48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82507" y="6211669"/>
            <a:ext cx="50543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Гладкова Елизавета Евгеньевна, </a:t>
            </a:r>
          </a:p>
          <a:p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 МБДОУ д/с № 80 г. Ставрополь</a:t>
            </a:r>
          </a:p>
          <a:p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429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4992" y="2173850"/>
            <a:ext cx="121070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13400" y="767548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Значение финансовой грамотности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0B6C1CA-7ECD-B117-FE1D-36334C37B3AB}"/>
              </a:ext>
            </a:extLst>
          </p:cNvPr>
          <p:cNvSpPr txBox="1"/>
          <p:nvPr/>
        </p:nvSpPr>
        <p:spPr>
          <a:xfrm>
            <a:off x="1034041" y="2889478"/>
            <a:ext cx="8142005" cy="2641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Финансовая грамотность помогает дошкольникам понимать деньги, основываясь на ежедневных действиях. Это развивает навыки планирования и ценности экономии.</a:t>
            </a:r>
          </a:p>
        </p:txBody>
      </p:sp>
    </p:spTree>
    <p:extLst>
      <p:ext uri="{BB962C8B-B14F-4D97-AF65-F5344CB8AC3E}">
        <p14:creationId xmlns:p14="http://schemas.microsoft.com/office/powerpoint/2010/main" val="841757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5196605B-3471-BD00-3B63-5B2D346F9D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019ED508-0E57-8038-1F95-B6E66E26C9B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82" y="20094"/>
            <a:ext cx="12107008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687E9ED3-0726-9812-2346-04739E45EBE4}"/>
              </a:ext>
            </a:extLst>
          </p:cNvPr>
          <p:cNvSpPr/>
          <p:nvPr/>
        </p:nvSpPr>
        <p:spPr>
          <a:xfrm>
            <a:off x="84992" y="2173850"/>
            <a:ext cx="121070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C2592589-F09F-54EC-0F73-6E09CCB6F83D}"/>
              </a:ext>
            </a:extLst>
          </p:cNvPr>
          <p:cNvSpPr/>
          <p:nvPr/>
        </p:nvSpPr>
        <p:spPr>
          <a:xfrm>
            <a:off x="1904840" y="799087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Роль семьи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A857496-DF41-61CE-8F0A-CCC14CBB060C}"/>
              </a:ext>
            </a:extLst>
          </p:cNvPr>
          <p:cNvSpPr txBox="1"/>
          <p:nvPr/>
        </p:nvSpPr>
        <p:spPr>
          <a:xfrm>
            <a:off x="1186441" y="3041878"/>
            <a:ext cx="8401939" cy="5728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75700D6-81FD-5770-448E-935C0D883A40}"/>
              </a:ext>
            </a:extLst>
          </p:cNvPr>
          <p:cNvSpPr txBox="1"/>
          <p:nvPr/>
        </p:nvSpPr>
        <p:spPr>
          <a:xfrm>
            <a:off x="733513" y="2388265"/>
            <a:ext cx="5362488" cy="1290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ПОДДЕРЖКА И ПРИМЕР</a:t>
            </a:r>
          </a:p>
          <a:p>
            <a:pPr marL="0" marR="0" lvl="0" indent="0" algn="l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Семья играет ключевую роль в воспитании финансового поведения, показывая на практике, как обращаться с деньгами.</a:t>
            </a:r>
          </a:p>
          <a:p>
            <a:pPr marL="0" marR="0" lvl="0" indent="0" algn="l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A7DA497-83FE-6425-31F6-203261878FE4}"/>
              </a:ext>
            </a:extLst>
          </p:cNvPr>
          <p:cNvSpPr txBox="1"/>
          <p:nvPr/>
        </p:nvSpPr>
        <p:spPr>
          <a:xfrm>
            <a:off x="5982685" y="4840271"/>
            <a:ext cx="4700187" cy="1128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ОБСУЖДЕНИЕ ФИНАНСОВ</a:t>
            </a:r>
          </a:p>
          <a:p>
            <a:pPr marL="0" marR="0" lvl="0" indent="0" algn="l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Регулярные обсуждения финансовых вопросов в семье помогают детям понять деньги и ценные финансовые навыки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graphicFrame>
        <p:nvGraphicFramePr>
          <p:cNvPr id="9" name="Диаграмма 8">
            <a:extLst>
              <a:ext uri="{FF2B5EF4-FFF2-40B4-BE49-F238E27FC236}">
                <a16:creationId xmlns:a16="http://schemas.microsoft.com/office/drawing/2014/main" xmlns="" id="{37C9CD05-E8A5-2360-0BEB-47CAC90731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48021784"/>
              </p:ext>
            </p:extLst>
          </p:nvPr>
        </p:nvGraphicFramePr>
        <p:xfrm>
          <a:off x="777612" y="3449094"/>
          <a:ext cx="4527526" cy="26741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Диаграмма 11">
            <a:extLst>
              <a:ext uri="{FF2B5EF4-FFF2-40B4-BE49-F238E27FC236}">
                <a16:creationId xmlns:a16="http://schemas.microsoft.com/office/drawing/2014/main" xmlns="" id="{FE92C691-02AD-C517-1983-75238021CA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02159"/>
              </p:ext>
            </p:extLst>
          </p:nvPr>
        </p:nvGraphicFramePr>
        <p:xfrm>
          <a:off x="7693269" y="1689610"/>
          <a:ext cx="4283242" cy="3096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49436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922B8834-0E28-7933-6A59-631FAA1303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C40101EC-92AB-F9B1-B08B-2E557C4C184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07008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304634E0-C780-384E-25CD-B09BE1EBEC3C}"/>
              </a:ext>
            </a:extLst>
          </p:cNvPr>
          <p:cNvSpPr/>
          <p:nvPr/>
        </p:nvSpPr>
        <p:spPr>
          <a:xfrm>
            <a:off x="84992" y="2173850"/>
            <a:ext cx="121070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1ABBE727-7C8F-6D3A-97CA-7C49B3ADB463}"/>
              </a:ext>
            </a:extLst>
          </p:cNvPr>
          <p:cNvSpPr/>
          <p:nvPr/>
        </p:nvSpPr>
        <p:spPr>
          <a:xfrm>
            <a:off x="2209327" y="707490"/>
            <a:ext cx="6096000" cy="636906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Montserrat ExtraBold"/>
                <a:ea typeface="+mn-ea"/>
                <a:cs typeface="+mn-cs"/>
              </a:rPr>
              <a:t>         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обучения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4D61A98-7FAE-DF9D-EDD4-64A02A750273}"/>
              </a:ext>
            </a:extLst>
          </p:cNvPr>
          <p:cNvSpPr txBox="1"/>
          <p:nvPr/>
        </p:nvSpPr>
        <p:spPr>
          <a:xfrm>
            <a:off x="1186441" y="3041878"/>
            <a:ext cx="1970645" cy="5728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3CFCB3F-09A8-E2EF-319C-A90C46AFC0A3}"/>
              </a:ext>
            </a:extLst>
          </p:cNvPr>
          <p:cNvSpPr txBox="1"/>
          <p:nvPr/>
        </p:nvSpPr>
        <p:spPr>
          <a:xfrm>
            <a:off x="4333663" y="2720856"/>
            <a:ext cx="3116591" cy="1734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ВИЗУАЛЬНЫЕ МАТЕРИАЛЫ</a:t>
            </a:r>
          </a:p>
          <a:p>
            <a:pPr marL="0" marR="0" lvl="0" indent="0" algn="l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Используйте картинки и графики для объяснения финансовых концепций. Они помогают детям лучше запомнить информацию.</a:t>
            </a:r>
          </a:p>
          <a:p>
            <a:pPr marL="0" marR="0" lvl="0" indent="0" algn="l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4A6EF12-CBBA-37B3-F700-0BB1CB9E4EBD}"/>
              </a:ext>
            </a:extLst>
          </p:cNvPr>
          <p:cNvSpPr txBox="1"/>
          <p:nvPr/>
        </p:nvSpPr>
        <p:spPr>
          <a:xfrm flipH="1">
            <a:off x="895810" y="2720857"/>
            <a:ext cx="2627035" cy="2140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ОБУЧЕНИЕ ЧЕРЕЗ ИГРЫ</a:t>
            </a:r>
          </a:p>
          <a:p>
            <a:pPr marL="0" marR="0" lvl="0" indent="0" algn="l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Игровые методы помогают детям усвоить основы финансов весело и увлекательно, например, используя ролевые игры.</a:t>
            </a:r>
          </a:p>
          <a:p>
            <a:pPr marL="0" marR="0" lvl="0" indent="0" algn="l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245F393-0607-0AB5-F6A6-CC49F4508DE6}"/>
              </a:ext>
            </a:extLst>
          </p:cNvPr>
          <p:cNvSpPr txBox="1"/>
          <p:nvPr/>
        </p:nvSpPr>
        <p:spPr>
          <a:xfrm>
            <a:off x="8142971" y="2720857"/>
            <a:ext cx="3080085" cy="1734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ПОВСЕДНЕВНЫЕ ПРИМЕРЫ</a:t>
            </a:r>
          </a:p>
          <a:p>
            <a:pPr marL="0" marR="0" lvl="0" indent="0" algn="l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Включение финансов в повседневную жизнь, как походы в магазин, банк помогает детям понять реальные денежные операции.</a:t>
            </a:r>
          </a:p>
          <a:p>
            <a:pPr marL="0" marR="0" lvl="0" indent="0" algn="l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A1E22521-ED6F-C978-CCBE-798A6B884E2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803" y="4762634"/>
            <a:ext cx="2305537" cy="1778336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193755B5-945A-F40E-A2A3-461FCD7C7BB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0145" y="4762634"/>
            <a:ext cx="2627034" cy="1778336"/>
          </a:xfrm>
          <a:prstGeom prst="rect">
            <a:avLst/>
          </a:prstGeom>
        </p:spPr>
      </p:pic>
      <p:grpSp>
        <p:nvGrpSpPr>
          <p:cNvPr id="16" name="Group 46270">
            <a:extLst>
              <a:ext uri="{FF2B5EF4-FFF2-40B4-BE49-F238E27FC236}">
                <a16:creationId xmlns:a16="http://schemas.microsoft.com/office/drawing/2014/main" xmlns="" id="{3A9040D9-619F-CE5B-0121-497CDA774776}"/>
              </a:ext>
            </a:extLst>
          </p:cNvPr>
          <p:cNvGrpSpPr>
            <a:grpSpLocks/>
          </p:cNvGrpSpPr>
          <p:nvPr/>
        </p:nvGrpSpPr>
        <p:grpSpPr bwMode="auto">
          <a:xfrm>
            <a:off x="8261073" y="4225490"/>
            <a:ext cx="2906124" cy="1874759"/>
            <a:chOff x="1437005" y="0"/>
            <a:chExt cx="2686939" cy="1911096"/>
          </a:xfrm>
        </p:grpSpPr>
        <p:pic>
          <p:nvPicPr>
            <p:cNvPr id="6041" name="Picture 6041">
              <a:extLst>
                <a:ext uri="{FF2B5EF4-FFF2-40B4-BE49-F238E27FC236}">
                  <a16:creationId xmlns:a16="http://schemas.microsoft.com/office/drawing/2014/main" xmlns="" id="{017527C8-3B32-6863-69D7-5CDE7D63A1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7005" y="51815"/>
              <a:ext cx="1391666" cy="1855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043" name="Picture 6043">
              <a:extLst>
                <a:ext uri="{FF2B5EF4-FFF2-40B4-BE49-F238E27FC236}">
                  <a16:creationId xmlns:a16="http://schemas.microsoft.com/office/drawing/2014/main" xmlns="" id="{6789443B-B96D-AB42-D820-E4EA3C4DB8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5308" y="0"/>
              <a:ext cx="1278636" cy="1911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38996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0E90C1A-90EE-D422-D011-40254D0A55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F65BBA98-1A57-B899-A815-E90C82D4D65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106656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6C09D951-5C22-BB77-9A47-3E82E8E8A98B}"/>
              </a:ext>
            </a:extLst>
          </p:cNvPr>
          <p:cNvSpPr/>
          <p:nvPr/>
        </p:nvSpPr>
        <p:spPr>
          <a:xfrm>
            <a:off x="84992" y="2173850"/>
            <a:ext cx="121070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064EA54C-F255-F41E-A949-8B2E3AA2F942}"/>
              </a:ext>
            </a:extLst>
          </p:cNvPr>
          <p:cNvSpPr/>
          <p:nvPr/>
        </p:nvSpPr>
        <p:spPr>
          <a:xfrm>
            <a:off x="2314876" y="725984"/>
            <a:ext cx="57944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ДОО и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семьи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F389D8E-954F-8B60-D7F3-878A5E8085FF}"/>
              </a:ext>
            </a:extLst>
          </p:cNvPr>
          <p:cNvSpPr txBox="1"/>
          <p:nvPr/>
        </p:nvSpPr>
        <p:spPr>
          <a:xfrm>
            <a:off x="1186441" y="3041878"/>
            <a:ext cx="1970645" cy="5728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graphicFrame>
        <p:nvGraphicFramePr>
          <p:cNvPr id="6" name="Table 0">
            <a:extLst>
              <a:ext uri="{FF2B5EF4-FFF2-40B4-BE49-F238E27FC236}">
                <a16:creationId xmlns:a16="http://schemas.microsoft.com/office/drawing/2014/main" xmlns="" id="{98931BED-8E71-6CCE-079C-3D8C132925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163635"/>
              </p:ext>
            </p:extLst>
          </p:nvPr>
        </p:nvGraphicFramePr>
        <p:xfrm>
          <a:off x="693019" y="2173851"/>
          <a:ext cx="10398153" cy="3855681"/>
        </p:xfrm>
        <a:graphic>
          <a:graphicData uri="http://schemas.openxmlformats.org/drawingml/2006/table">
            <a:tbl>
              <a:tblPr/>
              <a:tblGrid>
                <a:gridCol w="298682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7418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66943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275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9pPr>
                    </a:lstStyle>
                    <a:p>
                      <a:pPr marL="0" indent="0">
                        <a:buNone/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Open Sans" pitchFamily="34" charset="0"/>
                          <a:ea typeface="Open Sans" pitchFamily="34" charset="-122"/>
                          <a:cs typeface="Open Sans" pitchFamily="34" charset="-120"/>
                        </a:rPr>
                        <a:t>СПОСОБ ВЗАИМОДЕЙСТВИЯ</a:t>
                      </a:r>
                      <a:endParaRPr lang="en-US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73152" marR="73152" marT="73152" marB="73152" anchor="ctr">
                    <a:lnL w="0" cap="flat" cmpd="sng" algn="ctr">
                      <a:solidFill>
                        <a:srgbClr val="66666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66666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9pPr>
                    </a:lstStyle>
                    <a:p>
                      <a:pPr marL="0" indent="0">
                        <a:buNone/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Open Sans" pitchFamily="34" charset="0"/>
                          <a:ea typeface="Open Sans" pitchFamily="34" charset="-122"/>
                          <a:cs typeface="Open Sans" pitchFamily="34" charset="-120"/>
                        </a:rPr>
                        <a:t>ОПИСАНИЕ</a:t>
                      </a:r>
                      <a:endParaRPr lang="en-US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66666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9pPr>
                    </a:lstStyle>
                    <a:p>
                      <a:pPr marL="0" indent="0">
                        <a:buNone/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Open Sans" pitchFamily="34" charset="0"/>
                          <a:ea typeface="Open Sans" pitchFamily="34" charset="-122"/>
                          <a:cs typeface="Open Sans" pitchFamily="34" charset="-120"/>
                        </a:rPr>
                        <a:t>ПОЛЬЗА</a:t>
                      </a:r>
                      <a:endParaRPr lang="en-US" sz="14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66666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66666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070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9pPr>
                    </a:lstStyle>
                    <a:p>
                      <a:pPr marL="0" indent="0">
                        <a:buNone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Open Sans" pitchFamily="34" charset="0"/>
                          <a:ea typeface="Open Sans" pitchFamily="34" charset="-122"/>
                          <a:cs typeface="Open Sans" pitchFamily="34" charset="-120"/>
                        </a:rPr>
                        <a:t>Совместные мероприятия</a:t>
                      </a:r>
                      <a:endParaRPr lang="en-US" sz="18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73152" marR="73152" marT="73152" marB="73152" anchor="ctr">
                    <a:lnL w="0" cap="flat" cmpd="sng" algn="ctr">
                      <a:solidFill>
                        <a:srgbClr val="66666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9pPr>
                    </a:lstStyle>
                    <a:p>
                      <a:pPr marL="0" indent="0">
                        <a:buNone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Open Sans" pitchFamily="34" charset="0"/>
                          <a:ea typeface="Open Sans" pitchFamily="34" charset="-122"/>
                          <a:cs typeface="Open Sans" pitchFamily="34" charset="-120"/>
                        </a:rPr>
                        <a:t>Организация финансовых игр и выставок</a:t>
                      </a:r>
                      <a:endParaRPr lang="en-US" sz="18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9pPr>
                    </a:lstStyle>
                    <a:p>
                      <a:pPr marL="0" indent="0">
                        <a:buNone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Open Sans" pitchFamily="34" charset="0"/>
                          <a:ea typeface="Open Sans" pitchFamily="34" charset="-122"/>
                          <a:cs typeface="Open Sans" pitchFamily="34" charset="-120"/>
                        </a:rPr>
                        <a:t>Создает положительный опыт</a:t>
                      </a:r>
                      <a:endParaRPr lang="en-US" sz="18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66666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070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9pPr>
                    </a:lstStyle>
                    <a:p>
                      <a:pPr marL="0" indent="0">
                        <a:buNone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Open Sans" pitchFamily="34" charset="0"/>
                          <a:ea typeface="Open Sans" pitchFamily="34" charset="-122"/>
                          <a:cs typeface="Open Sans" pitchFamily="34" charset="-120"/>
                        </a:rPr>
                        <a:t>Обучающие сессии</a:t>
                      </a:r>
                      <a:endParaRPr lang="en-US" sz="18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73152" marR="73152" marT="73152" marB="73152" anchor="ctr">
                    <a:lnL w="0" cap="flat" cmpd="sng" algn="ctr">
                      <a:solidFill>
                        <a:srgbClr val="66666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9pPr>
                    </a:lstStyle>
                    <a:p>
                      <a:pPr marL="0" indent="0">
                        <a:buNone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Open Sans" pitchFamily="34" charset="0"/>
                          <a:ea typeface="Open Sans" pitchFamily="34" charset="-122"/>
                          <a:cs typeface="Open Sans" pitchFamily="34" charset="-120"/>
                        </a:rPr>
                        <a:t>Проведение семинаров для родителей</a:t>
                      </a:r>
                      <a:endParaRPr lang="en-US" sz="18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9pPr>
                    </a:lstStyle>
                    <a:p>
                      <a:pPr marL="0" indent="0">
                        <a:buNone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Open Sans" pitchFamily="34" charset="0"/>
                          <a:ea typeface="Open Sans" pitchFamily="34" charset="-122"/>
                          <a:cs typeface="Open Sans" pitchFamily="34" charset="-120"/>
                        </a:rPr>
                        <a:t>Углубляет знания родителей</a:t>
                      </a:r>
                      <a:endParaRPr lang="en-US" sz="18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66666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070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9pPr>
                    </a:lstStyle>
                    <a:p>
                      <a:pPr marL="0" indent="0">
                        <a:buNone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Open Sans" pitchFamily="34" charset="0"/>
                          <a:ea typeface="Open Sans" pitchFamily="34" charset="-122"/>
                          <a:cs typeface="Open Sans" pitchFamily="34" charset="-120"/>
                        </a:rPr>
                        <a:t>Книги и ресурсы</a:t>
                      </a:r>
                      <a:endParaRPr lang="en-US" sz="18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73152" marR="73152" marT="73152" marB="73152" anchor="ctr">
                    <a:lnL w="0" cap="flat" cmpd="sng" algn="ctr">
                      <a:solidFill>
                        <a:srgbClr val="66666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9pPr>
                    </a:lstStyle>
                    <a:p>
                      <a:pPr marL="0" indent="0">
                        <a:buNone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Open Sans" pitchFamily="34" charset="0"/>
                          <a:ea typeface="Open Sans" pitchFamily="34" charset="-122"/>
                          <a:cs typeface="Open Sans" pitchFamily="34" charset="-120"/>
                        </a:rPr>
                        <a:t>Рекомендация книг по финансовому обучению</a:t>
                      </a:r>
                      <a:endParaRPr lang="en-US" sz="18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9pPr>
                    </a:lstStyle>
                    <a:p>
                      <a:pPr marL="0" indent="0">
                        <a:buNone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Open Sans" pitchFamily="34" charset="0"/>
                          <a:ea typeface="Open Sans" pitchFamily="34" charset="-122"/>
                          <a:cs typeface="Open Sans" pitchFamily="34" charset="-120"/>
                        </a:rPr>
                        <a:t>Упрощает обучение</a:t>
                      </a:r>
                      <a:endParaRPr lang="en-US" sz="18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66666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070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9pPr>
                    </a:lstStyle>
                    <a:p>
                      <a:pPr marL="0" indent="0">
                        <a:buNone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Open Sans" pitchFamily="34" charset="0"/>
                          <a:ea typeface="Open Sans" pitchFamily="34" charset="-122"/>
                          <a:cs typeface="Open Sans" pitchFamily="34" charset="-120"/>
                        </a:rPr>
                        <a:t>Обратная связь</a:t>
                      </a:r>
                      <a:endParaRPr lang="en-US" sz="18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73152" marR="73152" marT="73152" marB="73152" anchor="ctr">
                    <a:lnL w="0" cap="flat" cmpd="sng" algn="ctr">
                      <a:solidFill>
                        <a:srgbClr val="66666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66666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9pPr>
                    </a:lstStyle>
                    <a:p>
                      <a:pPr marL="0" indent="0">
                        <a:buNone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Open Sans" pitchFamily="34" charset="0"/>
                          <a:ea typeface="Open Sans" pitchFamily="34" charset="-122"/>
                          <a:cs typeface="Open Sans" pitchFamily="34" charset="-120"/>
                        </a:rPr>
                        <a:t>Регулярная обратная связь с родителями</a:t>
                      </a:r>
                      <a:endParaRPr lang="en-US" sz="18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66666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Open Sans"/>
                        </a:defRPr>
                      </a:lvl9pPr>
                    </a:lstStyle>
                    <a:p>
                      <a:pPr marL="0" indent="0">
                        <a:buNone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Open Sans" pitchFamily="34" charset="0"/>
                          <a:ea typeface="Open Sans" pitchFamily="34" charset="-122"/>
                          <a:cs typeface="Open Sans" pitchFamily="34" charset="-120"/>
                        </a:rPr>
                        <a:t>Улучшает методы обучения</a:t>
                      </a:r>
                      <a:endParaRPr lang="en-US" sz="1800" dirty="0">
                        <a:latin typeface="Open Sans" charset="0"/>
                        <a:ea typeface="Open Sans" charset="0"/>
                        <a:cs typeface="Open Sans" charset="0"/>
                      </a:endParaRPr>
                    </a:p>
                  </a:txBody>
                  <a:tcPr marL="73152" marR="73152" marT="73152" marB="73152" anchor="ctr">
                    <a:lnL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66666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666666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8857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029" y="4909295"/>
            <a:ext cx="1424907" cy="1426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0965" y="4909295"/>
            <a:ext cx="1426191" cy="1426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0185" y="4909295"/>
            <a:ext cx="1426191" cy="1426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379029" y="5037615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7A00757-63B2-B028-A64D-DA8E57A79F9A}"/>
              </a:ext>
            </a:extLst>
          </p:cNvPr>
          <p:cNvSpPr txBox="1"/>
          <p:nvPr/>
        </p:nvSpPr>
        <p:spPr>
          <a:xfrm>
            <a:off x="2136809" y="712743"/>
            <a:ext cx="62756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 раннего обучения</a:t>
            </a:r>
          </a:p>
        </p:txBody>
      </p:sp>
      <p:graphicFrame>
        <p:nvGraphicFramePr>
          <p:cNvPr id="10" name="Chart 0">
            <a:extLst>
              <a:ext uri="{FF2B5EF4-FFF2-40B4-BE49-F238E27FC236}">
                <a16:creationId xmlns:a16="http://schemas.microsoft.com/office/drawing/2014/main" xmlns="" id="{EA7EA43A-16DB-8B41-0F1F-B63658E1C90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20265913"/>
              </p:ext>
            </p:extLst>
          </p:nvPr>
        </p:nvGraphicFramePr>
        <p:xfrm>
          <a:off x="1539590" y="1363405"/>
          <a:ext cx="2000831" cy="1810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E7BFA4FD-494F-9339-80F0-2C625B938862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076" y="1481831"/>
            <a:ext cx="1816765" cy="181066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BF42925B-9F05-E701-9AFB-7C059F73E8C6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8646" y="1481831"/>
            <a:ext cx="1816766" cy="187595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765582A3-6F30-6F9A-7DA6-40CBC095BF71}"/>
              </a:ext>
            </a:extLst>
          </p:cNvPr>
          <p:cNvSpPr txBox="1"/>
          <p:nvPr/>
        </p:nvSpPr>
        <p:spPr>
          <a:xfrm>
            <a:off x="2198230" y="2229802"/>
            <a:ext cx="914400" cy="457200"/>
          </a:xfrm>
          <a:prstGeom prst="rect">
            <a:avLst/>
          </a:prstGeom>
          <a:noFill/>
        </p:spPr>
        <p:txBody>
          <a:bodyPr vertOverflow="overflow" vert="horz" wrap="square" rtlCol="0" anchor="ctr" anchorCtr="1">
            <a:spAutoFit/>
          </a:bodyPr>
          <a:lstStyle/>
          <a:p>
            <a:pPr algn="ctr"/>
            <a:r>
              <a:rPr lang="ru-RU" sz="2400" dirty="0">
                <a:solidFill>
                  <a:srgbClr val="000000"/>
                </a:solidFill>
                <a:latin typeface="Montserrat ExtraBold"/>
              </a:rPr>
              <a:t>40%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1834CB09-C0CD-BFA3-4645-00BA5DB02DBC}"/>
              </a:ext>
            </a:extLst>
          </p:cNvPr>
          <p:cNvSpPr txBox="1"/>
          <p:nvPr/>
        </p:nvSpPr>
        <p:spPr>
          <a:xfrm>
            <a:off x="5500664" y="2229802"/>
            <a:ext cx="914400" cy="457200"/>
          </a:xfrm>
          <a:prstGeom prst="rect">
            <a:avLst/>
          </a:prstGeom>
          <a:noFill/>
        </p:spPr>
        <p:txBody>
          <a:bodyPr vertOverflow="overflow" vert="horz" wrap="square" rtlCol="0" anchor="ctr" anchorCtr="1">
            <a:spAutoFit/>
          </a:bodyPr>
          <a:lstStyle/>
          <a:p>
            <a:pPr algn="ctr"/>
            <a:r>
              <a:rPr lang="en-US" sz="2400" dirty="0">
                <a:solidFill>
                  <a:srgbClr val="000000"/>
                </a:solidFill>
                <a:latin typeface="Montserrat ExtraBold"/>
              </a:rPr>
              <a:t>3</a:t>
            </a:r>
            <a:r>
              <a:rPr lang="ru-RU" sz="2400" dirty="0">
                <a:solidFill>
                  <a:srgbClr val="000000"/>
                </a:solidFill>
                <a:latin typeface="Montserrat ExtraBold"/>
              </a:rPr>
              <a:t>0%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15277293-FE7A-7D0F-332C-11177702C3D8}"/>
              </a:ext>
            </a:extLst>
          </p:cNvPr>
          <p:cNvSpPr txBox="1"/>
          <p:nvPr/>
        </p:nvSpPr>
        <p:spPr>
          <a:xfrm>
            <a:off x="8969829" y="2175673"/>
            <a:ext cx="914400" cy="457200"/>
          </a:xfrm>
          <a:prstGeom prst="rect">
            <a:avLst/>
          </a:prstGeom>
          <a:noFill/>
        </p:spPr>
        <p:txBody>
          <a:bodyPr vertOverflow="overflow" vert="horz" wrap="square" rtlCol="0" anchor="ctr" anchorCtr="1">
            <a:spAutoFit/>
          </a:bodyPr>
          <a:lstStyle/>
          <a:p>
            <a:pPr algn="ctr"/>
            <a:r>
              <a:rPr lang="en-US" sz="2400" dirty="0">
                <a:solidFill>
                  <a:srgbClr val="000000"/>
                </a:solidFill>
                <a:latin typeface="Montserrat ExtraBold"/>
              </a:rPr>
              <a:t>3</a:t>
            </a:r>
            <a:r>
              <a:rPr lang="ru-RU" sz="2400" dirty="0">
                <a:solidFill>
                  <a:srgbClr val="000000"/>
                </a:solidFill>
                <a:latin typeface="Montserrat ExtraBold"/>
              </a:rPr>
              <a:t>0%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C8A1B751-9CF5-7725-C6BA-9227F00851EA}"/>
              </a:ext>
            </a:extLst>
          </p:cNvPr>
          <p:cNvSpPr txBox="1"/>
          <p:nvPr/>
        </p:nvSpPr>
        <p:spPr>
          <a:xfrm>
            <a:off x="3340100" y="413688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0B1F3717-499F-44C9-CE4F-8DF95F61F41B}"/>
              </a:ext>
            </a:extLst>
          </p:cNvPr>
          <p:cNvSpPr txBox="1"/>
          <p:nvPr/>
        </p:nvSpPr>
        <p:spPr>
          <a:xfrm>
            <a:off x="1042746" y="3375621"/>
            <a:ext cx="315708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ЛУЧШИЕ ФИНАНСОВЫЕ ПРИВЫЧКИ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Дети, обученные финансовой грамотности, развивают лучшие привычки при использовании денег.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6634D348-8499-98BD-07B3-A765DEB4A900}"/>
              </a:ext>
            </a:extLst>
          </p:cNvPr>
          <p:cNvSpPr txBox="1"/>
          <p:nvPr/>
        </p:nvSpPr>
        <p:spPr>
          <a:xfrm>
            <a:off x="4583039" y="3444383"/>
            <a:ext cx="30259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ПОМОЩЬ В ИЗБЕЖАНИИ ДОЛГОВ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Раннее обучение помогает детям избегать долгов в будущем.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235A3D67-7512-408A-BE8A-6D233BE345CB}"/>
              </a:ext>
            </a:extLst>
          </p:cNvPr>
          <p:cNvSpPr txBox="1"/>
          <p:nvPr/>
        </p:nvSpPr>
        <p:spPr>
          <a:xfrm>
            <a:off x="9192126" y="4136881"/>
            <a:ext cx="1549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BB4D19CB-DD60-B1EA-289A-7BA06A97CA23}"/>
              </a:ext>
            </a:extLst>
          </p:cNvPr>
          <p:cNvSpPr txBox="1"/>
          <p:nvPr/>
        </p:nvSpPr>
        <p:spPr>
          <a:xfrm>
            <a:off x="8412480" y="4136881"/>
            <a:ext cx="2329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BF0FBC2B-D275-B268-D6B9-516D80C3D5B7}"/>
              </a:ext>
            </a:extLst>
          </p:cNvPr>
          <p:cNvSpPr txBox="1"/>
          <p:nvPr/>
        </p:nvSpPr>
        <p:spPr>
          <a:xfrm>
            <a:off x="7723744" y="3429000"/>
            <a:ext cx="370678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УВЕРЕННОСТЬ В УПРАВЛЕНИИ ФИНАНСАМИ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/>
                <a:ea typeface="Open Sans"/>
                <a:cs typeface="Open Sans"/>
              </a:rPr>
              <a:t>Дети становятся более уверенными в своих финансовых решениях.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41100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244</Words>
  <Application>Microsoft Office PowerPoint</Application>
  <PresentationFormat>Произвольный</PresentationFormat>
  <Paragraphs>48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oneweb</dc:creator>
  <cp:lastModifiedBy>HP</cp:lastModifiedBy>
  <cp:revision>10</cp:revision>
  <dcterms:created xsi:type="dcterms:W3CDTF">2024-01-31T07:42:41Z</dcterms:created>
  <dcterms:modified xsi:type="dcterms:W3CDTF">2024-12-23T09:16:38Z</dcterms:modified>
</cp:coreProperties>
</file>