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262" r:id="rId4"/>
    <p:sldId id="263" r:id="rId5"/>
    <p:sldId id="264" r:id="rId6"/>
    <p:sldId id="265" r:id="rId7"/>
    <p:sldId id="266" r:id="rId8"/>
    <p:sldId id="267" r:id="rId9"/>
    <p:sldId id="269" r:id="rId10"/>
    <p:sldId id="270" r:id="rId11"/>
    <p:sldId id="268" r:id="rId12"/>
    <p:sldId id="258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306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EFD768-1721-492C-AE8E-FB14D77DE902}" type="datetimeFigureOut">
              <a:rPr lang="ru-RU" smtClean="0"/>
              <a:t>23.12.2024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724391-36D7-47E9-891D-10C41B2236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43839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EFD768-1721-492C-AE8E-FB14D77DE902}" type="datetimeFigureOut">
              <a:rPr lang="ru-RU" smtClean="0"/>
              <a:t>23.12.2024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724391-36D7-47E9-891D-10C41B2236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06057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EFD768-1721-492C-AE8E-FB14D77DE902}" type="datetimeFigureOut">
              <a:rPr lang="ru-RU" smtClean="0"/>
              <a:t>23.12.2024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724391-36D7-47E9-891D-10C41B2236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73267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EFD768-1721-492C-AE8E-FB14D77DE902}" type="datetimeFigureOut">
              <a:rPr lang="ru-RU" smtClean="0"/>
              <a:t>23.12.2024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724391-36D7-47E9-891D-10C41B2236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43108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скиро пк и про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>
          <a:xfrm>
            <a:off x="395536" y="2708920"/>
            <a:ext cx="8229600" cy="1143000"/>
          </a:xfrm>
        </p:spPr>
        <p:txBody>
          <a:bodyPr/>
          <a:lstStyle>
            <a:lvl1pPr>
              <a:defRPr sz="4400"/>
            </a:lvl1pPr>
          </a:lstStyle>
          <a:p>
            <a:r>
              <a:rPr lang="ru-RU" sz="5400" b="1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Название</a:t>
            </a: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4499992" y="6165304"/>
            <a:ext cx="4248472" cy="664344"/>
          </a:xfrm>
        </p:spPr>
        <p:txBody>
          <a:bodyPr/>
          <a:lstStyle>
            <a:lvl1pPr algn="l">
              <a:defRPr sz="1800"/>
            </a:lvl1pPr>
          </a:lstStyle>
          <a:p>
            <a:r>
              <a:rPr lang="ru-RU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Ф.И.О, должность, звание, </a:t>
            </a:r>
          </a:p>
          <a:p>
            <a:r>
              <a:rPr lang="ru-RU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место работы</a:t>
            </a:r>
          </a:p>
        </p:txBody>
      </p:sp>
    </p:spTree>
    <p:extLst>
      <p:ext uri="{BB962C8B-B14F-4D97-AF65-F5344CB8AC3E}">
        <p14:creationId xmlns:p14="http://schemas.microsoft.com/office/powerpoint/2010/main" val="18407985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скиро пк и про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>
          <a:xfrm>
            <a:off x="1475656" y="548680"/>
            <a:ext cx="5061248" cy="782960"/>
          </a:xfrm>
        </p:spPr>
        <p:txBody>
          <a:bodyPr>
            <a:normAutofit/>
          </a:bodyPr>
          <a:lstStyle>
            <a:lvl1pPr>
              <a:defRPr sz="3600" b="1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ru-RU" dirty="0"/>
              <a:t>Заголовок</a:t>
            </a:r>
          </a:p>
        </p:txBody>
      </p:sp>
    </p:spTree>
    <p:extLst>
      <p:ext uri="{BB962C8B-B14F-4D97-AF65-F5344CB8AC3E}">
        <p14:creationId xmlns:p14="http://schemas.microsoft.com/office/powerpoint/2010/main" val="20503349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скиро пк и про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6410" y="5517232"/>
            <a:ext cx="1065190" cy="106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Рисунок 7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31600" y="5517232"/>
            <a:ext cx="1066150" cy="106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Рисунок 8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49055" y="5493148"/>
            <a:ext cx="1066150" cy="106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762414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EFD768-1721-492C-AE8E-FB14D77DE902}" type="datetimeFigureOut">
              <a:rPr lang="ru-RU" smtClean="0"/>
              <a:t>23.12.2024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724391-36D7-47E9-891D-10C41B2236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61247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EFD768-1721-492C-AE8E-FB14D77DE902}" type="datetimeFigureOut">
              <a:rPr lang="ru-RU" smtClean="0"/>
              <a:t>23.12.2024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724391-36D7-47E9-891D-10C41B2236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73798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EFD768-1721-492C-AE8E-FB14D77DE902}" type="datetimeFigureOut">
              <a:rPr lang="ru-RU" smtClean="0"/>
              <a:t>23.12.2024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724391-36D7-47E9-891D-10C41B2236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64037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EFD768-1721-492C-AE8E-FB14D77DE902}" type="datetimeFigureOut">
              <a:rPr lang="ru-RU" smtClean="0"/>
              <a:t>23.12.2024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724391-36D7-47E9-891D-10C41B2236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46197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EFD768-1721-492C-AE8E-FB14D77DE902}" type="datetimeFigureOut">
              <a:rPr lang="ru-RU" smtClean="0"/>
              <a:t>23.12.2024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724391-36D7-47E9-891D-10C41B2236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55031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EFD768-1721-492C-AE8E-FB14D77DE902}" type="datetimeFigureOut">
              <a:rPr lang="ru-RU" smtClean="0"/>
              <a:t>23.12.2024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724391-36D7-47E9-891D-10C41B2236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65699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4031432" y="5877272"/>
            <a:ext cx="511256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Дворядкина Надежда Игоревна, </a:t>
            </a:r>
          </a:p>
          <a:p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</a:t>
            </a: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аместитель </a:t>
            </a: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заведующего по УВР, </a:t>
            </a:r>
          </a:p>
          <a:p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МБДОУ д</a:t>
            </a:r>
            <a:r>
              <a:rPr lang="en-US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№ 21 г. Ставрополя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395536" y="6458405"/>
            <a:ext cx="221688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20000"/>
              </a:spcBef>
            </a:pP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Ставрополь, 2024 г.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088601C1-E25E-946B-E0EE-194A6D609BBA}"/>
              </a:ext>
            </a:extLst>
          </p:cNvPr>
          <p:cNvSpPr txBox="1"/>
          <p:nvPr/>
        </p:nvSpPr>
        <p:spPr>
          <a:xfrm>
            <a:off x="251520" y="2420888"/>
            <a:ext cx="8280920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Финансовая </a:t>
            </a:r>
            <a:r>
              <a:rPr lang="ru-RU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грамотность в семье </a:t>
            </a:r>
            <a:endParaRPr lang="ru-RU" sz="24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</a:endParaRPr>
          </a:p>
          <a:p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и </a:t>
            </a:r>
            <a:r>
              <a:rPr lang="ru-RU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детском саду: интеграция и </a:t>
            </a:r>
            <a:endParaRPr lang="ru-RU" sz="24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</a:endParaRPr>
          </a:p>
          <a:p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сотрудничество </a:t>
            </a:r>
            <a:r>
              <a:rPr lang="ru-RU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для успешного </a:t>
            </a:r>
            <a:endParaRPr lang="ru-RU" sz="24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</a:endParaRPr>
          </a:p>
          <a:p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будущего детей</a:t>
            </a:r>
            <a:endParaRPr lang="ru-RU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5465309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7795AA79-DAF7-5D43-D5FB-44CC6799A1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324544" y="476672"/>
            <a:ext cx="8568952" cy="1080120"/>
          </a:xfrm>
        </p:spPr>
        <p:txBody>
          <a:bodyPr>
            <a:normAutofit/>
          </a:bodyPr>
          <a:lstStyle/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Проведение встреч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интересными людьми</a:t>
            </a:r>
            <a:endParaRPr lang="ru-RU" sz="2800" dirty="0"/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5381CAE9-FD5C-DB35-6F56-A53ED54BADE7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5760" y="2060848"/>
            <a:ext cx="7772479" cy="34962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012011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03DFBE5C-F4FD-AA19-7E8B-1E6FECDCE4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1824" y="1124744"/>
            <a:ext cx="8064896" cy="2304256"/>
          </a:xfrm>
        </p:spPr>
        <p:txBody>
          <a:bodyPr>
            <a:normAutofit/>
          </a:bodyPr>
          <a:lstStyle/>
          <a:p>
            <a:r>
              <a:rPr lang="ru-RU" sz="28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Социальные сети как инструмент сотрудничества с семьями воспитанников по формированию финансовой грамотности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F822D18D-FA1A-13F6-7CE6-DF927052B917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11760" y="3068960"/>
            <a:ext cx="3645024" cy="36450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397763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67544" y="2780928"/>
            <a:ext cx="8424937" cy="10464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</a:p>
          <a:p>
            <a:pPr algn="ctr"/>
            <a:endParaRPr lang="ru-RU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8587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51520" y="4005064"/>
            <a:ext cx="865279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endParaRPr lang="ru-RU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Заголовок 1"/>
          <p:cNvSpPr txBox="1">
            <a:spLocks noGrp="1"/>
          </p:cNvSpPr>
          <p:nvPr>
            <p:ph type="title"/>
          </p:nvPr>
        </p:nvSpPr>
        <p:spPr>
          <a:xfrm>
            <a:off x="107504" y="2168860"/>
            <a:ext cx="9167528" cy="151216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2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Этапы совместной деятельности педагогов и родителей по  формированию финансовой грамотности дошкольников:</a:t>
            </a:r>
            <a:r>
              <a:rPr lang="ru-RU" sz="18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18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sz="2800" dirty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4364482D-BFB4-0172-F86F-885C103A4D14}"/>
              </a:ext>
            </a:extLst>
          </p:cNvPr>
          <p:cNvSpPr txBox="1"/>
          <p:nvPr/>
        </p:nvSpPr>
        <p:spPr>
          <a:xfrm>
            <a:off x="1331640" y="3789040"/>
            <a:ext cx="6264696" cy="13849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8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Мотивационный этап </a:t>
            </a:r>
          </a:p>
          <a:p>
            <a:r>
              <a:rPr lang="ru-RU" sz="28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Просветительский этап</a:t>
            </a:r>
          </a:p>
          <a:p>
            <a:r>
              <a:rPr lang="ru-RU" sz="28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Этап совместной деятельности  </a:t>
            </a:r>
          </a:p>
        </p:txBody>
      </p:sp>
    </p:spTree>
    <p:extLst>
      <p:ext uri="{BB962C8B-B14F-4D97-AF65-F5344CB8AC3E}">
        <p14:creationId xmlns:p14="http://schemas.microsoft.com/office/powerpoint/2010/main" val="8103090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C6D762CF-4440-70D5-3C92-FEA9F910D9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3568" y="404664"/>
            <a:ext cx="6912768" cy="864096"/>
          </a:xfrm>
        </p:spPr>
        <p:txBody>
          <a:bodyPr>
            <a:normAutofit/>
          </a:bodyPr>
          <a:lstStyle/>
          <a:p>
            <a:r>
              <a:rPr lang="ru-RU" dirty="0">
                <a:solidFill>
                  <a:schemeClr val="tx1"/>
                </a:solidFill>
              </a:rPr>
              <a:t>	</a:t>
            </a:r>
            <a:r>
              <a:rPr lang="ru-RU" sz="2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Педагогический мониторинг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B8D4CF94-7C9F-4E7B-76E6-E1B53484091E}"/>
              </a:ext>
            </a:extLst>
          </p:cNvPr>
          <p:cNvSpPr txBox="1"/>
          <p:nvPr/>
        </p:nvSpPr>
        <p:spPr>
          <a:xfrm>
            <a:off x="53752" y="1124744"/>
            <a:ext cx="9036496" cy="59093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АНКЕТА</a:t>
            </a:r>
          </a:p>
          <a:p>
            <a:pPr algn="ctr"/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для родителей на тему «Мой ребенок в мире финансов»</a:t>
            </a:r>
          </a:p>
          <a:p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1</a:t>
            </a:r>
            <a:r>
              <a:rPr lang="ru-RU" sz="12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Как Вы относитесь к введению в образовательный процесс задач по формированию у детей начальных представлений о финансах и экономике?</a:t>
            </a:r>
          </a:p>
          <a:p>
            <a:r>
              <a:rPr lang="ru-RU" sz="1200" b="1" i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1200" i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Положительно          - Отрицательно         - Затрудняюсь ответить</a:t>
            </a:r>
          </a:p>
          <a:p>
            <a:r>
              <a:rPr lang="ru-RU" sz="12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Как Вы думаете, с какого возраста лучше всего начинать формировать у детей первые представления о финансах и экономике?</a:t>
            </a:r>
          </a:p>
          <a:p>
            <a:r>
              <a:rPr lang="ru-RU" sz="12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С трех лет              - С пяти лет»                  - С семи-восьми лет</a:t>
            </a:r>
          </a:p>
          <a:p>
            <a:r>
              <a:rPr lang="ru-RU" sz="12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3. Что такое «финансовая грамотность дошкольника», на Ваш взгляд?</a:t>
            </a:r>
          </a:p>
          <a:p>
            <a:r>
              <a:rPr lang="ru-RU" sz="12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умение управлять личными финансами;</a:t>
            </a:r>
          </a:p>
          <a:p>
            <a:r>
              <a:rPr lang="ru-RU" sz="12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понимание, откуда берутся деньги, почему нельзя купить в магазине все и сразу;</a:t>
            </a:r>
          </a:p>
          <a:p>
            <a:r>
              <a:rPr lang="ru-RU" sz="12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умение принимать обоснованные решения в отношении финансовых продуктов и услуг;</a:t>
            </a:r>
          </a:p>
          <a:p>
            <a:r>
              <a:rPr lang="ru-RU" sz="12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затрудняюсь ответить.</a:t>
            </a:r>
          </a:p>
          <a:p>
            <a:r>
              <a:rPr lang="ru-RU" sz="12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4. Задает ли Ваш ребенок вопросы «Что такое деньги? Откуда они берутся?»</a:t>
            </a:r>
          </a:p>
          <a:p>
            <a:r>
              <a:rPr lang="ru-RU" sz="12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- Да»              - Нет                  - Затрудняюсь ответить</a:t>
            </a:r>
          </a:p>
          <a:p>
            <a:r>
              <a:rPr lang="ru-RU" sz="12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5. Есть ли у Вашего ребенка копилка?</a:t>
            </a:r>
          </a:p>
          <a:p>
            <a:r>
              <a:rPr lang="ru-RU" sz="12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Да, мы вместе с ним собираем монетки    - Нет, сейчас это неактуально    - Была, но ребенок быстро потерял к ней интерес</a:t>
            </a:r>
          </a:p>
          <a:p>
            <a:r>
              <a:rPr lang="ru-RU" sz="12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6. Может ли ребенок в 3-4 предложениях рассказать о Вашей работе или труде других членов семьи?</a:t>
            </a:r>
          </a:p>
          <a:p>
            <a:r>
              <a:rPr lang="ru-RU" sz="12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Да, может рассказать самостоятельно     - Рассказывает с помощью наводящих вопросов       - Нет, эта тема не вызывает у него интереса</a:t>
            </a:r>
          </a:p>
          <a:p>
            <a:r>
              <a:rPr lang="ru-RU" sz="12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7. Как Ваш ребенок относится к трудовым поручениям?</a:t>
            </a:r>
          </a:p>
          <a:p>
            <a:r>
              <a:rPr lang="ru-RU" sz="12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Быстро и охотно принимается за их выполнение   -  Приходится долго его уговаривать   -  Выполняет в обмен на подарок или деньги</a:t>
            </a:r>
          </a:p>
          <a:p>
            <a:r>
              <a:rPr lang="ru-RU" sz="12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8. Вы считаете себя финансово грамотным человеком?</a:t>
            </a:r>
          </a:p>
          <a:p>
            <a:r>
              <a:rPr lang="ru-RU" sz="12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Я совсем не разбираюсь в финансово-экономических вопросах</a:t>
            </a:r>
          </a:p>
          <a:p>
            <a:r>
              <a:rPr lang="ru-RU" sz="12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Имею общие знания о финансах и экономике</a:t>
            </a:r>
          </a:p>
          <a:p>
            <a:r>
              <a:rPr lang="ru-RU" sz="12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Имею отличные знания в этих областях – профессия обязывает</a:t>
            </a:r>
          </a:p>
          <a:p>
            <a:r>
              <a:rPr lang="ru-RU" sz="12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Затрудняюсь ответить</a:t>
            </a:r>
          </a:p>
          <a:p>
            <a:r>
              <a:rPr lang="ru-RU" sz="12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9. Опишите, какая форма работы по  сотрудничеству  ДОО с родителями в вопросах  формирования финансовой грамотности детей для Вас была бы более удобной?</a:t>
            </a:r>
          </a:p>
          <a:p>
            <a:r>
              <a:rPr lang="ru-RU" sz="12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Памятки/буклеты    - Собрания/консультации    - Интернет ресурсы     - Другое ____________</a:t>
            </a:r>
          </a:p>
        </p:txBody>
      </p:sp>
    </p:spTree>
    <p:extLst>
      <p:ext uri="{BB962C8B-B14F-4D97-AF65-F5344CB8AC3E}">
        <p14:creationId xmlns:p14="http://schemas.microsoft.com/office/powerpoint/2010/main" val="39593585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BF63D56D-987E-38A8-CC70-B7F563E049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3548" y="1124744"/>
            <a:ext cx="8136904" cy="4392488"/>
          </a:xfrm>
        </p:spPr>
        <p:txBody>
          <a:bodyPr>
            <a:normAutofit/>
          </a:bodyPr>
          <a:lstStyle/>
          <a:p>
            <a:r>
              <a:rPr lang="ru-RU" sz="32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Информационно-аналитическая работа: </a:t>
            </a:r>
            <a:r>
              <a:rPr lang="ru-RU" sz="3200" b="0" i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памятки, буклеты, папки-передвижки, стендовую информацию, консультации и рекомендации родителям</a:t>
            </a:r>
          </a:p>
        </p:txBody>
      </p:sp>
    </p:spTree>
    <p:extLst>
      <p:ext uri="{BB962C8B-B14F-4D97-AF65-F5344CB8AC3E}">
        <p14:creationId xmlns:p14="http://schemas.microsoft.com/office/powerpoint/2010/main" val="2688426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C2590FDC-3899-86DC-A54A-4D83A10044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3528" y="1700808"/>
            <a:ext cx="7560840" cy="1123262"/>
          </a:xfrm>
        </p:spPr>
        <p:txBody>
          <a:bodyPr>
            <a:normAutofit fontScale="90000"/>
          </a:bodyPr>
          <a:lstStyle/>
          <a:p>
            <a:r>
              <a:rPr lang="ru-RU" sz="32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Цикл серий познавательных мультфильмов  по финансовой грамотности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5943BEB5-5ED9-F83F-3FC8-07EB78D10E36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9592" y="2996952"/>
            <a:ext cx="2724587" cy="3177098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D6731CEA-AC5F-0AC3-834C-875CDCD4D0A6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55976" y="3010693"/>
            <a:ext cx="2724587" cy="31770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84665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A9656A88-DDEA-590E-DFA0-C79D848D11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9552" y="2279184"/>
            <a:ext cx="4068960" cy="3384376"/>
          </a:xfrm>
        </p:spPr>
        <p:txBody>
          <a:bodyPr>
            <a:noAutofit/>
          </a:bodyPr>
          <a:lstStyle/>
          <a:p>
            <a:r>
              <a:rPr lang="ru-RU" sz="30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Картотека литературных произведений</a:t>
            </a:r>
            <a:br>
              <a:rPr lang="ru-RU" sz="30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0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по финансовой грамотности для дошкольников 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BAD1143A-61C5-C2AD-2AFA-CB7320BADD5D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48064" y="2276872"/>
            <a:ext cx="3263511" cy="38088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42492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F8880087-94E4-3C52-CB7C-1668E08929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306" y="1412776"/>
            <a:ext cx="8748464" cy="1512168"/>
          </a:xfrm>
        </p:spPr>
        <p:txBody>
          <a:bodyPr>
            <a:normAutofit/>
          </a:bodyPr>
          <a:lstStyle/>
          <a:p>
            <a:r>
              <a:rPr lang="ru-RU" sz="30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Игры по финансовой грамотности </a:t>
            </a:r>
            <a:br>
              <a:rPr lang="ru-RU" sz="30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0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детей  старшего дошкольного  возраста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2A41566D-FFE0-0B88-BE60-AA6007C8D6CE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99792" y="2996952"/>
            <a:ext cx="3153607" cy="36811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67999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18A8D134-BE10-F590-70E4-F87D0F196F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9552" y="1556792"/>
            <a:ext cx="8316924" cy="4464496"/>
          </a:xfrm>
        </p:spPr>
        <p:txBody>
          <a:bodyPr>
            <a:normAutofit/>
          </a:bodyPr>
          <a:lstStyle/>
          <a:p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Познавательные методы: </a:t>
            </a:r>
            <a:r>
              <a:rPr lang="ru-RU" b="0" i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консультации, родительские собрания, мастер-классы, семейные проекты, проведение встречи с интересными людьми,  проведение маршрутов выходного дня</a:t>
            </a:r>
          </a:p>
        </p:txBody>
      </p:sp>
    </p:spTree>
    <p:extLst>
      <p:ext uri="{BB962C8B-B14F-4D97-AF65-F5344CB8AC3E}">
        <p14:creationId xmlns:p14="http://schemas.microsoft.com/office/powerpoint/2010/main" val="4805464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3D107C1F-2577-63D6-2603-86ED0684DA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299161" y="188640"/>
            <a:ext cx="8352928" cy="1512168"/>
          </a:xfrm>
        </p:spPr>
        <p:txBody>
          <a:bodyPr>
            <a:normAutofit/>
          </a:bodyPr>
          <a:lstStyle/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Проведение встреч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интересными людьми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5E6D57F2-CCF6-663D-4F20-C0F787B0561E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57088" y="1844824"/>
            <a:ext cx="7029823" cy="40324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629448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229</TotalTime>
  <Words>475</Words>
  <Application>Microsoft Office PowerPoint</Application>
  <PresentationFormat>Экран (4:3)</PresentationFormat>
  <Paragraphs>49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Презентация PowerPoint</vt:lpstr>
      <vt:lpstr>Этапы совместной деятельности педагогов и родителей по  формированию финансовой грамотности дошкольников: </vt:lpstr>
      <vt:lpstr> Педагогический мониторинг</vt:lpstr>
      <vt:lpstr>Информационно-аналитическая работа: памятки, буклеты, папки-передвижки, стендовую информацию, консультации и рекомендации родителям</vt:lpstr>
      <vt:lpstr>Цикл серий познавательных мультфильмов  по финансовой грамотности</vt:lpstr>
      <vt:lpstr>Картотека литературных произведений  по финансовой грамотности для дошкольников </vt:lpstr>
      <vt:lpstr>Игры по финансовой грамотности  для детей  старшего дошкольного  возраста</vt:lpstr>
      <vt:lpstr>Познавательные методы: консультации, родительские собрания, мастер-классы, семейные проекты, проведение встречи с интересными людьми,  проведение маршрутов выходного дня</vt:lpstr>
      <vt:lpstr>Проведение встреч  с интересными людьми</vt:lpstr>
      <vt:lpstr>Проведение встреч  с интересными людьми</vt:lpstr>
      <vt:lpstr>Социальные сети как инструмент сотрудничества с семьями воспитанников по формированию финансовой грамотности</vt:lpstr>
      <vt:lpstr>Презентация PowerPoint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HP</dc:creator>
  <cp:lastModifiedBy>HP</cp:lastModifiedBy>
  <cp:revision>36</cp:revision>
  <dcterms:created xsi:type="dcterms:W3CDTF">2024-02-14T08:13:10Z</dcterms:created>
  <dcterms:modified xsi:type="dcterms:W3CDTF">2024-12-23T09:15:55Z</dcterms:modified>
</cp:coreProperties>
</file>