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webextensions/taskpanes.xml" ContentType="application/vnd.ms-office.webextensiontaskpanes+xml"/>
  <Override PartName="/ppt/webextensions/webextension1.xml" ContentType="application/vnd.ms-office.webextension+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1" r:id="rId4"/>
    <p:sldId id="262" r:id="rId5"/>
    <p:sldId id="263" r:id="rId6"/>
    <p:sldId id="265" r:id="rId7"/>
    <p:sldId id="266" r:id="rId8"/>
    <p:sldId id="267" r:id="rId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5A946B35-58E0-4B9B-9DCB-111A729DEF10}">
          <p14:sldIdLst>
            <p14:sldId id="256"/>
            <p14:sldId id="259"/>
            <p14:sldId id="261"/>
            <p14:sldId id="262"/>
            <p14:sldId id="263"/>
            <p14:sldId id="265"/>
            <p14:sldId id="266"/>
            <p14:sldId id="267"/>
          </p14:sldIdLst>
        </p14:section>
      </p14:sectionLst>
    </p:ex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2" d="100"/>
          <a:sy n="82" d="100"/>
        </p:scale>
        <p:origin x="-108" y="-6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3ABE9124-696C-4D8A-9B3F-76D57B6DBBC2}" type="datetimeFigureOut">
              <a:rPr lang="ru-RU" smtClean="0"/>
              <a:t>23.12.2024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5420D6B-5AAA-4764-8646-748213500333}" type="slidenum">
              <a:rPr lang="ru-RU" smtClean="0"/>
              <a:t>‹#›</a:t>
            </a:fld>
            <a:endParaRPr lang="ru-RU"/>
          </a:p>
        </p:txBody>
      </p:sp>
    </p:spTree>
    <p:extLst>
      <p:ext uri="{BB962C8B-B14F-4D97-AF65-F5344CB8AC3E}">
        <p14:creationId xmlns:p14="http://schemas.microsoft.com/office/powerpoint/2010/main" val="3929713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3ABE9124-696C-4D8A-9B3F-76D57B6DBBC2}" type="datetimeFigureOut">
              <a:rPr lang="ru-RU" smtClean="0"/>
              <a:t>23.12.2024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5420D6B-5AAA-4764-8646-748213500333}" type="slidenum">
              <a:rPr lang="ru-RU" smtClean="0"/>
              <a:t>‹#›</a:t>
            </a:fld>
            <a:endParaRPr lang="ru-RU"/>
          </a:p>
        </p:txBody>
      </p:sp>
    </p:spTree>
    <p:extLst>
      <p:ext uri="{BB962C8B-B14F-4D97-AF65-F5344CB8AC3E}">
        <p14:creationId xmlns:p14="http://schemas.microsoft.com/office/powerpoint/2010/main" val="3629667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3ABE9124-696C-4D8A-9B3F-76D57B6DBBC2}" type="datetimeFigureOut">
              <a:rPr lang="ru-RU" smtClean="0"/>
              <a:t>23.12.2024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5420D6B-5AAA-4764-8646-748213500333}" type="slidenum">
              <a:rPr lang="ru-RU" smtClean="0"/>
              <a:t>‹#›</a:t>
            </a:fld>
            <a:endParaRPr lang="ru-RU"/>
          </a:p>
        </p:txBody>
      </p:sp>
    </p:spTree>
    <p:extLst>
      <p:ext uri="{BB962C8B-B14F-4D97-AF65-F5344CB8AC3E}">
        <p14:creationId xmlns:p14="http://schemas.microsoft.com/office/powerpoint/2010/main" val="474550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3ABE9124-696C-4D8A-9B3F-76D57B6DBBC2}" type="datetimeFigureOut">
              <a:rPr lang="ru-RU" smtClean="0"/>
              <a:t>23.12.2024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5420D6B-5AAA-4764-8646-748213500333}" type="slidenum">
              <a:rPr lang="ru-RU" smtClean="0"/>
              <a:t>‹#›</a:t>
            </a:fld>
            <a:endParaRPr lang="ru-RU"/>
          </a:p>
        </p:txBody>
      </p:sp>
    </p:spTree>
    <p:extLst>
      <p:ext uri="{BB962C8B-B14F-4D97-AF65-F5344CB8AC3E}">
        <p14:creationId xmlns:p14="http://schemas.microsoft.com/office/powerpoint/2010/main" val="2365285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3ABE9124-696C-4D8A-9B3F-76D57B6DBBC2}" type="datetimeFigureOut">
              <a:rPr lang="ru-RU" smtClean="0"/>
              <a:t>23.12.2024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5420D6B-5AAA-4764-8646-748213500333}" type="slidenum">
              <a:rPr lang="ru-RU" smtClean="0"/>
              <a:t>‹#›</a:t>
            </a:fld>
            <a:endParaRPr lang="ru-RU"/>
          </a:p>
        </p:txBody>
      </p:sp>
    </p:spTree>
    <p:extLst>
      <p:ext uri="{BB962C8B-B14F-4D97-AF65-F5344CB8AC3E}">
        <p14:creationId xmlns:p14="http://schemas.microsoft.com/office/powerpoint/2010/main" val="2598827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3ABE9124-696C-4D8A-9B3F-76D57B6DBBC2}" type="datetimeFigureOut">
              <a:rPr lang="ru-RU" smtClean="0"/>
              <a:t>23.12.2024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5420D6B-5AAA-4764-8646-748213500333}" type="slidenum">
              <a:rPr lang="ru-RU" smtClean="0"/>
              <a:t>‹#›</a:t>
            </a:fld>
            <a:endParaRPr lang="ru-RU"/>
          </a:p>
        </p:txBody>
      </p:sp>
    </p:spTree>
    <p:extLst>
      <p:ext uri="{BB962C8B-B14F-4D97-AF65-F5344CB8AC3E}">
        <p14:creationId xmlns:p14="http://schemas.microsoft.com/office/powerpoint/2010/main" val="847242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3ABE9124-696C-4D8A-9B3F-76D57B6DBBC2}" type="datetimeFigureOut">
              <a:rPr lang="ru-RU" smtClean="0"/>
              <a:t>23.12.2024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5420D6B-5AAA-4764-8646-748213500333}" type="slidenum">
              <a:rPr lang="ru-RU" smtClean="0"/>
              <a:t>‹#›</a:t>
            </a:fld>
            <a:endParaRPr lang="ru-RU"/>
          </a:p>
        </p:txBody>
      </p:sp>
    </p:spTree>
    <p:extLst>
      <p:ext uri="{BB962C8B-B14F-4D97-AF65-F5344CB8AC3E}">
        <p14:creationId xmlns:p14="http://schemas.microsoft.com/office/powerpoint/2010/main" val="18501416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3ABE9124-696C-4D8A-9B3F-76D57B6DBBC2}" type="datetimeFigureOut">
              <a:rPr lang="ru-RU" smtClean="0"/>
              <a:t>23.12.2024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5420D6B-5AAA-4764-8646-748213500333}" type="slidenum">
              <a:rPr lang="ru-RU" smtClean="0"/>
              <a:t>‹#›</a:t>
            </a:fld>
            <a:endParaRPr lang="ru-RU"/>
          </a:p>
        </p:txBody>
      </p:sp>
    </p:spTree>
    <p:extLst>
      <p:ext uri="{BB962C8B-B14F-4D97-AF65-F5344CB8AC3E}">
        <p14:creationId xmlns:p14="http://schemas.microsoft.com/office/powerpoint/2010/main" val="1365511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ABE9124-696C-4D8A-9B3F-76D57B6DBBC2}" type="datetimeFigureOut">
              <a:rPr lang="ru-RU" smtClean="0"/>
              <a:t>23.12.2024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5420D6B-5AAA-4764-8646-748213500333}" type="slidenum">
              <a:rPr lang="ru-RU" smtClean="0"/>
              <a:t>‹#›</a:t>
            </a:fld>
            <a:endParaRPr lang="ru-RU"/>
          </a:p>
        </p:txBody>
      </p:sp>
    </p:spTree>
    <p:extLst>
      <p:ext uri="{BB962C8B-B14F-4D97-AF65-F5344CB8AC3E}">
        <p14:creationId xmlns:p14="http://schemas.microsoft.com/office/powerpoint/2010/main" val="30513436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3ABE9124-696C-4D8A-9B3F-76D57B6DBBC2}" type="datetimeFigureOut">
              <a:rPr lang="ru-RU" smtClean="0"/>
              <a:t>23.12.2024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5420D6B-5AAA-4764-8646-748213500333}" type="slidenum">
              <a:rPr lang="ru-RU" smtClean="0"/>
              <a:t>‹#›</a:t>
            </a:fld>
            <a:endParaRPr lang="ru-RU"/>
          </a:p>
        </p:txBody>
      </p:sp>
    </p:spTree>
    <p:extLst>
      <p:ext uri="{BB962C8B-B14F-4D97-AF65-F5344CB8AC3E}">
        <p14:creationId xmlns:p14="http://schemas.microsoft.com/office/powerpoint/2010/main" val="3739191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3ABE9124-696C-4D8A-9B3F-76D57B6DBBC2}" type="datetimeFigureOut">
              <a:rPr lang="ru-RU" smtClean="0"/>
              <a:t>23.12.2024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5420D6B-5AAA-4764-8646-748213500333}" type="slidenum">
              <a:rPr lang="ru-RU" smtClean="0"/>
              <a:t>‹#›</a:t>
            </a:fld>
            <a:endParaRPr lang="ru-RU"/>
          </a:p>
        </p:txBody>
      </p:sp>
    </p:spTree>
    <p:extLst>
      <p:ext uri="{BB962C8B-B14F-4D97-AF65-F5344CB8AC3E}">
        <p14:creationId xmlns:p14="http://schemas.microsoft.com/office/powerpoint/2010/main" val="12994617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BE9124-696C-4D8A-9B3F-76D57B6DBBC2}" type="datetimeFigureOut">
              <a:rPr lang="ru-RU" smtClean="0"/>
              <a:t>23.12.2024</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420D6B-5AAA-4764-8646-748213500333}" type="slidenum">
              <a:rPr lang="ru-RU" smtClean="0"/>
              <a:t>‹#›</a:t>
            </a:fld>
            <a:endParaRPr lang="ru-RU"/>
          </a:p>
        </p:txBody>
      </p:sp>
    </p:spTree>
    <p:extLst>
      <p:ext uri="{BB962C8B-B14F-4D97-AF65-F5344CB8AC3E}">
        <p14:creationId xmlns:p14="http://schemas.microsoft.com/office/powerpoint/2010/main" val="8073041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gif"/><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2.gif"/><Relationship Id="rId5" Type="http://schemas.openxmlformats.org/officeDocument/2006/relationships/image" Target="../media/image11.gif"/><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extBox 1"/>
          <p:cNvSpPr txBox="1"/>
          <p:nvPr/>
        </p:nvSpPr>
        <p:spPr>
          <a:xfrm>
            <a:off x="310606" y="2053620"/>
            <a:ext cx="8044961" cy="2538131"/>
          </a:xfrm>
          <a:prstGeom prst="rect">
            <a:avLst/>
          </a:prstGeom>
          <a:noFill/>
        </p:spPr>
        <p:txBody>
          <a:bodyPr wrap="square" rtlCol="0">
            <a:spAutoFit/>
          </a:bodyPr>
          <a:lstStyle/>
          <a:p>
            <a:pPr marL="6350" indent="-6350" algn="ctr">
              <a:lnSpc>
                <a:spcPct val="112000"/>
              </a:lnSpc>
              <a:spcAft>
                <a:spcPts val="270"/>
              </a:spcAft>
            </a:pPr>
            <a:r>
              <a:rPr lang="ru-RU" sz="3600" b="1"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Использование интерактивных игр для формирования предпосылок финансовой грамотности детей дошкольного возраста </a:t>
            </a:r>
            <a:endParaRPr lang="ru-RU" sz="36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p:cNvSpPr txBox="1"/>
          <p:nvPr/>
        </p:nvSpPr>
        <p:spPr>
          <a:xfrm>
            <a:off x="6582507" y="6211669"/>
            <a:ext cx="5054321" cy="646331"/>
          </a:xfrm>
          <a:prstGeom prst="rect">
            <a:avLst/>
          </a:prstGeom>
          <a:noFill/>
        </p:spPr>
        <p:txBody>
          <a:bodyPr wrap="square" rtlCol="0">
            <a:spAutoFit/>
          </a:bodyPr>
          <a:lstStyle/>
          <a:p>
            <a:r>
              <a:rPr lang="ru-RU" dirty="0">
                <a:solidFill>
                  <a:srgbClr val="002060"/>
                </a:solidFill>
                <a:latin typeface="Arial" panose="020B0604020202020204" pitchFamily="34" charset="0"/>
                <a:cs typeface="Arial" panose="020B0604020202020204" pitchFamily="34" charset="0"/>
              </a:rPr>
              <a:t>Киселёва Виктория Сергеевна, воспитатель МБДОУ д/с № 80 г. Ставрополь</a:t>
            </a:r>
          </a:p>
        </p:txBody>
      </p:sp>
    </p:spTree>
    <p:extLst>
      <p:ext uri="{BB962C8B-B14F-4D97-AF65-F5344CB8AC3E}">
        <p14:creationId xmlns:p14="http://schemas.microsoft.com/office/powerpoint/2010/main" val="19414294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Рисунок 1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Прямоугольник 1"/>
          <p:cNvSpPr/>
          <p:nvPr/>
        </p:nvSpPr>
        <p:spPr>
          <a:xfrm>
            <a:off x="84992" y="2173850"/>
            <a:ext cx="12107008" cy="3693319"/>
          </a:xfrm>
          <a:prstGeom prst="rect">
            <a:avLst/>
          </a:prstGeom>
        </p:spPr>
        <p:txBody>
          <a:bodyPr wrap="square">
            <a:spAutoFit/>
          </a:bodyPr>
          <a:lstStyle/>
          <a:p>
            <a:r>
              <a:rPr lang="ru-RU" sz="3600" dirty="0">
                <a:solidFill>
                  <a:srgbClr val="002060"/>
                </a:solidFill>
                <a:latin typeface="Arial" panose="020B0604020202020204" pitchFamily="34" charset="0"/>
                <a:cs typeface="Arial" panose="020B0604020202020204" pitchFamily="34" charset="0"/>
              </a:rPr>
              <a:t>	</a:t>
            </a:r>
            <a:r>
              <a:rPr lang="ru-RU" sz="3600" dirty="0"/>
              <a:t>Финансовая грамотность - это воспитание у ребенка бережливости, деловитости и рационального поведения в отношении простых обменных операций, здоровой ценностной оценки любых результатов труда, будь то товары или деньги, а также формирование у ребенка правильного представления о финансовом мире.</a:t>
            </a:r>
            <a:endParaRPr lang="ru-RU" sz="3600" dirty="0">
              <a:solidFill>
                <a:srgbClr val="002060"/>
              </a:solidFill>
              <a:latin typeface="Arial" panose="020B0604020202020204" pitchFamily="34" charset="0"/>
              <a:cs typeface="Arial" panose="020B0604020202020204" pitchFamily="34" charset="0"/>
            </a:endParaRPr>
          </a:p>
          <a:p>
            <a:pPr algn="ctr"/>
            <a:endParaRPr lang="ru-RU" dirty="0">
              <a:solidFill>
                <a:srgbClr val="002060"/>
              </a:solidFill>
              <a:latin typeface="Arial" panose="020B0604020202020204" pitchFamily="34" charset="0"/>
              <a:cs typeface="Arial" panose="020B0604020202020204" pitchFamily="34" charset="0"/>
            </a:endParaRPr>
          </a:p>
        </p:txBody>
      </p:sp>
      <p:sp>
        <p:nvSpPr>
          <p:cNvPr id="4" name="Прямоугольник 3"/>
          <p:cNvSpPr/>
          <p:nvPr/>
        </p:nvSpPr>
        <p:spPr>
          <a:xfrm>
            <a:off x="1796774" y="750922"/>
            <a:ext cx="6096000" cy="523220"/>
          </a:xfrm>
          <a:prstGeom prst="rect">
            <a:avLst/>
          </a:prstGeom>
        </p:spPr>
        <p:txBody>
          <a:bodyPr>
            <a:spAutoFit/>
          </a:bodyPr>
          <a:lstStyle/>
          <a:p>
            <a:pPr algn="ctr"/>
            <a:r>
              <a:rPr kumimoji="0" lang="ru-RU" sz="28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Финансовая грамотность</a:t>
            </a:r>
            <a:endParaRPr lang="ru-RU" sz="28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417575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DE76EDFB-E45C-F12B-7BA8-3D068A7B7171}"/>
            </a:ext>
          </a:extLst>
        </p:cNvPr>
        <p:cNvGrpSpPr/>
        <p:nvPr/>
      </p:nvGrpSpPr>
      <p:grpSpPr>
        <a:xfrm>
          <a:off x="0" y="0"/>
          <a:ext cx="0" cy="0"/>
          <a:chOff x="0" y="0"/>
          <a:chExt cx="0" cy="0"/>
        </a:xfrm>
      </p:grpSpPr>
      <p:pic>
        <p:nvPicPr>
          <p:cNvPr id="14" name="Рисунок 13">
            <a:extLst>
              <a:ext uri="{FF2B5EF4-FFF2-40B4-BE49-F238E27FC236}">
                <a16:creationId xmlns="" xmlns:a16="http://schemas.microsoft.com/office/drawing/2014/main" id="{12A5E7B9-E666-37AF-FC98-6E99E0ECC914}"/>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2496" y="0"/>
            <a:ext cx="12192000" cy="6858000"/>
          </a:xfrm>
          <a:prstGeom prst="rect">
            <a:avLst/>
          </a:prstGeom>
        </p:spPr>
      </p:pic>
      <p:sp>
        <p:nvSpPr>
          <p:cNvPr id="2" name="Прямоугольник 1">
            <a:extLst>
              <a:ext uri="{FF2B5EF4-FFF2-40B4-BE49-F238E27FC236}">
                <a16:creationId xmlns="" xmlns:a16="http://schemas.microsoft.com/office/drawing/2014/main" id="{789EFEDD-7E05-F291-4341-90DD2F6ED0CE}"/>
              </a:ext>
            </a:extLst>
          </p:cNvPr>
          <p:cNvSpPr/>
          <p:nvPr/>
        </p:nvSpPr>
        <p:spPr>
          <a:xfrm>
            <a:off x="84992" y="2173850"/>
            <a:ext cx="12107008" cy="646331"/>
          </a:xfrm>
          <a:prstGeom prst="rect">
            <a:avLst/>
          </a:prstGeom>
        </p:spPr>
        <p:txBody>
          <a:bodyPr wrap="square">
            <a:spAutoFit/>
          </a:bodyPr>
          <a:lstStyle/>
          <a:p>
            <a:r>
              <a:rPr lang="ru-RU" sz="3600" dirty="0">
                <a:solidFill>
                  <a:srgbClr val="002060"/>
                </a:solidFill>
                <a:latin typeface="Arial" panose="020B0604020202020204" pitchFamily="34" charset="0"/>
                <a:cs typeface="Arial" panose="020B0604020202020204" pitchFamily="34" charset="0"/>
              </a:rPr>
              <a:t>	</a:t>
            </a:r>
            <a:endParaRPr lang="ru-RU" dirty="0">
              <a:solidFill>
                <a:srgbClr val="002060"/>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 xmlns:a16="http://schemas.microsoft.com/office/drawing/2014/main" id="{E21DAF7E-1885-054F-85C8-A7E496E6F3F5}"/>
              </a:ext>
            </a:extLst>
          </p:cNvPr>
          <p:cNvSpPr txBox="1"/>
          <p:nvPr/>
        </p:nvSpPr>
        <p:spPr>
          <a:xfrm>
            <a:off x="258511" y="2031934"/>
            <a:ext cx="10227178" cy="3539430"/>
          </a:xfrm>
          <a:prstGeom prst="rect">
            <a:avLst/>
          </a:prstGeom>
          <a:noFill/>
        </p:spPr>
        <p:txBody>
          <a:bodyPr wrap="square">
            <a:spAutoFit/>
          </a:bodyPr>
          <a:lstStyle/>
          <a:p>
            <a:r>
              <a:rPr lang="ru-RU" sz="2800" b="1" dirty="0">
                <a:latin typeface="Times New Roman" panose="02020603050405020304" pitchFamily="18" charset="0"/>
                <a:cs typeface="Times New Roman" panose="02020603050405020304" pitchFamily="18" charset="0"/>
              </a:rPr>
              <a:t>Цель:</a:t>
            </a:r>
            <a:r>
              <a:rPr lang="ru-RU" sz="2800" dirty="0">
                <a:latin typeface="Times New Roman" panose="02020603050405020304" pitchFamily="18" charset="0"/>
                <a:cs typeface="Times New Roman" panose="02020603050405020304" pitchFamily="18" charset="0"/>
              </a:rPr>
              <a:t> не только расширять экономический кругозор дошкольника, но и дать представление о таких экономических качествах, как трудолюбие, бережливость, хозяйственность, экономность. Помочь дошкольнику осознать, что достичь экономических благ можно лишь упорным трудом, причем труд следует понимать не только, как средство достижения этих самих благ, но и как созидание, как творческий процесс, приносящий радость и удовлетворение. </a:t>
            </a:r>
          </a:p>
        </p:txBody>
      </p:sp>
      <p:sp>
        <p:nvSpPr>
          <p:cNvPr id="6" name="TextBox 5">
            <a:extLst>
              <a:ext uri="{FF2B5EF4-FFF2-40B4-BE49-F238E27FC236}">
                <a16:creationId xmlns="" xmlns:a16="http://schemas.microsoft.com/office/drawing/2014/main" id="{A9E2116C-0D1C-0A4C-B273-D1AE0638B76A}"/>
              </a:ext>
            </a:extLst>
          </p:cNvPr>
          <p:cNvSpPr txBox="1"/>
          <p:nvPr/>
        </p:nvSpPr>
        <p:spPr>
          <a:xfrm>
            <a:off x="3357157" y="754357"/>
            <a:ext cx="3434082" cy="523220"/>
          </a:xfrm>
          <a:prstGeom prst="rect">
            <a:avLst/>
          </a:prstGeom>
          <a:noFill/>
        </p:spPr>
        <p:txBody>
          <a:bodyPr wrap="none" rtlCol="0">
            <a:spAutoFit/>
          </a:bodyPr>
          <a:lstStyle/>
          <a:p>
            <a:pPr algn="ctr"/>
            <a:r>
              <a:rPr lang="ru-RU" sz="2800" b="1" dirty="0">
                <a:latin typeface="Times New Roman" panose="02020603050405020304" pitchFamily="18" charset="0"/>
                <a:cs typeface="Times New Roman" panose="02020603050405020304" pitchFamily="18" charset="0"/>
              </a:rPr>
              <a:t>Цель нашей работы</a:t>
            </a:r>
          </a:p>
        </p:txBody>
      </p:sp>
    </p:spTree>
    <p:extLst>
      <p:ext uri="{BB962C8B-B14F-4D97-AF65-F5344CB8AC3E}">
        <p14:creationId xmlns:p14="http://schemas.microsoft.com/office/powerpoint/2010/main" val="25126968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4DECC18E-4BAC-5281-415A-6829ACFC5688}"/>
            </a:ext>
          </a:extLst>
        </p:cNvPr>
        <p:cNvGrpSpPr/>
        <p:nvPr/>
      </p:nvGrpSpPr>
      <p:grpSpPr>
        <a:xfrm>
          <a:off x="0" y="0"/>
          <a:ext cx="0" cy="0"/>
          <a:chOff x="0" y="0"/>
          <a:chExt cx="0" cy="0"/>
        </a:xfrm>
      </p:grpSpPr>
      <p:pic>
        <p:nvPicPr>
          <p:cNvPr id="14" name="Рисунок 13">
            <a:extLst>
              <a:ext uri="{FF2B5EF4-FFF2-40B4-BE49-F238E27FC236}">
                <a16:creationId xmlns="" xmlns:a16="http://schemas.microsoft.com/office/drawing/2014/main" id="{1573DC90-B8D2-7451-FA40-F5697FA2C37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110130"/>
            <a:ext cx="12192000" cy="6858000"/>
          </a:xfrm>
          <a:prstGeom prst="rect">
            <a:avLst/>
          </a:prstGeom>
        </p:spPr>
      </p:pic>
      <p:sp>
        <p:nvSpPr>
          <p:cNvPr id="2" name="Прямоугольник 1">
            <a:extLst>
              <a:ext uri="{FF2B5EF4-FFF2-40B4-BE49-F238E27FC236}">
                <a16:creationId xmlns="" xmlns:a16="http://schemas.microsoft.com/office/drawing/2014/main" id="{24AB6CD7-139B-5940-F16A-FC4322F6145B}"/>
              </a:ext>
            </a:extLst>
          </p:cNvPr>
          <p:cNvSpPr/>
          <p:nvPr/>
        </p:nvSpPr>
        <p:spPr>
          <a:xfrm>
            <a:off x="84992" y="2173850"/>
            <a:ext cx="12107008" cy="646331"/>
          </a:xfrm>
          <a:prstGeom prst="rect">
            <a:avLst/>
          </a:prstGeom>
        </p:spPr>
        <p:txBody>
          <a:bodyPr wrap="square">
            <a:spAutoFit/>
          </a:bodyPr>
          <a:lstStyle/>
          <a:p>
            <a:r>
              <a:rPr lang="ru-RU" sz="3600" dirty="0">
                <a:solidFill>
                  <a:srgbClr val="002060"/>
                </a:solidFill>
                <a:latin typeface="Arial" panose="020B0604020202020204" pitchFamily="34" charset="0"/>
                <a:cs typeface="Arial" panose="020B0604020202020204" pitchFamily="34" charset="0"/>
              </a:rPr>
              <a:t>	</a:t>
            </a:r>
            <a:endParaRPr lang="ru-RU" dirty="0">
              <a:solidFill>
                <a:srgbClr val="002060"/>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 xmlns:a16="http://schemas.microsoft.com/office/drawing/2014/main" id="{29ED1856-125C-56B9-D03D-FE9704271353}"/>
              </a:ext>
            </a:extLst>
          </p:cNvPr>
          <p:cNvSpPr txBox="1"/>
          <p:nvPr/>
        </p:nvSpPr>
        <p:spPr>
          <a:xfrm>
            <a:off x="2557418" y="571861"/>
            <a:ext cx="5629362" cy="523220"/>
          </a:xfrm>
          <a:prstGeom prst="rect">
            <a:avLst/>
          </a:prstGeom>
          <a:noFill/>
        </p:spPr>
        <p:txBody>
          <a:bodyPr wrap="none" rtlCol="0">
            <a:spAutoFit/>
          </a:bodyPr>
          <a:lstStyle/>
          <a:p>
            <a:pPr algn="ctr"/>
            <a:r>
              <a:rPr lang="ru-RU" sz="2800" b="1" dirty="0">
                <a:latin typeface="Times New Roman" panose="02020603050405020304" pitchFamily="18" charset="0"/>
                <a:cs typeface="Times New Roman" panose="02020603050405020304" pitchFamily="18" charset="0"/>
              </a:rPr>
              <a:t>Формы игрового взаимодействия</a:t>
            </a:r>
          </a:p>
        </p:txBody>
      </p:sp>
      <p:pic>
        <p:nvPicPr>
          <p:cNvPr id="3" name="Рисунок 2">
            <a:extLst>
              <a:ext uri="{FF2B5EF4-FFF2-40B4-BE49-F238E27FC236}">
                <a16:creationId xmlns="" xmlns:a16="http://schemas.microsoft.com/office/drawing/2014/main" id="{F03E8846-C156-8292-9064-D4C68F40F7E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49064" y="3219090"/>
            <a:ext cx="2939783" cy="2173851"/>
          </a:xfrm>
          <a:prstGeom prst="rect">
            <a:avLst/>
          </a:prstGeom>
        </p:spPr>
      </p:pic>
      <p:cxnSp>
        <p:nvCxnSpPr>
          <p:cNvPr id="7" name="Прямая соединительная линия 6">
            <a:extLst>
              <a:ext uri="{FF2B5EF4-FFF2-40B4-BE49-F238E27FC236}">
                <a16:creationId xmlns="" xmlns:a16="http://schemas.microsoft.com/office/drawing/2014/main" id="{6DA8CBB5-7671-23F2-C602-FCBF3BE8357E}"/>
              </a:ext>
            </a:extLst>
          </p:cNvPr>
          <p:cNvCxnSpPr>
            <a:cxnSpLocks/>
          </p:cNvCxnSpPr>
          <p:nvPr/>
        </p:nvCxnSpPr>
        <p:spPr>
          <a:xfrm flipV="1">
            <a:off x="5372099" y="2720890"/>
            <a:ext cx="0" cy="825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a:extLst>
              <a:ext uri="{FF2B5EF4-FFF2-40B4-BE49-F238E27FC236}">
                <a16:creationId xmlns="" xmlns:a16="http://schemas.microsoft.com/office/drawing/2014/main" id="{C6B19017-5E1C-4E55-90E3-16D006F1FB8E}"/>
              </a:ext>
            </a:extLst>
          </p:cNvPr>
          <p:cNvCxnSpPr>
            <a:cxnSpLocks/>
          </p:cNvCxnSpPr>
          <p:nvPr/>
        </p:nvCxnSpPr>
        <p:spPr>
          <a:xfrm flipH="1" flipV="1">
            <a:off x="2720187" y="3686710"/>
            <a:ext cx="1036499" cy="3883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a:extLst>
              <a:ext uri="{FF2B5EF4-FFF2-40B4-BE49-F238E27FC236}">
                <a16:creationId xmlns="" xmlns:a16="http://schemas.microsoft.com/office/drawing/2014/main" id="{43CAC5B8-CE21-3429-09D5-CD166EF0883B}"/>
              </a:ext>
            </a:extLst>
          </p:cNvPr>
          <p:cNvCxnSpPr/>
          <p:nvPr/>
        </p:nvCxnSpPr>
        <p:spPr>
          <a:xfrm flipH="1">
            <a:off x="3220309" y="4846772"/>
            <a:ext cx="709301" cy="45292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a:extLst>
              <a:ext uri="{FF2B5EF4-FFF2-40B4-BE49-F238E27FC236}">
                <a16:creationId xmlns="" xmlns:a16="http://schemas.microsoft.com/office/drawing/2014/main" id="{9CB8757D-D1CC-579E-14BF-756D15AEE4F3}"/>
              </a:ext>
            </a:extLst>
          </p:cNvPr>
          <p:cNvCxnSpPr/>
          <p:nvPr/>
        </p:nvCxnSpPr>
        <p:spPr>
          <a:xfrm>
            <a:off x="5349960" y="5128582"/>
            <a:ext cx="0" cy="342236"/>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a:extLst>
              <a:ext uri="{FF2B5EF4-FFF2-40B4-BE49-F238E27FC236}">
                <a16:creationId xmlns="" xmlns:a16="http://schemas.microsoft.com/office/drawing/2014/main" id="{D3372A62-9741-EBCA-3093-2F98671FB090}"/>
              </a:ext>
            </a:extLst>
          </p:cNvPr>
          <p:cNvCxnSpPr>
            <a:cxnSpLocks/>
          </p:cNvCxnSpPr>
          <p:nvPr/>
        </p:nvCxnSpPr>
        <p:spPr>
          <a:xfrm>
            <a:off x="6823659" y="4821849"/>
            <a:ext cx="554390" cy="440413"/>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a:extLst>
              <a:ext uri="{FF2B5EF4-FFF2-40B4-BE49-F238E27FC236}">
                <a16:creationId xmlns="" xmlns:a16="http://schemas.microsoft.com/office/drawing/2014/main" id="{9A6D7175-1EC2-F90A-0AE9-CD00CDA78BC6}"/>
              </a:ext>
            </a:extLst>
          </p:cNvPr>
          <p:cNvCxnSpPr>
            <a:cxnSpLocks/>
          </p:cNvCxnSpPr>
          <p:nvPr/>
        </p:nvCxnSpPr>
        <p:spPr>
          <a:xfrm flipV="1">
            <a:off x="6823659" y="3880908"/>
            <a:ext cx="1072655" cy="204598"/>
          </a:xfrm>
          <a:prstGeom prst="line">
            <a:avLst/>
          </a:prstGeom>
        </p:spPr>
        <p:style>
          <a:lnRef idx="1">
            <a:schemeClr val="accent1"/>
          </a:lnRef>
          <a:fillRef idx="0">
            <a:schemeClr val="accent1"/>
          </a:fillRef>
          <a:effectRef idx="0">
            <a:schemeClr val="accent1"/>
          </a:effectRef>
          <a:fontRef idx="minor">
            <a:schemeClr val="tx1"/>
          </a:fontRef>
        </p:style>
      </p:cxnSp>
      <p:sp>
        <p:nvSpPr>
          <p:cNvPr id="26" name="Овал 25">
            <a:extLst>
              <a:ext uri="{FF2B5EF4-FFF2-40B4-BE49-F238E27FC236}">
                <a16:creationId xmlns="" xmlns:a16="http://schemas.microsoft.com/office/drawing/2014/main" id="{B4A61BCB-E5FB-C68C-F29F-EF0CB5B92C4A}"/>
              </a:ext>
            </a:extLst>
          </p:cNvPr>
          <p:cNvSpPr/>
          <p:nvPr/>
        </p:nvSpPr>
        <p:spPr>
          <a:xfrm>
            <a:off x="3935338" y="1849219"/>
            <a:ext cx="2767237" cy="914400"/>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800" b="1" i="0" u="none" strike="noStrike" kern="1200" cap="none" spc="0" normalizeH="0" baseline="0" noProof="0" dirty="0">
                <a:ln>
                  <a:noFill/>
                </a:ln>
                <a:solidFill>
                  <a:prstClr val="black"/>
                </a:solidFill>
                <a:effectLst/>
                <a:uLnTx/>
                <a:uFillTx/>
                <a:latin typeface="Calibri" panose="020F0502020204030204"/>
                <a:ea typeface="+mn-ea"/>
                <a:cs typeface="+mn-cs"/>
              </a:rPr>
              <a:t>Интерактивные игры</a:t>
            </a:r>
          </a:p>
          <a:p>
            <a:pPr algn="ctr"/>
            <a:endParaRPr lang="ru-RU" dirty="0">
              <a:solidFill>
                <a:schemeClr val="tx1"/>
              </a:solidFill>
            </a:endParaRPr>
          </a:p>
        </p:txBody>
      </p:sp>
      <p:sp>
        <p:nvSpPr>
          <p:cNvPr id="27" name="Овал 26">
            <a:extLst>
              <a:ext uri="{FF2B5EF4-FFF2-40B4-BE49-F238E27FC236}">
                <a16:creationId xmlns="" xmlns:a16="http://schemas.microsoft.com/office/drawing/2014/main" id="{3777B655-9190-2ED5-A165-96CE331CABE4}"/>
              </a:ext>
            </a:extLst>
          </p:cNvPr>
          <p:cNvSpPr/>
          <p:nvPr/>
        </p:nvSpPr>
        <p:spPr>
          <a:xfrm>
            <a:off x="459836" y="3017621"/>
            <a:ext cx="2275806" cy="914400"/>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solidFill>
              </a:rPr>
              <a:t>Сюжетно-ролевые игры</a:t>
            </a:r>
          </a:p>
        </p:txBody>
      </p:sp>
      <p:sp>
        <p:nvSpPr>
          <p:cNvPr id="28" name="Овал 27">
            <a:extLst>
              <a:ext uri="{FF2B5EF4-FFF2-40B4-BE49-F238E27FC236}">
                <a16:creationId xmlns="" xmlns:a16="http://schemas.microsoft.com/office/drawing/2014/main" id="{1C445281-E39F-FAE9-B7BD-04B5E4B19AD6}"/>
              </a:ext>
            </a:extLst>
          </p:cNvPr>
          <p:cNvSpPr/>
          <p:nvPr/>
        </p:nvSpPr>
        <p:spPr>
          <a:xfrm>
            <a:off x="1146788" y="4941470"/>
            <a:ext cx="2023217" cy="914400"/>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solidFill>
              </a:rPr>
              <a:t>Игровые ситуации</a:t>
            </a:r>
          </a:p>
        </p:txBody>
      </p:sp>
      <p:sp>
        <p:nvSpPr>
          <p:cNvPr id="29" name="Овал 28">
            <a:extLst>
              <a:ext uri="{FF2B5EF4-FFF2-40B4-BE49-F238E27FC236}">
                <a16:creationId xmlns="" xmlns:a16="http://schemas.microsoft.com/office/drawing/2014/main" id="{EF405729-A709-3AB0-2A6C-65D944F72797}"/>
              </a:ext>
            </a:extLst>
          </p:cNvPr>
          <p:cNvSpPr/>
          <p:nvPr/>
        </p:nvSpPr>
        <p:spPr>
          <a:xfrm>
            <a:off x="3876260" y="5571995"/>
            <a:ext cx="2947399" cy="914400"/>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solidFill>
              </a:rPr>
              <a:t>Интеллектуальные игры</a:t>
            </a:r>
          </a:p>
        </p:txBody>
      </p:sp>
      <p:sp>
        <p:nvSpPr>
          <p:cNvPr id="30" name="Овал 29">
            <a:extLst>
              <a:ext uri="{FF2B5EF4-FFF2-40B4-BE49-F238E27FC236}">
                <a16:creationId xmlns="" xmlns:a16="http://schemas.microsoft.com/office/drawing/2014/main" id="{F9E89B00-B3EC-64B1-D7B4-8F4E6511DD95}"/>
              </a:ext>
            </a:extLst>
          </p:cNvPr>
          <p:cNvSpPr/>
          <p:nvPr/>
        </p:nvSpPr>
        <p:spPr>
          <a:xfrm>
            <a:off x="7495102" y="5164275"/>
            <a:ext cx="2580390" cy="914400"/>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800" b="0" i="0" u="none" strike="noStrike" kern="1200" cap="none" spc="0" normalizeH="0" baseline="0" noProof="0" dirty="0">
                <a:ln>
                  <a:noFill/>
                </a:ln>
                <a:solidFill>
                  <a:prstClr val="black"/>
                </a:solidFill>
                <a:effectLst/>
                <a:uLnTx/>
                <a:uFillTx/>
                <a:latin typeface="Calibri" panose="020F0502020204030204"/>
                <a:ea typeface="+mn-ea"/>
                <a:cs typeface="+mn-cs"/>
              </a:rPr>
              <a:t>Дидактические игры</a:t>
            </a:r>
          </a:p>
        </p:txBody>
      </p:sp>
      <p:sp>
        <p:nvSpPr>
          <p:cNvPr id="31" name="Овал 30">
            <a:extLst>
              <a:ext uri="{FF2B5EF4-FFF2-40B4-BE49-F238E27FC236}">
                <a16:creationId xmlns="" xmlns:a16="http://schemas.microsoft.com/office/drawing/2014/main" id="{D48D44BB-F114-9478-AF1D-CDAA1F0FE708}"/>
              </a:ext>
            </a:extLst>
          </p:cNvPr>
          <p:cNvSpPr/>
          <p:nvPr/>
        </p:nvSpPr>
        <p:spPr>
          <a:xfrm>
            <a:off x="7759529" y="3171106"/>
            <a:ext cx="3050901" cy="914400"/>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ru-RU" dirty="0" err="1"/>
              <a:t>Т</a:t>
            </a:r>
            <a:r>
              <a:rPr lang="ru-RU" dirty="0" err="1">
                <a:solidFill>
                  <a:schemeClr val="tx1"/>
                </a:solidFill>
              </a:rPr>
              <a:t>Театрализованные</a:t>
            </a:r>
            <a:r>
              <a:rPr lang="ru-RU" dirty="0">
                <a:solidFill>
                  <a:schemeClr val="tx1"/>
                </a:solidFill>
              </a:rPr>
              <a:t> игры</a:t>
            </a:r>
            <a:endParaRPr lang="ru-RU" dirty="0"/>
          </a:p>
        </p:txBody>
      </p:sp>
    </p:spTree>
    <p:extLst>
      <p:ext uri="{BB962C8B-B14F-4D97-AF65-F5344CB8AC3E}">
        <p14:creationId xmlns:p14="http://schemas.microsoft.com/office/powerpoint/2010/main" val="23055574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403E9F33-8AC8-3D3D-01AC-EF286CDEE5A4}"/>
            </a:ext>
          </a:extLst>
        </p:cNvPr>
        <p:cNvGrpSpPr/>
        <p:nvPr/>
      </p:nvGrpSpPr>
      <p:grpSpPr>
        <a:xfrm>
          <a:off x="0" y="0"/>
          <a:ext cx="0" cy="0"/>
          <a:chOff x="0" y="0"/>
          <a:chExt cx="0" cy="0"/>
        </a:xfrm>
      </p:grpSpPr>
      <p:pic>
        <p:nvPicPr>
          <p:cNvPr id="14" name="Рисунок 13">
            <a:extLst>
              <a:ext uri="{FF2B5EF4-FFF2-40B4-BE49-F238E27FC236}">
                <a16:creationId xmlns="" xmlns:a16="http://schemas.microsoft.com/office/drawing/2014/main" id="{983B05EF-BAFE-FC0D-AEB0-B62F9396D047}"/>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110130"/>
            <a:ext cx="12192000" cy="6858000"/>
          </a:xfrm>
          <a:prstGeom prst="rect">
            <a:avLst/>
          </a:prstGeom>
        </p:spPr>
      </p:pic>
      <p:sp>
        <p:nvSpPr>
          <p:cNvPr id="2" name="Прямоугольник 1">
            <a:extLst>
              <a:ext uri="{FF2B5EF4-FFF2-40B4-BE49-F238E27FC236}">
                <a16:creationId xmlns="" xmlns:a16="http://schemas.microsoft.com/office/drawing/2014/main" id="{429B3323-B47A-7A01-FFBA-50111BF3B3DC}"/>
              </a:ext>
            </a:extLst>
          </p:cNvPr>
          <p:cNvSpPr/>
          <p:nvPr/>
        </p:nvSpPr>
        <p:spPr>
          <a:xfrm>
            <a:off x="84992" y="2173850"/>
            <a:ext cx="12107008" cy="646331"/>
          </a:xfrm>
          <a:prstGeom prst="rect">
            <a:avLst/>
          </a:prstGeom>
        </p:spPr>
        <p:txBody>
          <a:bodyPr wrap="square">
            <a:spAutoFit/>
          </a:bodyPr>
          <a:lstStyle/>
          <a:p>
            <a:r>
              <a:rPr lang="ru-RU" sz="3600" dirty="0">
                <a:solidFill>
                  <a:srgbClr val="002060"/>
                </a:solidFill>
                <a:latin typeface="Arial" panose="020B0604020202020204" pitchFamily="34" charset="0"/>
                <a:cs typeface="Arial" panose="020B0604020202020204" pitchFamily="34" charset="0"/>
              </a:rPr>
              <a:t>	</a:t>
            </a:r>
            <a:endParaRPr lang="ru-RU" dirty="0">
              <a:solidFill>
                <a:srgbClr val="002060"/>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 xmlns:a16="http://schemas.microsoft.com/office/drawing/2014/main" id="{5FDFB6E8-D45B-E328-7D7C-DB4CC7F23D90}"/>
              </a:ext>
            </a:extLst>
          </p:cNvPr>
          <p:cNvSpPr txBox="1"/>
          <p:nvPr/>
        </p:nvSpPr>
        <p:spPr>
          <a:xfrm>
            <a:off x="504203" y="1998018"/>
            <a:ext cx="6563170" cy="3693319"/>
          </a:xfrm>
          <a:prstGeom prst="rect">
            <a:avLst/>
          </a:prstGeom>
          <a:noFill/>
        </p:spPr>
        <p:txBody>
          <a:bodyPr wrap="square" rtlCol="0">
            <a:spAutoFit/>
          </a:bodyPr>
          <a:lstStyle/>
          <a:p>
            <a:pPr algn="just"/>
            <a:r>
              <a:rPr lang="ru-RU" b="1" dirty="0" smtClean="0"/>
              <a:t>   </a:t>
            </a:r>
            <a:r>
              <a:rPr lang="ru-RU" b="1" dirty="0" smtClean="0">
                <a:latin typeface="Times New Roman" panose="02020603050405020304" pitchFamily="18" charset="0"/>
                <a:cs typeface="Times New Roman" panose="02020603050405020304" pitchFamily="18" charset="0"/>
              </a:rPr>
              <a:t>Интерактивные </a:t>
            </a:r>
            <a:r>
              <a:rPr lang="ru-RU" b="1" dirty="0">
                <a:latin typeface="Times New Roman" panose="02020603050405020304" pitchFamily="18" charset="0"/>
                <a:cs typeface="Times New Roman" panose="02020603050405020304" pitchFamily="18" charset="0"/>
              </a:rPr>
              <a:t>игры </a:t>
            </a:r>
            <a:r>
              <a:rPr lang="ru-RU" dirty="0">
                <a:latin typeface="Times New Roman" panose="02020603050405020304" pitchFamily="18" charset="0"/>
                <a:cs typeface="Times New Roman" panose="02020603050405020304" pitchFamily="18" charset="0"/>
              </a:rPr>
              <a:t>- это еще один вид игровой деятельности, применяемый для формирования финансовой грамотности детей дошкольного возраста. Данные игры очень популярны среди детей. Так как данный вид игровой деятельности имеет свои плюсы и минусы, то несет всего лишь дополнительную роль в развитии дошкольников. Интерактивные игры очень нравятся детям, и они с удовольствием погружаются в мир финансов, закрепляя и углубляя имеющиеся знания, приобретая новые. Использование интерактивных игр по финансовой грамотности детей вместе с традиционными играми повышает эффективность образования и воспитания детей, а так же усиливает уровень восприятия информации и развивает творческие способности у детей.</a:t>
            </a:r>
          </a:p>
        </p:txBody>
      </p:sp>
      <p:sp>
        <p:nvSpPr>
          <p:cNvPr id="5" name="TextBox 4">
            <a:extLst>
              <a:ext uri="{FF2B5EF4-FFF2-40B4-BE49-F238E27FC236}">
                <a16:creationId xmlns="" xmlns:a16="http://schemas.microsoft.com/office/drawing/2014/main" id="{FC2CA3C5-D37B-B06A-3D27-83C6FEF20CC5}"/>
              </a:ext>
            </a:extLst>
          </p:cNvPr>
          <p:cNvSpPr txBox="1"/>
          <p:nvPr/>
        </p:nvSpPr>
        <p:spPr>
          <a:xfrm>
            <a:off x="3505111" y="682334"/>
            <a:ext cx="3679212" cy="523220"/>
          </a:xfrm>
          <a:prstGeom prst="rect">
            <a:avLst/>
          </a:prstGeom>
          <a:noFill/>
        </p:spPr>
        <p:txBody>
          <a:bodyPr wrap="none" rtlCol="0">
            <a:spAutoFit/>
          </a:bodyPr>
          <a:lstStyle/>
          <a:p>
            <a:pPr algn="ctr"/>
            <a:r>
              <a:rPr lang="ru-RU" sz="2800" b="1" kern="0" dirty="0">
                <a:solidFill>
                  <a:srgbClr val="000000"/>
                </a:solidFill>
                <a:effectLst/>
                <a:latin typeface="Times New Roman" panose="02020603050405020304" pitchFamily="18" charset="0"/>
                <a:ea typeface="Times New Roman" panose="02020603050405020304" pitchFamily="18" charset="0"/>
              </a:rPr>
              <a:t>Интерактивная игра</a:t>
            </a:r>
            <a:r>
              <a:rPr lang="ru-RU" sz="2800" kern="0" dirty="0">
                <a:solidFill>
                  <a:srgbClr val="000000"/>
                </a:solidFill>
                <a:effectLst/>
                <a:latin typeface="Times New Roman" panose="02020603050405020304" pitchFamily="18" charset="0"/>
                <a:ea typeface="Times New Roman" panose="02020603050405020304" pitchFamily="18" charset="0"/>
              </a:rPr>
              <a:t> </a:t>
            </a:r>
            <a:endParaRPr lang="ru-RU" sz="2800" dirty="0"/>
          </a:p>
        </p:txBody>
      </p:sp>
      <p:pic>
        <p:nvPicPr>
          <p:cNvPr id="9" name="Рисунок 8">
            <a:extLst>
              <a:ext uri="{FF2B5EF4-FFF2-40B4-BE49-F238E27FC236}">
                <a16:creationId xmlns="" xmlns:a16="http://schemas.microsoft.com/office/drawing/2014/main" id="{1B5990F6-37F6-944A-514E-88578A181FB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873727" y="1085316"/>
            <a:ext cx="2966703" cy="2343684"/>
          </a:xfrm>
          <a:prstGeom prst="rect">
            <a:avLst/>
          </a:prstGeom>
        </p:spPr>
      </p:pic>
      <p:pic>
        <p:nvPicPr>
          <p:cNvPr id="6" name="Рисунок 5">
            <a:extLst>
              <a:ext uri="{FF2B5EF4-FFF2-40B4-BE49-F238E27FC236}">
                <a16:creationId xmlns="" xmlns:a16="http://schemas.microsoft.com/office/drawing/2014/main" id="{7CD97F00-D077-1CAB-205B-E4AD76D0C2F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281643" y="3652257"/>
            <a:ext cx="2966703" cy="2245204"/>
          </a:xfrm>
          <a:prstGeom prst="rect">
            <a:avLst/>
          </a:prstGeom>
        </p:spPr>
      </p:pic>
    </p:spTree>
    <p:extLst>
      <p:ext uri="{BB962C8B-B14F-4D97-AF65-F5344CB8AC3E}">
        <p14:creationId xmlns:p14="http://schemas.microsoft.com/office/powerpoint/2010/main" val="25626092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DADE3AAE-1F8D-FF6C-FCA5-B44C9DF49571}"/>
            </a:ext>
          </a:extLst>
        </p:cNvPr>
        <p:cNvGrpSpPr/>
        <p:nvPr/>
      </p:nvGrpSpPr>
      <p:grpSpPr>
        <a:xfrm>
          <a:off x="0" y="0"/>
          <a:ext cx="0" cy="0"/>
          <a:chOff x="0" y="0"/>
          <a:chExt cx="0" cy="0"/>
        </a:xfrm>
      </p:grpSpPr>
      <p:pic>
        <p:nvPicPr>
          <p:cNvPr id="14" name="Рисунок 13">
            <a:extLst>
              <a:ext uri="{FF2B5EF4-FFF2-40B4-BE49-F238E27FC236}">
                <a16:creationId xmlns="" xmlns:a16="http://schemas.microsoft.com/office/drawing/2014/main" id="{9825F4E7-A57C-9EA0-8EAC-F96DAF1C7F9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2496" y="0"/>
            <a:ext cx="12192000" cy="6858000"/>
          </a:xfrm>
          <a:prstGeom prst="rect">
            <a:avLst/>
          </a:prstGeom>
        </p:spPr>
      </p:pic>
      <p:sp>
        <p:nvSpPr>
          <p:cNvPr id="2" name="Прямоугольник 1">
            <a:extLst>
              <a:ext uri="{FF2B5EF4-FFF2-40B4-BE49-F238E27FC236}">
                <a16:creationId xmlns="" xmlns:a16="http://schemas.microsoft.com/office/drawing/2014/main" id="{447CD140-B342-EDE3-0899-49FB8BD34B8B}"/>
              </a:ext>
            </a:extLst>
          </p:cNvPr>
          <p:cNvSpPr/>
          <p:nvPr/>
        </p:nvSpPr>
        <p:spPr>
          <a:xfrm>
            <a:off x="84992" y="2173850"/>
            <a:ext cx="12107008" cy="646331"/>
          </a:xfrm>
          <a:prstGeom prst="rect">
            <a:avLst/>
          </a:prstGeom>
        </p:spPr>
        <p:txBody>
          <a:bodyPr wrap="square">
            <a:spAutoFit/>
          </a:bodyPr>
          <a:lstStyle/>
          <a:p>
            <a:r>
              <a:rPr lang="ru-RU" sz="3600" dirty="0">
                <a:solidFill>
                  <a:srgbClr val="002060"/>
                </a:solidFill>
                <a:latin typeface="Arial" panose="020B0604020202020204" pitchFamily="34" charset="0"/>
                <a:cs typeface="Arial" panose="020B0604020202020204" pitchFamily="34" charset="0"/>
              </a:rPr>
              <a:t>	</a:t>
            </a:r>
            <a:endParaRPr lang="ru-RU" dirty="0">
              <a:solidFill>
                <a:srgbClr val="002060"/>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 xmlns:a16="http://schemas.microsoft.com/office/drawing/2014/main" id="{62E89B71-83C3-3C8F-C625-C4ACEBFCA1D9}"/>
              </a:ext>
            </a:extLst>
          </p:cNvPr>
          <p:cNvSpPr txBox="1"/>
          <p:nvPr/>
        </p:nvSpPr>
        <p:spPr>
          <a:xfrm>
            <a:off x="1982624" y="394363"/>
            <a:ext cx="357790" cy="923330"/>
          </a:xfrm>
          <a:prstGeom prst="rect">
            <a:avLst/>
          </a:prstGeom>
          <a:noFill/>
        </p:spPr>
        <p:txBody>
          <a:bodyPr wrap="none" rtlCol="0">
            <a:spAutoFit/>
          </a:bodyPr>
          <a:lstStyle/>
          <a:p>
            <a:r>
              <a:rPr lang="ru-RU" sz="5400" kern="0" dirty="0">
                <a:solidFill>
                  <a:srgbClr val="000000"/>
                </a:solidFill>
                <a:effectLst/>
                <a:latin typeface="Times New Roman" panose="02020603050405020304" pitchFamily="18" charset="0"/>
                <a:ea typeface="Times New Roman" panose="02020603050405020304" pitchFamily="18" charset="0"/>
              </a:rPr>
              <a:t> </a:t>
            </a:r>
            <a:endParaRPr lang="ru-RU" sz="5400" dirty="0"/>
          </a:p>
        </p:txBody>
      </p:sp>
      <p:sp>
        <p:nvSpPr>
          <p:cNvPr id="3" name="TextBox 2">
            <a:extLst>
              <a:ext uri="{FF2B5EF4-FFF2-40B4-BE49-F238E27FC236}">
                <a16:creationId xmlns="" xmlns:a16="http://schemas.microsoft.com/office/drawing/2014/main" id="{7C7C3521-1B2F-2458-D80C-6170CD3AB1D6}"/>
              </a:ext>
            </a:extLst>
          </p:cNvPr>
          <p:cNvSpPr txBox="1"/>
          <p:nvPr/>
        </p:nvSpPr>
        <p:spPr>
          <a:xfrm>
            <a:off x="728581" y="2263685"/>
            <a:ext cx="2220416" cy="369332"/>
          </a:xfrm>
          <a:prstGeom prst="rect">
            <a:avLst/>
          </a:prstGeom>
          <a:noFill/>
        </p:spPr>
        <p:txBody>
          <a:bodyPr wrap="none" rtlCol="0">
            <a:spAutoFit/>
          </a:bodyPr>
          <a:lstStyle/>
          <a:p>
            <a:r>
              <a:rPr lang="ru-RU" sz="1800" dirty="0">
                <a:solidFill>
                  <a:srgbClr val="000000"/>
                </a:solidFill>
                <a:effectLst/>
                <a:latin typeface="Times New Roman" panose="02020603050405020304" pitchFamily="18" charset="0"/>
                <a:ea typeface="Calibri" panose="020F0502020204030204" pitchFamily="34" charset="0"/>
              </a:rPr>
              <a:t>«Угадай профессии»</a:t>
            </a:r>
            <a:endParaRPr lang="ru-RU" dirty="0"/>
          </a:p>
        </p:txBody>
      </p:sp>
      <p:pic>
        <p:nvPicPr>
          <p:cNvPr id="7" name="Рисунок 6">
            <a:extLst>
              <a:ext uri="{FF2B5EF4-FFF2-40B4-BE49-F238E27FC236}">
                <a16:creationId xmlns="" xmlns:a16="http://schemas.microsoft.com/office/drawing/2014/main" id="{BF0516F2-182C-0311-2274-45AD6E72F49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6572" y="2815828"/>
            <a:ext cx="2588689" cy="2178203"/>
          </a:xfrm>
          <a:prstGeom prst="rect">
            <a:avLst/>
          </a:prstGeom>
        </p:spPr>
      </p:pic>
      <p:pic>
        <p:nvPicPr>
          <p:cNvPr id="8" name="Рисунок 7">
            <a:extLst>
              <a:ext uri="{FF2B5EF4-FFF2-40B4-BE49-F238E27FC236}">
                <a16:creationId xmlns="" xmlns:a16="http://schemas.microsoft.com/office/drawing/2014/main" id="{3F46E783-BC10-C823-E85D-C12438A0EE5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805806" y="2806227"/>
            <a:ext cx="2662804" cy="2178202"/>
          </a:xfrm>
          <a:prstGeom prst="rect">
            <a:avLst/>
          </a:prstGeom>
        </p:spPr>
      </p:pic>
      <p:sp>
        <p:nvSpPr>
          <p:cNvPr id="9" name="TextBox 8">
            <a:extLst>
              <a:ext uri="{FF2B5EF4-FFF2-40B4-BE49-F238E27FC236}">
                <a16:creationId xmlns="" xmlns:a16="http://schemas.microsoft.com/office/drawing/2014/main" id="{C2C0E551-0111-4EF1-EDCF-0B70DC83E0CA}"/>
              </a:ext>
            </a:extLst>
          </p:cNvPr>
          <p:cNvSpPr txBox="1"/>
          <p:nvPr/>
        </p:nvSpPr>
        <p:spPr>
          <a:xfrm>
            <a:off x="3592585" y="2269359"/>
            <a:ext cx="2876025" cy="369332"/>
          </a:xfrm>
          <a:prstGeom prst="rect">
            <a:avLst/>
          </a:prstGeom>
          <a:noFill/>
        </p:spPr>
        <p:txBody>
          <a:bodyPr wrap="square" rtlCol="0">
            <a:spAutoFit/>
          </a:bodyPr>
          <a:lstStyle/>
          <a:p>
            <a:r>
              <a:rPr lang="ru-RU" dirty="0">
                <a:latin typeface="Times New Roman" panose="02020603050405020304" pitchFamily="18" charset="0"/>
                <a:cs typeface="Times New Roman" panose="02020603050405020304" pitchFamily="18" charset="0"/>
              </a:rPr>
              <a:t>«Разложи товар по полкам»</a:t>
            </a:r>
          </a:p>
        </p:txBody>
      </p:sp>
      <p:pic>
        <p:nvPicPr>
          <p:cNvPr id="12" name="Рисунок 11">
            <a:extLst>
              <a:ext uri="{FF2B5EF4-FFF2-40B4-BE49-F238E27FC236}">
                <a16:creationId xmlns="" xmlns:a16="http://schemas.microsoft.com/office/drawing/2014/main" id="{97854EC8-C8B2-72AF-86BC-62D36FC758D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26075" y="2806227"/>
            <a:ext cx="2516697" cy="2178202"/>
          </a:xfrm>
          <a:prstGeom prst="rect">
            <a:avLst/>
          </a:prstGeom>
        </p:spPr>
      </p:pic>
      <p:sp>
        <p:nvSpPr>
          <p:cNvPr id="13" name="TextBox 12">
            <a:extLst>
              <a:ext uri="{FF2B5EF4-FFF2-40B4-BE49-F238E27FC236}">
                <a16:creationId xmlns="" xmlns:a16="http://schemas.microsoft.com/office/drawing/2014/main" id="{E585EB62-8A0F-7768-AD7B-AC73EEDCF4A3}"/>
              </a:ext>
            </a:extLst>
          </p:cNvPr>
          <p:cNvSpPr txBox="1"/>
          <p:nvPr/>
        </p:nvSpPr>
        <p:spPr>
          <a:xfrm>
            <a:off x="7026075" y="2253953"/>
            <a:ext cx="2378087" cy="369332"/>
          </a:xfrm>
          <a:prstGeom prst="rect">
            <a:avLst/>
          </a:prstGeom>
          <a:noFill/>
        </p:spPr>
        <p:txBody>
          <a:bodyPr wrap="none" rtlCol="0">
            <a:spAutoFit/>
          </a:bodyPr>
          <a:lstStyle/>
          <a:p>
            <a:r>
              <a:rPr lang="ru-RU" sz="1800" dirty="0">
                <a:solidFill>
                  <a:srgbClr val="000000"/>
                </a:solidFill>
                <a:effectLst/>
                <a:latin typeface="Times New Roman" panose="02020603050405020304" pitchFamily="18" charset="0"/>
                <a:ea typeface="Calibri" panose="020F0502020204030204" pitchFamily="34" charset="0"/>
              </a:rPr>
              <a:t>«Труд, продукт труда»</a:t>
            </a:r>
            <a:endParaRPr lang="ru-RU" dirty="0"/>
          </a:p>
        </p:txBody>
      </p:sp>
      <p:sp>
        <p:nvSpPr>
          <p:cNvPr id="15" name="TextBox 14">
            <a:extLst>
              <a:ext uri="{FF2B5EF4-FFF2-40B4-BE49-F238E27FC236}">
                <a16:creationId xmlns="" xmlns:a16="http://schemas.microsoft.com/office/drawing/2014/main" id="{E78B8482-C118-2C76-7C0A-7D47F120786D}"/>
              </a:ext>
            </a:extLst>
          </p:cNvPr>
          <p:cNvSpPr txBox="1"/>
          <p:nvPr/>
        </p:nvSpPr>
        <p:spPr>
          <a:xfrm>
            <a:off x="192947" y="5494897"/>
            <a:ext cx="9261445" cy="1124410"/>
          </a:xfrm>
          <a:prstGeom prst="rect">
            <a:avLst/>
          </a:prstGeom>
          <a:noFill/>
        </p:spPr>
        <p:txBody>
          <a:bodyPr wrap="square" rtlCol="0">
            <a:spAutoFit/>
          </a:bodyPr>
          <a:lstStyle/>
          <a:p>
            <a:pPr marR="41275" indent="353695" algn="just">
              <a:lnSpc>
                <a:spcPct val="126000"/>
              </a:lnSpc>
              <a:spcAft>
                <a:spcPts val="80"/>
              </a:spcAft>
            </a:pPr>
            <a:endParaRPr lang="ru-RU"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R="41275" indent="353695" algn="just">
              <a:lnSpc>
                <a:spcPct val="126000"/>
              </a:lnSpc>
              <a:spcAft>
                <a:spcPts val="80"/>
              </a:spcAft>
            </a:pPr>
            <a:r>
              <a:rPr lang="ru-RU"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Цель интерактивных финансовых игр – формирование и закрепление экономических     знаний методом интерактивных игр.</a:t>
            </a:r>
            <a:endParaRPr lang="ru-RU"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 name="TextBox 15">
            <a:extLst>
              <a:ext uri="{FF2B5EF4-FFF2-40B4-BE49-F238E27FC236}">
                <a16:creationId xmlns="" xmlns:a16="http://schemas.microsoft.com/office/drawing/2014/main" id="{56E3F337-1E24-5E52-AC37-B63A32EEB39B}"/>
              </a:ext>
            </a:extLst>
          </p:cNvPr>
          <p:cNvSpPr txBox="1"/>
          <p:nvPr/>
        </p:nvSpPr>
        <p:spPr>
          <a:xfrm>
            <a:off x="1982624" y="729715"/>
            <a:ext cx="7125094" cy="523220"/>
          </a:xfrm>
          <a:prstGeom prst="rect">
            <a:avLst/>
          </a:prstGeom>
          <a:noFill/>
        </p:spPr>
        <p:txBody>
          <a:bodyPr wrap="square" rtlCol="0">
            <a:spAutoFit/>
          </a:bodyPr>
          <a:lstStyle/>
          <a:p>
            <a:pPr algn="ctr"/>
            <a:r>
              <a:rPr lang="ru-RU" sz="2800" b="1" dirty="0">
                <a:latin typeface="Times New Roman" panose="02020603050405020304" pitchFamily="18" charset="0"/>
                <a:cs typeface="Times New Roman" panose="02020603050405020304" pitchFamily="18" charset="0"/>
              </a:rPr>
              <a:t>Примеры  интерактивных игр</a:t>
            </a:r>
          </a:p>
        </p:txBody>
      </p:sp>
      <p:sp>
        <p:nvSpPr>
          <p:cNvPr id="4" name="TextBox 3">
            <a:extLst>
              <a:ext uri="{FF2B5EF4-FFF2-40B4-BE49-F238E27FC236}">
                <a16:creationId xmlns="" xmlns:a16="http://schemas.microsoft.com/office/drawing/2014/main" id="{372BB2C4-D139-DD92-1584-9C01FCBBECDF}"/>
              </a:ext>
            </a:extLst>
          </p:cNvPr>
          <p:cNvSpPr txBox="1"/>
          <p:nvPr/>
        </p:nvSpPr>
        <p:spPr>
          <a:xfrm>
            <a:off x="411061" y="5185231"/>
            <a:ext cx="8364999" cy="646331"/>
          </a:xfrm>
          <a:prstGeom prst="rect">
            <a:avLst/>
          </a:prstGeom>
          <a:noFill/>
        </p:spPr>
        <p:txBody>
          <a:bodyPr wrap="square" rtlCol="0">
            <a:spAutoFit/>
          </a:bodyPr>
          <a:lstStyle/>
          <a:p>
            <a:r>
              <a:rPr lang="ru-RU" sz="1800" dirty="0">
                <a:solidFill>
                  <a:srgbClr val="000000"/>
                </a:solidFill>
                <a:effectLst/>
                <a:latin typeface="Times New Roman" panose="02020603050405020304" pitchFamily="18" charset="0"/>
                <a:ea typeface="Calibri" panose="020F0502020204030204" pitchFamily="34" charset="0"/>
              </a:rPr>
              <a:t>«Создай свою рекламу», «Дорого или дешево», «Труд, продукт труда», «Деньги, монеты, банкноты», «Разменяй монету», «Где хранятся деньги».</a:t>
            </a:r>
            <a:endParaRPr lang="ru-RU" dirty="0"/>
          </a:p>
        </p:txBody>
      </p:sp>
    </p:spTree>
    <p:extLst>
      <p:ext uri="{BB962C8B-B14F-4D97-AF65-F5344CB8AC3E}">
        <p14:creationId xmlns:p14="http://schemas.microsoft.com/office/powerpoint/2010/main" val="3444366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45D6E4A5-9100-6582-446A-0B79502984D8}"/>
            </a:ext>
          </a:extLst>
        </p:cNvPr>
        <p:cNvGrpSpPr/>
        <p:nvPr/>
      </p:nvGrpSpPr>
      <p:grpSpPr>
        <a:xfrm>
          <a:off x="0" y="0"/>
          <a:ext cx="0" cy="0"/>
          <a:chOff x="0" y="0"/>
          <a:chExt cx="0" cy="0"/>
        </a:xfrm>
      </p:grpSpPr>
      <p:pic>
        <p:nvPicPr>
          <p:cNvPr id="14" name="Рисунок 13">
            <a:extLst>
              <a:ext uri="{FF2B5EF4-FFF2-40B4-BE49-F238E27FC236}">
                <a16:creationId xmlns="" xmlns:a16="http://schemas.microsoft.com/office/drawing/2014/main" id="{5825AEF9-7274-76A4-407A-0DFB77862B4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Прямоугольник 1">
            <a:extLst>
              <a:ext uri="{FF2B5EF4-FFF2-40B4-BE49-F238E27FC236}">
                <a16:creationId xmlns="" xmlns:a16="http://schemas.microsoft.com/office/drawing/2014/main" id="{B5C64228-D9CB-2F90-E232-D57D58695061}"/>
              </a:ext>
            </a:extLst>
          </p:cNvPr>
          <p:cNvSpPr/>
          <p:nvPr/>
        </p:nvSpPr>
        <p:spPr>
          <a:xfrm>
            <a:off x="84992" y="2173850"/>
            <a:ext cx="12107008" cy="646331"/>
          </a:xfrm>
          <a:prstGeom prst="rect">
            <a:avLst/>
          </a:prstGeom>
        </p:spPr>
        <p:txBody>
          <a:bodyPr wrap="square">
            <a:spAutoFit/>
          </a:bodyPr>
          <a:lstStyle/>
          <a:p>
            <a:r>
              <a:rPr lang="ru-RU" sz="3600" dirty="0">
                <a:solidFill>
                  <a:srgbClr val="002060"/>
                </a:solidFill>
                <a:latin typeface="Arial" panose="020B0604020202020204" pitchFamily="34" charset="0"/>
                <a:cs typeface="Arial" panose="020B0604020202020204" pitchFamily="34" charset="0"/>
              </a:rPr>
              <a:t>	</a:t>
            </a:r>
            <a:endParaRPr lang="ru-RU" dirty="0">
              <a:solidFill>
                <a:srgbClr val="002060"/>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 xmlns:a16="http://schemas.microsoft.com/office/drawing/2014/main" id="{A9E89723-72D3-5810-D8D7-CF1D9A909CD0}"/>
              </a:ext>
            </a:extLst>
          </p:cNvPr>
          <p:cNvSpPr txBox="1"/>
          <p:nvPr/>
        </p:nvSpPr>
        <p:spPr>
          <a:xfrm>
            <a:off x="1982624" y="394363"/>
            <a:ext cx="357790" cy="923330"/>
          </a:xfrm>
          <a:prstGeom prst="rect">
            <a:avLst/>
          </a:prstGeom>
          <a:noFill/>
        </p:spPr>
        <p:txBody>
          <a:bodyPr wrap="none" rtlCol="0">
            <a:spAutoFit/>
          </a:bodyPr>
          <a:lstStyle/>
          <a:p>
            <a:r>
              <a:rPr lang="ru-RU" sz="5400" kern="0" dirty="0">
                <a:solidFill>
                  <a:srgbClr val="000000"/>
                </a:solidFill>
                <a:effectLst/>
                <a:latin typeface="Times New Roman" panose="02020603050405020304" pitchFamily="18" charset="0"/>
                <a:ea typeface="Times New Roman" panose="02020603050405020304" pitchFamily="18" charset="0"/>
              </a:rPr>
              <a:t> </a:t>
            </a:r>
            <a:endParaRPr lang="ru-RU" sz="5400" dirty="0"/>
          </a:p>
        </p:txBody>
      </p:sp>
      <p:pic>
        <p:nvPicPr>
          <p:cNvPr id="18" name="Рисунок 17">
            <a:extLst>
              <a:ext uri="{FF2B5EF4-FFF2-40B4-BE49-F238E27FC236}">
                <a16:creationId xmlns="" xmlns:a16="http://schemas.microsoft.com/office/drawing/2014/main" id="{07B7BB29-02AB-0ED9-8E51-CD9A2D2EF15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63998" y="2138312"/>
            <a:ext cx="2424417" cy="2347706"/>
          </a:xfrm>
          <a:prstGeom prst="rect">
            <a:avLst/>
          </a:prstGeom>
        </p:spPr>
      </p:pic>
      <p:pic>
        <p:nvPicPr>
          <p:cNvPr id="6" name="Рисунок 5">
            <a:extLst>
              <a:ext uri="{FF2B5EF4-FFF2-40B4-BE49-F238E27FC236}">
                <a16:creationId xmlns="" xmlns:a16="http://schemas.microsoft.com/office/drawing/2014/main" id="{1D3BC305-7449-0114-2C11-E4DAB2F1D9A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009427" y="1129170"/>
            <a:ext cx="3175000" cy="2908650"/>
          </a:xfrm>
          <a:prstGeom prst="rect">
            <a:avLst/>
          </a:prstGeom>
        </p:spPr>
      </p:pic>
      <p:pic>
        <p:nvPicPr>
          <p:cNvPr id="11" name="Рисунок 10">
            <a:extLst>
              <a:ext uri="{FF2B5EF4-FFF2-40B4-BE49-F238E27FC236}">
                <a16:creationId xmlns="" xmlns:a16="http://schemas.microsoft.com/office/drawing/2014/main" id="{5C1993C1-4330-8311-4A33-F54F2EBCA954}"/>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667767" y="2239274"/>
            <a:ext cx="3810000" cy="4105275"/>
          </a:xfrm>
          <a:prstGeom prst="rect">
            <a:avLst/>
          </a:prstGeom>
        </p:spPr>
      </p:pic>
      <p:pic>
        <p:nvPicPr>
          <p:cNvPr id="20" name="Рисунок 19">
            <a:extLst>
              <a:ext uri="{FF2B5EF4-FFF2-40B4-BE49-F238E27FC236}">
                <a16:creationId xmlns="" xmlns:a16="http://schemas.microsoft.com/office/drawing/2014/main" id="{23306A26-9A95-90DA-0D2F-444B53F1630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3597" y="4037820"/>
            <a:ext cx="3505958" cy="2789501"/>
          </a:xfrm>
          <a:prstGeom prst="rect">
            <a:avLst/>
          </a:prstGeom>
        </p:spPr>
      </p:pic>
      <p:pic>
        <p:nvPicPr>
          <p:cNvPr id="22" name="Рисунок 21">
            <a:extLst>
              <a:ext uri="{FF2B5EF4-FFF2-40B4-BE49-F238E27FC236}">
                <a16:creationId xmlns="" xmlns:a16="http://schemas.microsoft.com/office/drawing/2014/main" id="{BEB2D8D4-DFC2-28A1-FADB-3030C043482A}"/>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3637266" y="4748084"/>
            <a:ext cx="1960422" cy="1847850"/>
          </a:xfrm>
          <a:prstGeom prst="rect">
            <a:avLst/>
          </a:prstGeom>
        </p:spPr>
      </p:pic>
      <p:pic>
        <p:nvPicPr>
          <p:cNvPr id="24" name="Рисунок 23">
            <a:extLst>
              <a:ext uri="{FF2B5EF4-FFF2-40B4-BE49-F238E27FC236}">
                <a16:creationId xmlns="" xmlns:a16="http://schemas.microsoft.com/office/drawing/2014/main" id="{4653A39D-6EB9-99E4-B0E9-AAA50B69778E}"/>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92542" y="1919758"/>
            <a:ext cx="2255267" cy="1958671"/>
          </a:xfrm>
          <a:prstGeom prst="rect">
            <a:avLst/>
          </a:prstGeom>
        </p:spPr>
      </p:pic>
      <p:sp>
        <p:nvSpPr>
          <p:cNvPr id="25" name="TextBox 24">
            <a:extLst>
              <a:ext uri="{FF2B5EF4-FFF2-40B4-BE49-F238E27FC236}">
                <a16:creationId xmlns="" xmlns:a16="http://schemas.microsoft.com/office/drawing/2014/main" id="{C0E9C9F9-B25B-1F34-B431-56FE97F722D2}"/>
              </a:ext>
            </a:extLst>
          </p:cNvPr>
          <p:cNvSpPr txBox="1"/>
          <p:nvPr/>
        </p:nvSpPr>
        <p:spPr>
          <a:xfrm>
            <a:off x="1552819" y="651141"/>
            <a:ext cx="7793487" cy="523220"/>
          </a:xfrm>
          <a:prstGeom prst="rect">
            <a:avLst/>
          </a:prstGeom>
          <a:noFill/>
        </p:spPr>
        <p:txBody>
          <a:bodyPr wrap="square" rtlCol="0">
            <a:spAutoFit/>
          </a:bodyPr>
          <a:lstStyle/>
          <a:p>
            <a:pPr algn="ctr"/>
            <a:r>
              <a:rPr lang="ru-RU" sz="2800" b="1" dirty="0">
                <a:latin typeface="Times New Roman" panose="02020603050405020304" pitchFamily="18" charset="0"/>
                <a:cs typeface="Times New Roman" panose="02020603050405020304" pitchFamily="18" charset="0"/>
              </a:rPr>
              <a:t>Анимированные детские персонажи</a:t>
            </a:r>
          </a:p>
        </p:txBody>
      </p:sp>
    </p:spTree>
    <p:extLst>
      <p:ext uri="{BB962C8B-B14F-4D97-AF65-F5344CB8AC3E}">
        <p14:creationId xmlns:p14="http://schemas.microsoft.com/office/powerpoint/2010/main" val="18580374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098FA5E7-61DE-EEEB-DB6A-910A1783A7D7}"/>
            </a:ext>
          </a:extLst>
        </p:cNvPr>
        <p:cNvGrpSpPr/>
        <p:nvPr/>
      </p:nvGrpSpPr>
      <p:grpSpPr>
        <a:xfrm>
          <a:off x="0" y="0"/>
          <a:ext cx="0" cy="0"/>
          <a:chOff x="0" y="0"/>
          <a:chExt cx="0" cy="0"/>
        </a:xfrm>
      </p:grpSpPr>
      <p:pic>
        <p:nvPicPr>
          <p:cNvPr id="14" name="Рисунок 13">
            <a:extLst>
              <a:ext uri="{FF2B5EF4-FFF2-40B4-BE49-F238E27FC236}">
                <a16:creationId xmlns="" xmlns:a16="http://schemas.microsoft.com/office/drawing/2014/main" id="{E27C3F30-8B37-1C33-4C55-5011BD1226D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Прямоугольник 1">
            <a:extLst>
              <a:ext uri="{FF2B5EF4-FFF2-40B4-BE49-F238E27FC236}">
                <a16:creationId xmlns="" xmlns:a16="http://schemas.microsoft.com/office/drawing/2014/main" id="{169C6AEC-D5D0-7669-1B3A-62AA027770DE}"/>
              </a:ext>
            </a:extLst>
          </p:cNvPr>
          <p:cNvSpPr/>
          <p:nvPr/>
        </p:nvSpPr>
        <p:spPr>
          <a:xfrm>
            <a:off x="84992" y="2173850"/>
            <a:ext cx="12107008" cy="646331"/>
          </a:xfrm>
          <a:prstGeom prst="rect">
            <a:avLst/>
          </a:prstGeom>
        </p:spPr>
        <p:txBody>
          <a:bodyPr wrap="square">
            <a:spAutoFit/>
          </a:bodyPr>
          <a:lstStyle/>
          <a:p>
            <a:r>
              <a:rPr lang="ru-RU" sz="3600" dirty="0">
                <a:solidFill>
                  <a:srgbClr val="002060"/>
                </a:solidFill>
                <a:latin typeface="Arial" panose="020B0604020202020204" pitchFamily="34" charset="0"/>
                <a:cs typeface="Arial" panose="020B0604020202020204" pitchFamily="34" charset="0"/>
              </a:rPr>
              <a:t>	</a:t>
            </a:r>
            <a:endParaRPr lang="ru-RU" dirty="0">
              <a:solidFill>
                <a:srgbClr val="002060"/>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 xmlns:a16="http://schemas.microsoft.com/office/drawing/2014/main" id="{B25D323F-5438-071C-60BD-1A0C086F1693}"/>
              </a:ext>
            </a:extLst>
          </p:cNvPr>
          <p:cNvSpPr txBox="1"/>
          <p:nvPr/>
        </p:nvSpPr>
        <p:spPr>
          <a:xfrm>
            <a:off x="1982624" y="394363"/>
            <a:ext cx="357790" cy="923330"/>
          </a:xfrm>
          <a:prstGeom prst="rect">
            <a:avLst/>
          </a:prstGeom>
          <a:noFill/>
        </p:spPr>
        <p:txBody>
          <a:bodyPr wrap="none" rtlCol="0">
            <a:spAutoFit/>
          </a:bodyPr>
          <a:lstStyle/>
          <a:p>
            <a:r>
              <a:rPr lang="ru-RU" sz="5400" kern="0" dirty="0">
                <a:solidFill>
                  <a:srgbClr val="000000"/>
                </a:solidFill>
                <a:effectLst/>
                <a:latin typeface="Times New Roman" panose="02020603050405020304" pitchFamily="18" charset="0"/>
                <a:ea typeface="Times New Roman" panose="02020603050405020304" pitchFamily="18" charset="0"/>
              </a:rPr>
              <a:t> </a:t>
            </a:r>
            <a:endParaRPr lang="ru-RU" sz="5400" dirty="0"/>
          </a:p>
        </p:txBody>
      </p:sp>
      <p:sp>
        <p:nvSpPr>
          <p:cNvPr id="3" name="TextBox 2">
            <a:extLst>
              <a:ext uri="{FF2B5EF4-FFF2-40B4-BE49-F238E27FC236}">
                <a16:creationId xmlns="" xmlns:a16="http://schemas.microsoft.com/office/drawing/2014/main" id="{3BEFBACF-E71D-9ECE-965A-5024FAFAA3C5}"/>
              </a:ext>
            </a:extLst>
          </p:cNvPr>
          <p:cNvSpPr txBox="1"/>
          <p:nvPr/>
        </p:nvSpPr>
        <p:spPr>
          <a:xfrm>
            <a:off x="1437207" y="495173"/>
            <a:ext cx="7494209" cy="954107"/>
          </a:xfrm>
          <a:prstGeom prst="rect">
            <a:avLst/>
          </a:prstGeom>
          <a:noFill/>
        </p:spPr>
        <p:txBody>
          <a:bodyPr wrap="square" rtlCol="0">
            <a:spAutoFit/>
          </a:bodyPr>
          <a:lstStyle/>
          <a:p>
            <a:pPr algn="ctr"/>
            <a:r>
              <a:rPr lang="ru-RU" sz="2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Интерактивная игра </a:t>
            </a:r>
          </a:p>
          <a:p>
            <a:pPr algn="ctr"/>
            <a:r>
              <a:rPr lang="ru-RU" sz="2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«Поможем Буратино вернуть монеты»</a:t>
            </a:r>
            <a:endParaRPr lang="ru-RU" sz="2800" b="1" dirty="0">
              <a:latin typeface="Times New Roman" panose="02020603050405020304" pitchFamily="18" charset="0"/>
              <a:cs typeface="Times New Roman" panose="02020603050405020304" pitchFamily="18" charset="0"/>
            </a:endParaRPr>
          </a:p>
        </p:txBody>
      </p:sp>
      <p:pic>
        <p:nvPicPr>
          <p:cNvPr id="7" name="Рисунок 6">
            <a:extLst>
              <a:ext uri="{FF2B5EF4-FFF2-40B4-BE49-F238E27FC236}">
                <a16:creationId xmlns="" xmlns:a16="http://schemas.microsoft.com/office/drawing/2014/main" id="{5C34AD2B-8FAA-A4B8-ED47-B8EF55B4F0D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2708" y="1944453"/>
            <a:ext cx="5829300" cy="3290277"/>
          </a:xfrm>
          <a:prstGeom prst="rect">
            <a:avLst/>
          </a:prstGeom>
        </p:spPr>
      </p:pic>
      <p:sp>
        <p:nvSpPr>
          <p:cNvPr id="8" name="TextBox 7">
            <a:extLst>
              <a:ext uri="{FF2B5EF4-FFF2-40B4-BE49-F238E27FC236}">
                <a16:creationId xmlns="" xmlns:a16="http://schemas.microsoft.com/office/drawing/2014/main" id="{B2A1F40E-C2CF-DB0C-092B-A2628A711D32}"/>
              </a:ext>
            </a:extLst>
          </p:cNvPr>
          <p:cNvSpPr txBox="1"/>
          <p:nvPr/>
        </p:nvSpPr>
        <p:spPr>
          <a:xfrm>
            <a:off x="7351989" y="2347185"/>
            <a:ext cx="3940029" cy="2823850"/>
          </a:xfrm>
          <a:prstGeom prst="rect">
            <a:avLst/>
          </a:prstGeom>
          <a:noFill/>
        </p:spPr>
        <p:txBody>
          <a:bodyPr wrap="square" rtlCol="0">
            <a:spAutoFit/>
          </a:bodyPr>
          <a:lstStyle/>
          <a:p>
            <a:pPr marR="180340" indent="360680"/>
            <a:r>
              <a:rPr lang="ru-RU" sz="2000" b="1" dirty="0">
                <a:solidFill>
                  <a:srgbClr val="000000"/>
                </a:solidFill>
                <a:effectLst/>
                <a:latin typeface="Times New Roman" panose="02020603050405020304" pitchFamily="18" charset="0"/>
                <a:ea typeface="Times New Roman" panose="02020603050405020304" pitchFamily="18" charset="0"/>
              </a:rPr>
              <a:t>Игра состоит из пяти уровней:</a:t>
            </a:r>
            <a:endParaRPr lang="ru-RU" sz="2000" b="1" dirty="0">
              <a:effectLst/>
              <a:latin typeface="Times New Roman" panose="02020603050405020304" pitchFamily="18" charset="0"/>
              <a:ea typeface="Times New Roman" panose="02020603050405020304" pitchFamily="18" charset="0"/>
            </a:endParaRPr>
          </a:p>
          <a:p>
            <a:pPr marL="342900" marR="180340" lvl="0" indent="-342900">
              <a:spcBef>
                <a:spcPts val="500"/>
              </a:spcBef>
              <a:spcAft>
                <a:spcPts val="500"/>
              </a:spcAft>
              <a:buFont typeface="Arial" panose="020B0604020202020204" pitchFamily="34" charset="0"/>
              <a:buChar char="•"/>
              <a:tabLst>
                <a:tab pos="457200" algn="l"/>
              </a:tabLst>
            </a:pPr>
            <a:r>
              <a:rPr lang="ru-RU" sz="2000" dirty="0">
                <a:solidFill>
                  <a:srgbClr val="000000"/>
                </a:solidFill>
                <a:effectLst/>
                <a:latin typeface="Times New Roman" panose="02020603050405020304" pitchFamily="18" charset="0"/>
                <a:ea typeface="Times New Roman" panose="02020603050405020304" pitchFamily="18" charset="0"/>
              </a:rPr>
              <a:t>Деньги, классификация</a:t>
            </a:r>
            <a:endParaRPr lang="ru-RU" sz="2000" dirty="0">
              <a:effectLst/>
              <a:latin typeface="Times New Roman" panose="02020603050405020304" pitchFamily="18" charset="0"/>
              <a:ea typeface="Times New Roman" panose="02020603050405020304" pitchFamily="18" charset="0"/>
            </a:endParaRPr>
          </a:p>
          <a:p>
            <a:pPr marL="342900" marR="180340" lvl="0" indent="-342900">
              <a:spcBef>
                <a:spcPts val="500"/>
              </a:spcBef>
              <a:spcAft>
                <a:spcPts val="500"/>
              </a:spcAft>
              <a:buFont typeface="Arial" panose="020B0604020202020204" pitchFamily="34" charset="0"/>
              <a:buChar char="•"/>
              <a:tabLst>
                <a:tab pos="457200" algn="l"/>
              </a:tabLst>
            </a:pPr>
            <a:r>
              <a:rPr lang="ru-RU" sz="2000" dirty="0">
                <a:solidFill>
                  <a:srgbClr val="000000"/>
                </a:solidFill>
                <a:effectLst/>
                <a:latin typeface="Times New Roman" panose="02020603050405020304" pitchFamily="18" charset="0"/>
                <a:ea typeface="Times New Roman" panose="02020603050405020304" pitchFamily="18" charset="0"/>
              </a:rPr>
              <a:t>Что можно купить за деньги</a:t>
            </a:r>
            <a:endParaRPr lang="ru-RU" sz="2000" dirty="0">
              <a:effectLst/>
              <a:latin typeface="Times New Roman" panose="02020603050405020304" pitchFamily="18" charset="0"/>
              <a:ea typeface="Times New Roman" panose="02020603050405020304" pitchFamily="18" charset="0"/>
            </a:endParaRPr>
          </a:p>
          <a:p>
            <a:pPr marL="342900" marR="180340" lvl="0" indent="-342900">
              <a:spcBef>
                <a:spcPts val="500"/>
              </a:spcBef>
              <a:spcAft>
                <a:spcPts val="500"/>
              </a:spcAft>
              <a:buFont typeface="Arial" panose="020B0604020202020204" pitchFamily="34" charset="0"/>
              <a:buChar char="•"/>
              <a:tabLst>
                <a:tab pos="457200" algn="l"/>
              </a:tabLst>
            </a:pPr>
            <a:r>
              <a:rPr lang="ru-RU" sz="2000" dirty="0">
                <a:solidFill>
                  <a:srgbClr val="000000"/>
                </a:solidFill>
                <a:effectLst/>
                <a:latin typeface="Times New Roman" panose="02020603050405020304" pitchFamily="18" charset="0"/>
                <a:ea typeface="Times New Roman" panose="02020603050405020304" pitchFamily="18" charset="0"/>
              </a:rPr>
              <a:t>Орудия труда и профессии</a:t>
            </a:r>
            <a:endParaRPr lang="ru-RU" sz="2000" dirty="0">
              <a:effectLst/>
              <a:latin typeface="Times New Roman" panose="02020603050405020304" pitchFamily="18" charset="0"/>
              <a:ea typeface="Times New Roman" panose="02020603050405020304" pitchFamily="18" charset="0"/>
            </a:endParaRPr>
          </a:p>
          <a:p>
            <a:pPr marL="342900" marR="180340" lvl="0" indent="-342900">
              <a:spcBef>
                <a:spcPts val="500"/>
              </a:spcBef>
              <a:spcAft>
                <a:spcPts val="500"/>
              </a:spcAft>
              <a:buFont typeface="Arial" panose="020B0604020202020204" pitchFamily="34" charset="0"/>
              <a:buChar char="•"/>
              <a:tabLst>
                <a:tab pos="457200" algn="l"/>
              </a:tabLst>
            </a:pPr>
            <a:r>
              <a:rPr lang="ru-RU" sz="2000" dirty="0">
                <a:solidFill>
                  <a:srgbClr val="000000"/>
                </a:solidFill>
                <a:effectLst/>
                <a:latin typeface="Times New Roman" panose="02020603050405020304" pitchFamily="18" charset="0"/>
                <a:ea typeface="Times New Roman" panose="02020603050405020304" pitchFamily="18" charset="0"/>
              </a:rPr>
              <a:t>Дорогой или дешевый</a:t>
            </a:r>
            <a:endParaRPr lang="ru-RU" sz="2000" dirty="0">
              <a:effectLst/>
              <a:latin typeface="Times New Roman" panose="02020603050405020304" pitchFamily="18" charset="0"/>
              <a:ea typeface="Times New Roman" panose="02020603050405020304" pitchFamily="18" charset="0"/>
            </a:endParaRPr>
          </a:p>
          <a:p>
            <a:pPr marL="342900" marR="180340" lvl="0" indent="-342900">
              <a:spcBef>
                <a:spcPts val="500"/>
              </a:spcBef>
              <a:spcAft>
                <a:spcPts val="500"/>
              </a:spcAft>
              <a:buFont typeface="Arial" panose="020B0604020202020204" pitchFamily="34" charset="0"/>
              <a:buChar char="•"/>
              <a:tabLst>
                <a:tab pos="457200" algn="l"/>
              </a:tabLst>
            </a:pPr>
            <a:r>
              <a:rPr lang="ru-RU" sz="2000" dirty="0">
                <a:solidFill>
                  <a:srgbClr val="000000"/>
                </a:solidFill>
                <a:effectLst/>
                <a:latin typeface="Times New Roman" panose="02020603050405020304" pitchFamily="18" charset="0"/>
                <a:ea typeface="Times New Roman" panose="02020603050405020304" pitchFamily="18" charset="0"/>
              </a:rPr>
              <a:t>Размен монет</a:t>
            </a:r>
            <a:endParaRPr lang="ru-RU" sz="2000" dirty="0">
              <a:effectLst/>
              <a:latin typeface="Times New Roman" panose="02020603050405020304" pitchFamily="18" charset="0"/>
              <a:ea typeface="Times New Roman" panose="02020603050405020304" pitchFamily="18" charset="0"/>
            </a:endParaRPr>
          </a:p>
        </p:txBody>
      </p:sp>
      <p:pic>
        <p:nvPicPr>
          <p:cNvPr id="9" name="Рисунок 8">
            <a:extLst>
              <a:ext uri="{FF2B5EF4-FFF2-40B4-BE49-F238E27FC236}">
                <a16:creationId xmlns="" xmlns:a16="http://schemas.microsoft.com/office/drawing/2014/main" id="{ADDB09B0-24E1-FC92-46B8-B9CB27DCEFAA}"/>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557717" y="5333269"/>
            <a:ext cx="1424907" cy="1426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Рисунок 9">
            <a:extLst>
              <a:ext uri="{FF2B5EF4-FFF2-40B4-BE49-F238E27FC236}">
                <a16:creationId xmlns="" xmlns:a16="http://schemas.microsoft.com/office/drawing/2014/main" id="{4FC3CF77-81C4-C76D-2757-EB4A8CD3EAAD}"/>
              </a:ext>
            </a:extLst>
          </p:cNvPr>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2452360" y="5322915"/>
            <a:ext cx="1426191" cy="1426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Рисунок 11">
            <a:extLst>
              <a:ext uri="{FF2B5EF4-FFF2-40B4-BE49-F238E27FC236}">
                <a16:creationId xmlns="" xmlns:a16="http://schemas.microsoft.com/office/drawing/2014/main" id="{AA1DBBAA-A400-2CCC-0CB3-78918989C923}"/>
              </a:ext>
            </a:extLst>
          </p:cNvPr>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4669809" y="5333269"/>
            <a:ext cx="1426191" cy="1426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993090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2AE5BFDC-5E49-4EC0-94E8-14AADE6A2C11}">
  <we:reference id="wa200005566" version="3.0.0.2" store="ru-RU" storeType="OMEX"/>
  <we:alternateReferences>
    <we:reference id="wa200005566" version="3.0.0.2" store="wa200005566"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355</TotalTime>
  <Words>293</Words>
  <Application>Microsoft Office PowerPoint</Application>
  <PresentationFormat>Произвольный</PresentationFormat>
  <Paragraphs>41</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oneweb</dc:creator>
  <cp:lastModifiedBy>HP</cp:lastModifiedBy>
  <cp:revision>16</cp:revision>
  <dcterms:created xsi:type="dcterms:W3CDTF">2024-01-31T07:42:41Z</dcterms:created>
  <dcterms:modified xsi:type="dcterms:W3CDTF">2024-12-23T09:16:50Z</dcterms:modified>
</cp:coreProperties>
</file>