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549" r:id="rId2"/>
    <p:sldId id="551" r:id="rId3"/>
    <p:sldId id="520" r:id="rId4"/>
    <p:sldId id="587" r:id="rId5"/>
    <p:sldId id="588" r:id="rId6"/>
    <p:sldId id="589" r:id="rId7"/>
    <p:sldId id="590" r:id="rId8"/>
    <p:sldId id="591" r:id="rId9"/>
    <p:sldId id="597" r:id="rId10"/>
    <p:sldId id="592" r:id="rId11"/>
    <p:sldId id="598" r:id="rId12"/>
    <p:sldId id="594" r:id="rId13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Введение" id="{5600ED7D-2901-447C-9BA9-A2ADED572AD2}">
          <p14:sldIdLst>
            <p14:sldId id="549"/>
            <p14:sldId id="551"/>
            <p14:sldId id="520"/>
            <p14:sldId id="587"/>
            <p14:sldId id="588"/>
            <p14:sldId id="589"/>
            <p14:sldId id="590"/>
            <p14:sldId id="591"/>
            <p14:sldId id="597"/>
            <p14:sldId id="592"/>
            <p14:sldId id="598"/>
            <p14:sldId id="594"/>
          </p14:sldIdLst>
        </p14:section>
      </p14:sectionLst>
    </p:ex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фанов Василий Андреевич" initials="ЕВА" lastIdx="1" clrIdx="0">
    <p:extLst>
      <p:ext uri="{19B8F6BF-5375-455C-9EA6-DF929625EA0E}">
        <p15:presenceInfo xmlns:p15="http://schemas.microsoft.com/office/powerpoint/2012/main" xmlns="" userId="S-1-5-21-340576085-3929279038-2991976684-151994" providerId="AD"/>
      </p:ext>
    </p:extLst>
  </p:cmAuthor>
  <p:cmAuthor id="2" name="Гаджимура Юлия Игоревна" initials="ГЮИ" lastIdx="1" clrIdx="1">
    <p:extLst>
      <p:ext uri="{19B8F6BF-5375-455C-9EA6-DF929625EA0E}">
        <p15:presenceInfo xmlns:p15="http://schemas.microsoft.com/office/powerpoint/2012/main" xmlns="" userId="S-1-5-21-340576085-3929279038-2991976684-936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BB"/>
    <a:srgbClr val="65AB6F"/>
    <a:srgbClr val="17A0D6"/>
    <a:srgbClr val="EAF6FB"/>
    <a:srgbClr val="B4F5FE"/>
    <a:srgbClr val="1C2E70"/>
    <a:srgbClr val="080B31"/>
    <a:srgbClr val="4576C2"/>
    <a:srgbClr val="B0DAAA"/>
    <a:srgbClr val="0F21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35" autoAdjust="0"/>
    <p:restoredTop sz="69533" autoAdjust="0"/>
  </p:normalViewPr>
  <p:slideViewPr>
    <p:cSldViewPr snapToGrid="0">
      <p:cViewPr varScale="1">
        <p:scale>
          <a:sx n="73" d="100"/>
          <a:sy n="73" d="100"/>
        </p:scale>
        <p:origin x="-594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196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7409A664-A720-06EC-9AA7-7948E4AB026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1857F6CA-3DA3-F10A-CB9B-34A20B6325F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D96C5-F5F2-4C8A-BDE9-CD2D6FDFDBA9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2711BE7-960C-5FB9-B897-B8452308BD4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7C1583F3-C778-EAE5-0164-69EFF3D9C0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8D9C69-4E76-48BA-A1C0-BD14B6A9A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609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A7E530-0CBA-48EB-B17D-91110B96F5C6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904BCD-10C8-42A5-ABBA-D5D1FBF78B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491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4952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Педагогические работники – одна из важных целевых аудиторий,</a:t>
            </a:r>
            <a:r>
              <a:rPr lang="ru-RU" baseline="0" dirty="0" smtClean="0"/>
              <a:t> так как благодаря им обучающиеся получают знания по финансовой грамотности, которые помогают формировать финансовое поведение.</a:t>
            </a:r>
          </a:p>
          <a:p>
            <a:r>
              <a:rPr lang="ru-RU" dirty="0" smtClean="0"/>
              <a:t>Для учителей</a:t>
            </a:r>
            <a:r>
              <a:rPr lang="ru-RU" baseline="0" dirty="0" smtClean="0"/>
              <a:t> и преподавателей создан раздел на портале «Финансовая культура», где размещаются основные методические разработки и материалы. </a:t>
            </a:r>
          </a:p>
          <a:p>
            <a:r>
              <a:rPr lang="ru-RU" dirty="0" smtClean="0"/>
              <a:t>Также для постоянного контакта</a:t>
            </a:r>
            <a:r>
              <a:rPr lang="ru-RU" baseline="0" dirty="0" smtClean="0"/>
              <a:t> с педагогическим сообществом Банком России создано сообщество для обмена опытом и знаниями, а также обмена кейсами к занятиям по финансовой грамотности. </a:t>
            </a:r>
          </a:p>
          <a:p>
            <a:r>
              <a:rPr lang="ru-RU" baseline="0" dirty="0" smtClean="0"/>
              <a:t>В 2023 году Банк России принял участие в разработке отдельной программы повышения квалификации для учителей обществознания, ежегодно по программе проходят обучение более 1 тыс. учителей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0667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Отдельно следует отметить работу с язвимыми</a:t>
            </a:r>
            <a:r>
              <a:rPr lang="ru-RU" baseline="0" dirty="0" smtClean="0"/>
              <a:t> аудиториями в образовательном поле. </a:t>
            </a:r>
          </a:p>
          <a:p>
            <a:r>
              <a:rPr lang="ru-RU" dirty="0" smtClean="0"/>
              <a:t>В 2023 году Банком России</a:t>
            </a:r>
            <a:r>
              <a:rPr lang="ru-RU" baseline="0" dirty="0" smtClean="0"/>
              <a:t> разработан игровой продукт  - игра «Копить и тратить».</a:t>
            </a:r>
          </a:p>
          <a:p>
            <a:r>
              <a:rPr lang="ru-RU" baseline="0" dirty="0" smtClean="0"/>
              <a:t>Игра состоит из 3-х настольных игр для разных возрастов, а также включает в себя модуль для приемных родителей. </a:t>
            </a:r>
          </a:p>
          <a:p>
            <a:r>
              <a:rPr lang="ru-RU" baseline="0" dirty="0" smtClean="0"/>
              <a:t>До конца 2024 года Банком России запланирована поставка коробочного продукта в федеральные детские дома. </a:t>
            </a:r>
          </a:p>
          <a:p>
            <a:endParaRPr lang="ru-RU" baseline="0" dirty="0" smtClean="0"/>
          </a:p>
          <a:p>
            <a:r>
              <a:rPr lang="ru-RU" baseline="0" dirty="0" smtClean="0"/>
              <a:t>Также в апреле текущего года по заказу Банка России осуществлена печать книг по финансовой грамотности шрифтом Л. Брайля.</a:t>
            </a:r>
          </a:p>
          <a:p>
            <a:r>
              <a:rPr lang="ru-RU" baseline="0" dirty="0" smtClean="0"/>
              <a:t>Книги предназначены для взрослых и учеников 5-11 классов, поставлены в региональные библиотеки для незрячих и слабовидящих, а также в школы-интернаты, региональные общества слепых, центры реабилитации и центры социальной защиты.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8035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Благодарим за внимание!</a:t>
            </a:r>
            <a:r>
              <a:rPr lang="ru-RU" baseline="0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62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Важным этапом в работе по повышению финансовой грамотности текущего года стала новая Стратегия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повышения финансовой грамотности и формирования финансовой культуры до 2030 года.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Ключевым посылом Стратегии до 2030 года является «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человекоцентричность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», когда в фокусе внимания человек и ситуации, в которых он оказывается. Перед нами стоит сложная задача — сформировать новую культуру финансовой грамотности с учетом постулатов поведенческой экономики, активно развивающейся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цифровизации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искусственного интеллекта и других вызовов.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Задачи новой Стратегии усилить информирование населения по вопросам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цифровизации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повышение грамотности в инвестиционной, пенсионной, налоговой и бюджетной сферах, просветительскую работу с уязвимыми группами населения,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таргетированную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работу с целевыми аудиториями, развитие движения волонтеров финансового просвещения. Будут сделаны акценты на обеспечение финансовой доступности для всех категорий потребителей, борьбу с мошенничеством и обеспечение финансовой безопасности наших граждан.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939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 настоящему</a:t>
            </a:r>
            <a:r>
              <a:rPr lang="ru-RU" baseline="0" dirty="0" smtClean="0"/>
              <a:t> времени в работе с системой образования достигнуто многое. </a:t>
            </a:r>
          </a:p>
          <a:p>
            <a:r>
              <a:rPr lang="ru-RU" dirty="0" smtClean="0"/>
              <a:t>Финансовая грамотность включена в образовательные программы на всех уровнях образования и закреплена в нормативно-правовой базе. </a:t>
            </a:r>
          </a:p>
          <a:p>
            <a:r>
              <a:rPr lang="ru-RU" dirty="0" smtClean="0"/>
              <a:t>Но включение финансовой грамотности в ФГОС и федеральные основные общеобразовательные программы — только начало пути по повышению финансовой грамотности обучающихся и педагогов. Перед нами стоят большие задачи: актуализация существующих и разработка новых учебных пособий для всех уровней образования, экспертная и методическая поддержка педагогов, реализация проектов для школьников, студентов СПО и вузов, а также участие в разработке программ повышения квалификации педагогических работников.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473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Банк России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постоянно изучает потребности аудитории, а также смотрит на внешние факторы, которые непосредственно влияют на наши продукты и материалы.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Остановимся более подробно на продуктах дл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 различных целевых аудиторий, начнем с дошкольников. С финансовой грамотностью мы встречаемся каждый день и с самого маленького возраста. </a:t>
            </a:r>
          </a:p>
          <a:p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этой аудитории разработаны книги загадок и ребусов, а также мультфильмы и игры. </a:t>
            </a:r>
          </a:p>
          <a:p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Более подробно можно ознакомиться с каждым продуктов по </a:t>
            </a:r>
            <a:r>
              <a:rPr lang="ru-RU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куар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-коду.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182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Следующая наша аудитория</a:t>
            </a:r>
            <a:r>
              <a:rPr lang="ru-RU" baseline="0" dirty="0" smtClean="0"/>
              <a:t> – школьники и здесь важно отметить, что проекты и продукты создаются как для образовательного процесса, так и для использования во внеурочной деятельности и даже в рамках дополнительного образования детей. </a:t>
            </a:r>
          </a:p>
          <a:p>
            <a:r>
              <a:rPr lang="ru-RU" dirty="0" smtClean="0"/>
              <a:t>Сайт </a:t>
            </a:r>
            <a:r>
              <a:rPr lang="ru-RU" dirty="0" err="1" smtClean="0"/>
              <a:t>Долигра</a:t>
            </a:r>
            <a:r>
              <a:rPr lang="ru-RU" dirty="0" smtClean="0"/>
              <a:t> собрал различные игры и активности по финансовой грамотности, которые могут использовать</a:t>
            </a:r>
            <a:r>
              <a:rPr lang="ru-RU" baseline="0" dirty="0" smtClean="0"/>
              <a:t> как для проведения времени с детьми в летних лагерях отдыха, так и в рамках различных мероприятий для школьной аудитории.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Онлайн продукты действительно вызывают интерес у современного общества. Мы постоянно работаем над расширением перечня тем и поддержанию в актуальном состоянии уже готовых проектов.</a:t>
            </a:r>
            <a:endParaRPr lang="ru-RU" baseline="0" dirty="0" smtClean="0"/>
          </a:p>
          <a:p>
            <a:r>
              <a:rPr lang="ru-RU" baseline="0" dirty="0" smtClean="0"/>
              <a:t>Онлайн-уроки Банка России успешно реализуются и мы постоянно совершенствуем проект добавляя новые темы.</a:t>
            </a:r>
          </a:p>
          <a:p>
            <a:r>
              <a:rPr lang="ru-RU" baseline="0" dirty="0" smtClean="0"/>
              <a:t>В 2024 году Банк России является организатором тематической смены по финансовой грамотности в МДЦ «Артек» , запланирована реализация общеразвивающий программы «Инвестирую в знания», которая включает в себя лекции, </a:t>
            </a:r>
            <a:r>
              <a:rPr lang="ru-RU" baseline="0" dirty="0" err="1" smtClean="0"/>
              <a:t>интерактивы</a:t>
            </a:r>
            <a:r>
              <a:rPr lang="ru-RU" baseline="0" dirty="0" smtClean="0"/>
              <a:t>, практическую и проектную работу, а также разбор реальных жизненных ситуаций, связанных с финансами (в формате кейсов).</a:t>
            </a:r>
          </a:p>
          <a:p>
            <a:r>
              <a:rPr lang="ru-RU" baseline="0" dirty="0" smtClean="0"/>
              <a:t>Смена состоится в октябре текущего года и в ней примут участие 50 детей из разных регионов страны. 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5142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Отдельно</a:t>
            </a:r>
            <a:r>
              <a:rPr lang="ru-RU" baseline="0" dirty="0" smtClean="0"/>
              <a:t> хотелось бы остановиться на работе по </a:t>
            </a:r>
            <a:r>
              <a:rPr lang="ru-RU" baseline="0" dirty="0" err="1" smtClean="0"/>
              <a:t>цифровизации</a:t>
            </a:r>
            <a:r>
              <a:rPr lang="ru-RU" baseline="0" dirty="0" smtClean="0"/>
              <a:t> образовательных продуктов для школьников. </a:t>
            </a:r>
          </a:p>
          <a:p>
            <a:r>
              <a:rPr lang="ru-RU" baseline="0" dirty="0" err="1" smtClean="0"/>
              <a:t>Минпросвещения</a:t>
            </a:r>
            <a:r>
              <a:rPr lang="ru-RU" baseline="0" dirty="0" smtClean="0"/>
              <a:t> России разработана образовательная платформа «Моя платформа» для обучающихся, учителей и родителей.</a:t>
            </a:r>
          </a:p>
          <a:p>
            <a:r>
              <a:rPr lang="ru-RU" baseline="0" dirty="0" smtClean="0"/>
              <a:t>Финансовая грамотность представлена на платформе в заданиях по обязательным общеобразовательным предметам: Обществознание, математика, информатика, окружающий мир и др. </a:t>
            </a:r>
          </a:p>
          <a:p>
            <a:r>
              <a:rPr lang="ru-RU" baseline="0" dirty="0" smtClean="0"/>
              <a:t>За период участия Банка России в проекте на платформе размещено более 100 сценариев уроков. </a:t>
            </a:r>
          </a:p>
          <a:p>
            <a:r>
              <a:rPr lang="ru-RU" baseline="0" dirty="0" smtClean="0"/>
              <a:t>В текущем году ведется работа по созданию отдельного курса по финансовой грамотности для школьников 3 – 11 классов, с 1 сентября на платформе будет доступна часть курса (модули для 3-6 классов) для использования в рамках внеурочной деятельности.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8068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Банк России активно поддерживает олимпиады по финансовой</a:t>
            </a:r>
            <a:r>
              <a:rPr lang="ru-RU" baseline="0" dirty="0" smtClean="0"/>
              <a:t> грамотности для школьников и студентов, которые проводят ведущие вузы страны. </a:t>
            </a:r>
          </a:p>
          <a:p>
            <a:r>
              <a:rPr lang="ru-RU" baseline="0" dirty="0" smtClean="0"/>
              <a:t>Также Банк России ежегодно принимает участие в олимпиадах, проводимых образовательными платформами и ведомствами (Учи.ру, Росфинмониторинг).</a:t>
            </a:r>
          </a:p>
          <a:p>
            <a:r>
              <a:rPr lang="ru-RU" baseline="0" dirty="0" smtClean="0"/>
              <a:t>Данная работа планируется и в текущем году, более того представители Банка России вошли в состав методической и экспертной комиссии Всероссийской олимпиады по экономике. </a:t>
            </a:r>
          </a:p>
          <a:p>
            <a:r>
              <a:rPr lang="ru-RU" baseline="0" dirty="0" smtClean="0"/>
              <a:t>С 2024 года Олимпиада включает в себя отдельный блок по финансовой грамотности.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6441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Для студенческой целевой аудитории</a:t>
            </a:r>
            <a:r>
              <a:rPr lang="ru-RU" baseline="0" dirty="0" smtClean="0"/>
              <a:t> Банком России ведется работа как по созданию учебно-методической базы,  так и по реализации онлайн проектов. </a:t>
            </a:r>
          </a:p>
          <a:p>
            <a:r>
              <a:rPr lang="ru-RU" dirty="0" smtClean="0"/>
              <a:t>В прошлом году запущен</a:t>
            </a:r>
            <a:r>
              <a:rPr lang="ru-RU" baseline="0" dirty="0" smtClean="0"/>
              <a:t> цикл </a:t>
            </a:r>
            <a:r>
              <a:rPr lang="ru-RU" baseline="0" dirty="0" err="1" smtClean="0"/>
              <a:t>вебинаров</a:t>
            </a:r>
            <a:r>
              <a:rPr lang="ru-RU" baseline="0" dirty="0" smtClean="0"/>
              <a:t> «Финтрек» для студентов и преподавателей вузов.</a:t>
            </a:r>
          </a:p>
          <a:p>
            <a:r>
              <a:rPr lang="ru-RU" baseline="0" dirty="0" smtClean="0"/>
              <a:t>Общее количество просмотров трех циклов </a:t>
            </a:r>
            <a:r>
              <a:rPr lang="ru-RU" baseline="0" dirty="0" err="1" smtClean="0"/>
              <a:t>вебинаров</a:t>
            </a:r>
            <a:r>
              <a:rPr lang="ru-RU" baseline="0" dirty="0" smtClean="0"/>
              <a:t> за период 2023 - 2024 годов составило более 3,3 млн.</a:t>
            </a:r>
          </a:p>
          <a:p>
            <a:r>
              <a:rPr lang="ru-RU" baseline="0" dirty="0" smtClean="0"/>
              <a:t>Участие в весеннем цикле 2024 года приняли студенты и преподаватели около 1500 образовательных организаций. </a:t>
            </a:r>
          </a:p>
          <a:p>
            <a:r>
              <a:rPr lang="ru-RU" baseline="0" dirty="0" smtClean="0"/>
              <a:t>Более 2,7 тыс. участников, посетивших </a:t>
            </a:r>
            <a:r>
              <a:rPr lang="ru-RU" baseline="0" dirty="0" err="1" smtClean="0"/>
              <a:t>вебинары</a:t>
            </a:r>
            <a:r>
              <a:rPr lang="ru-RU" baseline="0" dirty="0" smtClean="0"/>
              <a:t> и прошедших тестирование, получили именные сертификаты.</a:t>
            </a:r>
          </a:p>
          <a:p>
            <a:r>
              <a:rPr lang="ru-RU" baseline="0" dirty="0" smtClean="0"/>
              <a:t>Проект запланирован и на осень текущего года, срок проведения октябрь-ноябрь.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487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Конечно же, основой для преподавания всегда</a:t>
            </a:r>
            <a:r>
              <a:rPr lang="ru-RU" baseline="0" dirty="0" smtClean="0"/>
              <a:t> будут методики и комплекты учебных материалов. </a:t>
            </a:r>
          </a:p>
          <a:p>
            <a:r>
              <a:rPr lang="ru-RU" dirty="0" smtClean="0"/>
              <a:t>В этой части Банком России продолжается работа не только по разработке новых</a:t>
            </a:r>
            <a:r>
              <a:rPr lang="ru-RU" baseline="0" dirty="0" smtClean="0"/>
              <a:t>, но и по актуализации существующих методических и учебных материалов.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296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5">
            <a:extLst>
              <a:ext uri="{FF2B5EF4-FFF2-40B4-BE49-F238E27FC236}">
                <a16:creationId xmlns:a16="http://schemas.microsoft.com/office/drawing/2014/main" xmlns="" id="{34CC37E1-89DB-F54C-A285-B011317DB0C4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rgbClr val="CFEAF1"/>
              </a:gs>
              <a:gs pos="0">
                <a:srgbClr val="749EB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1994B12E-E375-43EF-8E71-04D9BB4127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793" y="0"/>
            <a:ext cx="12192000" cy="3408918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4323937-CCA1-479E-9C59-C2A1A4F4D9E6}"/>
              </a:ext>
            </a:extLst>
          </p:cNvPr>
          <p:cNvSpPr/>
          <p:nvPr userDrawn="1"/>
        </p:nvSpPr>
        <p:spPr>
          <a:xfrm rot="10800000">
            <a:off x="0" y="3408917"/>
            <a:ext cx="12192000" cy="3461225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xmlns="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76339" y="3797299"/>
            <a:ext cx="9837736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4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xmlns="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76339" y="6205566"/>
            <a:ext cx="4062411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</a:t>
            </a:r>
            <a:r>
              <a:rPr lang="ru-RU" dirty="0"/>
              <a:t> 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475B42C9-D670-446A-9583-BD5571714E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17513" y="431800"/>
            <a:ext cx="2414587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985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 оглавлением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xmlns="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88049" y="3787775"/>
            <a:ext cx="5770563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:a16="http://schemas.microsoft.com/office/drawing/2014/main" xmlns="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844" y="2409825"/>
            <a:ext cx="2697956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:a16="http://schemas.microsoft.com/office/drawing/2014/main" xmlns="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1104901"/>
            <a:ext cx="5554663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6C4DB284-29AA-4820-BBD7-507FB0040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17513" y="431800"/>
            <a:ext cx="2414587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39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86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57438" y="411922"/>
            <a:ext cx="8439150" cy="324001"/>
          </a:xfrm>
        </p:spPr>
        <p:txBody>
          <a:bodyPr/>
          <a:lstStyle>
            <a:lvl1pPr>
              <a:defRPr sz="2800">
                <a:solidFill>
                  <a:srgbClr val="0082BB"/>
                </a:solidFill>
              </a:defRPr>
            </a:lvl1pPr>
          </a:lstStyle>
          <a:p>
            <a:r>
              <a:rPr lang="ru-RU" dirty="0"/>
              <a:t>Заголовок сверху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123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ABD64B69-4B3B-49BE-A0E9-450F363A4C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6180C16-3F29-4306-AC7C-CED54E4C914E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06F67BE5-2060-411D-8986-4B8006A05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EC8E1967-71BC-4689-9B85-33A4D419B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1301D20-D14B-4CC8-9703-832FC67EF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474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5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45F56CF-2AEF-4193-83AF-48D8AA396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387" y="1107506"/>
            <a:ext cx="11325225" cy="60699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DEABFE4-ED0F-4CD1-9EC3-8D558C175C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8153" y="1975652"/>
            <a:ext cx="11320460" cy="27614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95DE65F-AEC4-42F8-AE14-6CFCF7F12C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57438" y="431800"/>
            <a:ext cx="8439150" cy="3240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Колонтитул раздела или подраздела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58F2AC6-6672-44E2-A8A9-32EB81226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AA99AE-6A35-4C1E-8082-A4A87B5CA521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xmlns="" id="{1CB045B0-C148-4BCB-A129-CADC19CDA1E7}"/>
              </a:ext>
            </a:extLst>
          </p:cNvPr>
          <p:cNvCxnSpPr/>
          <p:nvPr userDrawn="1"/>
        </p:nvCxnSpPr>
        <p:spPr>
          <a:xfrm>
            <a:off x="433388" y="866775"/>
            <a:ext cx="11325225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DD8C4910-12A5-47A1-A219-F6CDF997B2A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25"/>
              </a:ext>
            </a:extLst>
          </a:blip>
          <a:stretch>
            <a:fillRect/>
          </a:stretch>
        </p:blipFill>
        <p:spPr>
          <a:xfrm>
            <a:off x="433388" y="431800"/>
            <a:ext cx="1266826" cy="31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9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3" r:id="rId2"/>
    <p:sldLayoutId id="2147483658" r:id="rId3"/>
    <p:sldLayoutId id="2147483679" r:id="rId4"/>
    <p:sldLayoutId id="2147483699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4047" userDrawn="1">
          <p15:clr>
            <a:srgbClr val="F26B43"/>
          </p15:clr>
        </p15:guide>
        <p15:guide id="2" pos="7407" userDrawn="1">
          <p15:clr>
            <a:srgbClr val="F26B43"/>
          </p15:clr>
        </p15:guide>
        <p15:guide id="3" pos="273" userDrawn="1">
          <p15:clr>
            <a:srgbClr val="F26B43"/>
          </p15:clr>
        </p15:guide>
        <p15:guide id="4" orient="horz" pos="272" userDrawn="1">
          <p15:clr>
            <a:srgbClr val="F26B43"/>
          </p15:clr>
        </p15:guide>
        <p15:guide id="5" pos="879" userDrawn="1">
          <p15:clr>
            <a:srgbClr val="F26B43"/>
          </p15:clr>
        </p15:guide>
        <p15:guide id="6" pos="741" userDrawn="1">
          <p15:clr>
            <a:srgbClr val="F26B43"/>
          </p15:clr>
        </p15:guide>
        <p15:guide id="7" pos="1368" userDrawn="1">
          <p15:clr>
            <a:srgbClr val="F26B43"/>
          </p15:clr>
        </p15:guide>
        <p15:guide id="8" pos="1485" userDrawn="1">
          <p15:clr>
            <a:srgbClr val="F26B43"/>
          </p15:clr>
        </p15:guide>
        <p15:guide id="9" pos="1952" userDrawn="1">
          <p15:clr>
            <a:srgbClr val="F26B43"/>
          </p15:clr>
        </p15:guide>
        <p15:guide id="10" pos="2090" userDrawn="1">
          <p15:clr>
            <a:srgbClr val="F26B43"/>
          </p15:clr>
        </p15:guide>
        <p15:guide id="11" pos="2547" userDrawn="1">
          <p15:clr>
            <a:srgbClr val="F26B43"/>
          </p15:clr>
        </p15:guide>
        <p15:guide id="12" pos="2696" userDrawn="1">
          <p15:clr>
            <a:srgbClr val="F26B43"/>
          </p15:clr>
        </p15:guide>
        <p15:guide id="13" pos="3165" userDrawn="1">
          <p15:clr>
            <a:srgbClr val="F26B43"/>
          </p15:clr>
        </p15:guide>
        <p15:guide id="14" pos="3300" userDrawn="1">
          <p15:clr>
            <a:srgbClr val="F26B43"/>
          </p15:clr>
        </p15:guide>
        <p15:guide id="15" pos="3772" userDrawn="1">
          <p15:clr>
            <a:srgbClr val="F26B43"/>
          </p15:clr>
        </p15:guide>
        <p15:guide id="16" pos="3908" userDrawn="1">
          <p15:clr>
            <a:srgbClr val="F26B43"/>
          </p15:clr>
        </p15:guide>
        <p15:guide id="17" pos="4377" userDrawn="1">
          <p15:clr>
            <a:srgbClr val="F26B43"/>
          </p15:clr>
        </p15:guide>
        <p15:guide id="18" pos="4512" userDrawn="1">
          <p15:clr>
            <a:srgbClr val="F26B43"/>
          </p15:clr>
        </p15:guide>
        <p15:guide id="19" pos="4985" userDrawn="1">
          <p15:clr>
            <a:srgbClr val="F26B43"/>
          </p15:clr>
        </p15:guide>
        <p15:guide id="20" pos="5118" userDrawn="1">
          <p15:clr>
            <a:srgbClr val="F26B43"/>
          </p15:clr>
        </p15:guide>
        <p15:guide id="21" pos="5589" userDrawn="1">
          <p15:clr>
            <a:srgbClr val="F26B43"/>
          </p15:clr>
        </p15:guide>
        <p15:guide id="22" pos="5726" userDrawn="1">
          <p15:clr>
            <a:srgbClr val="F26B43"/>
          </p15:clr>
        </p15:guide>
        <p15:guide id="23" pos="6195" userDrawn="1">
          <p15:clr>
            <a:srgbClr val="F26B43"/>
          </p15:clr>
        </p15:guide>
        <p15:guide id="24" pos="6332" userDrawn="1">
          <p15:clr>
            <a:srgbClr val="F26B43"/>
          </p15:clr>
        </p15:guide>
        <p15:guide id="25" pos="6801" userDrawn="1">
          <p15:clr>
            <a:srgbClr val="F26B43"/>
          </p15:clr>
        </p15:guide>
        <p15:guide id="26" pos="6938" userDrawn="1">
          <p15:clr>
            <a:srgbClr val="F26B43"/>
          </p15:clr>
        </p15:guide>
        <p15:guide id="27" orient="horz" pos="2160" userDrawn="1">
          <p15:clr>
            <a:srgbClr val="F26B43"/>
          </p15:clr>
        </p15:guide>
        <p15:guide id="28" orient="horz" pos="696" userDrawn="1">
          <p15:clr>
            <a:srgbClr val="F26B43"/>
          </p15:clr>
        </p15:guide>
        <p15:guide id="29" orient="horz" pos="1242" userDrawn="1">
          <p15:clr>
            <a:srgbClr val="F26B43"/>
          </p15:clr>
        </p15:guide>
        <p15:guide id="30" orient="horz" pos="10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9" Type="http://schemas.openxmlformats.org/officeDocument/2006/relationships/image" Target="../media/image5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svg"/><Relationship Id="rId5" Type="http://schemas.openxmlformats.org/officeDocument/2006/relationships/image" Target="../media/image5.png"/><Relationship Id="rId10" Type="http://schemas.openxmlformats.org/officeDocument/2006/relationships/image" Target="../media/image34.svg"/><Relationship Id="rId4" Type="http://schemas.openxmlformats.org/officeDocument/2006/relationships/image" Target="../media/image28.sv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microsoft.com/office/2007/relationships/hdphoto" Target="../media/hdphoto1.wdp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svg"/><Relationship Id="rId13" Type="http://schemas.openxmlformats.org/officeDocument/2006/relationships/image" Target="../media/image34.png"/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11" Type="http://schemas.openxmlformats.org/officeDocument/2006/relationships/image" Target="../media/image32.png"/><Relationship Id="rId5" Type="http://schemas.openxmlformats.org/officeDocument/2006/relationships/image" Target="../media/image27.png"/><Relationship Id="rId10" Type="http://schemas.openxmlformats.org/officeDocument/2006/relationships/image" Target="../media/image31.png"/><Relationship Id="rId4" Type="http://schemas.openxmlformats.org/officeDocument/2006/relationships/image" Target="../media/image26.jpeg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0" Type="http://schemas.openxmlformats.org/officeDocument/2006/relationships/image" Target="../media/image42.jpeg"/><Relationship Id="rId4" Type="http://schemas.openxmlformats.org/officeDocument/2006/relationships/image" Target="../media/image36.PNG"/><Relationship Id="rId9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>
            <a:extLst>
              <a:ext uri="{FF2B5EF4-FFF2-40B4-BE49-F238E27FC236}">
                <a16:creationId xmlns:a16="http://schemas.microsoft.com/office/drawing/2014/main" xmlns="" id="{DAA537E3-6B45-48D6-B956-D4E81044C2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7875" y="3787775"/>
            <a:ext cx="5770563" cy="2636838"/>
          </a:xfrm>
        </p:spPr>
        <p:txBody>
          <a:bodyPr/>
          <a:lstStyle/>
          <a:p>
            <a:pPr marL="0" indent="0" algn="l">
              <a:buNone/>
            </a:pPr>
            <a:r>
              <a:rPr lang="ru-RU" b="1" dirty="0" smtClean="0">
                <a:solidFill>
                  <a:schemeClr val="bg1"/>
                </a:solidFill>
              </a:rPr>
              <a:t>КОШЕЛЕВ ВИТАЛИЙ ВИКТОРОВИЧ</a:t>
            </a:r>
            <a:endParaRPr lang="ru-RU" sz="1400" b="1" dirty="0">
              <a:solidFill>
                <a:schemeClr val="bg1"/>
              </a:solidFill>
            </a:endParaRPr>
          </a:p>
          <a:p>
            <a:pPr marL="0" indent="0" algn="l">
              <a:buNone/>
            </a:pPr>
            <a:r>
              <a:rPr lang="ru-RU" sz="1400" dirty="0" smtClean="0">
                <a:solidFill>
                  <a:schemeClr val="bg1"/>
                </a:solidFill>
              </a:rPr>
              <a:t>Главный экономист</a:t>
            </a:r>
          </a:p>
          <a:p>
            <a:pPr marL="0" indent="0" algn="l">
              <a:buNone/>
            </a:pPr>
            <a:r>
              <a:rPr lang="ru-RU" dirty="0" smtClean="0">
                <a:solidFill>
                  <a:schemeClr val="bg1"/>
                </a:solidFill>
              </a:rPr>
              <a:t>Отделения по Ставропольскому краю</a:t>
            </a:r>
          </a:p>
          <a:p>
            <a:pPr marL="0" indent="0" algn="l">
              <a:buNone/>
            </a:pPr>
            <a:r>
              <a:rPr lang="ru-RU" sz="1400" dirty="0" smtClean="0">
                <a:solidFill>
                  <a:schemeClr val="bg1"/>
                </a:solidFill>
              </a:rPr>
              <a:t>Южного Главного управления</a:t>
            </a:r>
          </a:p>
          <a:p>
            <a:pPr marL="0" indent="0" algn="l">
              <a:buNone/>
            </a:pPr>
            <a:r>
              <a:rPr lang="ru-RU" dirty="0" smtClean="0">
                <a:solidFill>
                  <a:schemeClr val="bg1"/>
                </a:solidFill>
              </a:rPr>
              <a:t>Центрального банка</a:t>
            </a:r>
          </a:p>
          <a:p>
            <a:pPr marL="0" indent="0" algn="l">
              <a:buNone/>
            </a:pPr>
            <a:r>
              <a:rPr lang="ru-RU" sz="1400" dirty="0" smtClean="0">
                <a:solidFill>
                  <a:schemeClr val="bg1"/>
                </a:solidFill>
              </a:rPr>
              <a:t>Российской Федерации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44D1CDD-813E-410F-9B9A-E80AA2FB3A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17875" y="1104901"/>
            <a:ext cx="7696200" cy="1965324"/>
          </a:xfrm>
        </p:spPr>
        <p:txBody>
          <a:bodyPr/>
          <a:lstStyle/>
          <a:p>
            <a:r>
              <a:rPr lang="ru-RU" sz="3200" dirty="0"/>
              <a:t>Финансовая грамотность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ru-RU" sz="3200" dirty="0"/>
              <a:t>в системе образования:</a:t>
            </a:r>
            <a:br>
              <a:rPr lang="ru-RU" sz="3200" dirty="0"/>
            </a:br>
            <a:r>
              <a:rPr lang="ru-RU" sz="3200" dirty="0"/>
              <a:t>проекты Банка России</a:t>
            </a:r>
          </a:p>
        </p:txBody>
      </p:sp>
    </p:spTree>
    <p:extLst>
      <p:ext uri="{BB962C8B-B14F-4D97-AF65-F5344CB8AC3E}">
        <p14:creationId xmlns:p14="http://schemas.microsoft.com/office/powerpoint/2010/main" val="3051924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9EB08B40-8045-4A47-8D8F-9CBB9903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10</a:t>
            </a:fld>
            <a:endParaRPr lang="ru-RU"/>
          </a:p>
        </p:txBody>
      </p:sp>
      <p:sp>
        <p:nvSpPr>
          <p:cNvPr id="20" name="Скругленный прямоугольник 24">
            <a:extLst>
              <a:ext uri="{FF2B5EF4-FFF2-40B4-BE49-F238E27FC236}">
                <a16:creationId xmlns:a16="http://schemas.microsoft.com/office/drawing/2014/main" xmlns="" id="{2504FDE8-746A-4B88-8D24-D21640795A13}"/>
              </a:ext>
            </a:extLst>
          </p:cNvPr>
          <p:cNvSpPr/>
          <p:nvPr/>
        </p:nvSpPr>
        <p:spPr>
          <a:xfrm>
            <a:off x="433387" y="1104900"/>
            <a:ext cx="3600000" cy="1425362"/>
          </a:xfrm>
          <a:prstGeom prst="rect">
            <a:avLst/>
          </a:prstGeom>
          <a:solidFill>
            <a:srgbClr val="17A0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0" rIns="360000" bIns="360000" rtlCol="0" anchor="ctr"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Преподавательская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Скругленный прямоугольник 24">
            <a:extLst>
              <a:ext uri="{FF2B5EF4-FFF2-40B4-BE49-F238E27FC236}">
                <a16:creationId xmlns:a16="http://schemas.microsoft.com/office/drawing/2014/main" xmlns="" id="{F3FB947D-B000-434E-B004-8F7AB70CF610}"/>
              </a:ext>
            </a:extLst>
          </p:cNvPr>
          <p:cNvSpPr/>
          <p:nvPr/>
        </p:nvSpPr>
        <p:spPr>
          <a:xfrm>
            <a:off x="4279900" y="1104900"/>
            <a:ext cx="3600000" cy="1425362"/>
          </a:xfrm>
          <a:prstGeom prst="rect">
            <a:avLst/>
          </a:prstGeom>
          <a:solidFill>
            <a:srgbClr val="17A0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ctr"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Сообщество</a:t>
            </a:r>
          </a:p>
        </p:txBody>
      </p:sp>
      <p:sp>
        <p:nvSpPr>
          <p:cNvPr id="22" name="Скругленный прямоугольник 24">
            <a:extLst>
              <a:ext uri="{FF2B5EF4-FFF2-40B4-BE49-F238E27FC236}">
                <a16:creationId xmlns:a16="http://schemas.microsoft.com/office/drawing/2014/main" xmlns="" id="{EE4B7C49-A2D8-4363-B87C-8CC8129BDC71}"/>
              </a:ext>
            </a:extLst>
          </p:cNvPr>
          <p:cNvSpPr/>
          <p:nvPr/>
        </p:nvSpPr>
        <p:spPr>
          <a:xfrm>
            <a:off x="8126413" y="1104900"/>
            <a:ext cx="3600000" cy="1425362"/>
          </a:xfrm>
          <a:prstGeom prst="rect">
            <a:avLst/>
          </a:prstGeom>
          <a:solidFill>
            <a:srgbClr val="17A0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ctr"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Квалификация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F4D8490B-3135-4F2B-BAB6-253951AE7B38}"/>
              </a:ext>
            </a:extLst>
          </p:cNvPr>
          <p:cNvSpPr/>
          <p:nvPr/>
        </p:nvSpPr>
        <p:spPr>
          <a:xfrm>
            <a:off x="433387" y="2530262"/>
            <a:ext cx="3600000" cy="3915816"/>
          </a:xfrm>
          <a:prstGeom prst="rect">
            <a:avLst/>
          </a:prstGeom>
          <a:solidFill>
            <a:srgbClr val="EA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0" rIns="72000" bIns="360000" rtlCol="0" anchor="t"/>
          <a:lstStyle/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портала </a:t>
            </a: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«Финансовая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культура»</a:t>
            </a:r>
          </a:p>
          <a:p>
            <a:r>
              <a:rPr lang="ru-RU" sz="1600" spc="-3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</a:t>
            </a:r>
            <a:r>
              <a:rPr lang="ru-RU" sz="1600" spc="-3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что нужно для проведения занятий по финансовой грамотности. </a:t>
            </a: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презентаций до учебников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9FB5436C-5785-4B87-97F9-A6CB836B1EDD}"/>
              </a:ext>
            </a:extLst>
          </p:cNvPr>
          <p:cNvSpPr/>
          <p:nvPr/>
        </p:nvSpPr>
        <p:spPr>
          <a:xfrm>
            <a:off x="4296000" y="2530262"/>
            <a:ext cx="3600000" cy="3915816"/>
          </a:xfrm>
          <a:prstGeom prst="rect">
            <a:avLst/>
          </a:prstGeom>
          <a:solidFill>
            <a:srgbClr val="EA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0" rIns="108000" bIns="360000" rtlCol="0" anchor="t"/>
          <a:lstStyle/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«Финансовое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просвещение»</a:t>
            </a: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 </a:t>
            </a:r>
            <a:r>
              <a:rPr lang="ru-RU" sz="1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Вконтакте</a:t>
            </a:r>
            <a:endParaRPr lang="ru-RU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Площадка </a:t>
            </a: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обмена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опытом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знаниями для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педагогов, методистов и волонтеров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indent="-179388">
              <a:spcBef>
                <a:spcPts val="600"/>
              </a:spcBef>
              <a:buClr>
                <a:srgbClr val="17A0D6"/>
              </a:buClr>
              <a:buFont typeface="Wingdings" panose="05000000000000000000" pitchFamily="2" charset="2"/>
              <a:buChar char="§"/>
            </a:pP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&gt;14,5 </a:t>
            </a: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участников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E8AAD1CE-149F-4D14-BB67-EA8E8960E389}"/>
              </a:ext>
            </a:extLst>
          </p:cNvPr>
          <p:cNvSpPr/>
          <p:nvPr/>
        </p:nvSpPr>
        <p:spPr>
          <a:xfrm>
            <a:off x="8126413" y="2530262"/>
            <a:ext cx="3600000" cy="3915816"/>
          </a:xfrm>
          <a:prstGeom prst="rect">
            <a:avLst/>
          </a:prstGeom>
          <a:solidFill>
            <a:srgbClr val="EA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0" rIns="108000" bIns="360000" rtlCol="0" anchor="t"/>
          <a:lstStyle/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разработке программ повышения квалификации педагогов</a:t>
            </a:r>
          </a:p>
          <a:p>
            <a:pPr marL="179388" indent="-179388">
              <a:buClr>
                <a:srgbClr val="17A0D6"/>
              </a:buClr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ежегодно </a:t>
            </a: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программе Банка России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проходят </a:t>
            </a: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повышение квалификации </a:t>
            </a: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более </a:t>
            </a: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тыс. учителей </a:t>
            </a:r>
          </a:p>
        </p:txBody>
      </p:sp>
      <p:grpSp>
        <p:nvGrpSpPr>
          <p:cNvPr id="28" name="Группа 27">
            <a:extLst>
              <a:ext uri="{FF2B5EF4-FFF2-40B4-BE49-F238E27FC236}">
                <a16:creationId xmlns:a16="http://schemas.microsoft.com/office/drawing/2014/main" xmlns="" id="{0B72B011-4B54-418F-B37F-2E0812B9AD7D}"/>
              </a:ext>
            </a:extLst>
          </p:cNvPr>
          <p:cNvGrpSpPr/>
          <p:nvPr/>
        </p:nvGrpSpPr>
        <p:grpSpPr>
          <a:xfrm>
            <a:off x="706476" y="4534809"/>
            <a:ext cx="2939401" cy="1601560"/>
            <a:chOff x="11563" y="2177467"/>
            <a:chExt cx="3149045" cy="1715788"/>
          </a:xfrm>
        </p:grpSpPr>
        <p:pic>
          <p:nvPicPr>
            <p:cNvPr id="29" name="Picture 6">
              <a:extLst>
                <a:ext uri="{FF2B5EF4-FFF2-40B4-BE49-F238E27FC236}">
                  <a16:creationId xmlns:a16="http://schemas.microsoft.com/office/drawing/2014/main" xmlns="" id="{1E0EC140-0BC5-4C17-8FEA-648135B0E9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63" y="2177467"/>
              <a:ext cx="3149045" cy="1715788"/>
            </a:xfrm>
            <a:prstGeom prst="rect">
              <a:avLst/>
            </a:prstGeom>
          </p:spPr>
        </p:pic>
        <p:pic>
          <p:nvPicPr>
            <p:cNvPr id="30" name="Рисунок 29">
              <a:extLst>
                <a:ext uri="{FF2B5EF4-FFF2-40B4-BE49-F238E27FC236}">
                  <a16:creationId xmlns:a16="http://schemas.microsoft.com/office/drawing/2014/main" xmlns="" id="{5FE3276D-4BB8-4649-BC7A-FB9DA1FB7A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3654" y="2287041"/>
              <a:ext cx="2145342" cy="1323274"/>
            </a:xfrm>
            <a:prstGeom prst="rect">
              <a:avLst/>
            </a:prstGeom>
          </p:spPr>
        </p:pic>
      </p:grpSp>
      <p:pic>
        <p:nvPicPr>
          <p:cNvPr id="31" name="Рисунок 30">
            <a:extLst>
              <a:ext uri="{FF2B5EF4-FFF2-40B4-BE49-F238E27FC236}">
                <a16:creationId xmlns:a16="http://schemas.microsoft.com/office/drawing/2014/main" xmlns="" id="{9C12946E-90AA-462F-B4BF-B2A9364A213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6479" y="1335256"/>
            <a:ext cx="958943" cy="964651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C705D082-E421-4724-882E-D5D08E43AFC5}"/>
              </a:ext>
            </a:extLst>
          </p:cNvPr>
          <p:cNvSpPr/>
          <p:nvPr/>
        </p:nvSpPr>
        <p:spPr>
          <a:xfrm>
            <a:off x="10481120" y="1335256"/>
            <a:ext cx="964651" cy="964651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7" name="Рисунок 36">
            <a:extLst>
              <a:ext uri="{FF2B5EF4-FFF2-40B4-BE49-F238E27FC236}">
                <a16:creationId xmlns:a16="http://schemas.microsoft.com/office/drawing/2014/main" xmlns="" id="{CE973D2F-F08E-4ADF-BD95-24FEFC8B783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0431" y="1442522"/>
            <a:ext cx="1525982" cy="750119"/>
          </a:xfrm>
          <a:prstGeom prst="rect">
            <a:avLst/>
          </a:prstGeom>
        </p:spPr>
      </p:pic>
      <p:pic>
        <p:nvPicPr>
          <p:cNvPr id="41" name="Рисунок 40">
            <a:extLst>
              <a:ext uri="{FF2B5EF4-FFF2-40B4-BE49-F238E27FC236}">
                <a16:creationId xmlns:a16="http://schemas.microsoft.com/office/drawing/2014/main" xmlns="" id="{82E114B6-2F61-48B6-9342-1ED20B1F92B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535" y="1343396"/>
            <a:ext cx="945124" cy="956511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sp>
        <p:nvSpPr>
          <p:cNvPr id="17" name="Нижний колонтитул 1">
            <a:extLst>
              <a:ext uri="{FF2B5EF4-FFF2-40B4-BE49-F238E27FC236}">
                <a16:creationId xmlns:a16="http://schemas.microsoft.com/office/drawing/2014/main" xmlns="" id="{44E29453-57B0-494E-AEA3-5AEC85D79CAF}"/>
              </a:ext>
            </a:extLst>
          </p:cNvPr>
          <p:cNvSpPr txBox="1">
            <a:spLocks/>
          </p:cNvSpPr>
          <p:nvPr/>
        </p:nvSpPr>
        <p:spPr>
          <a:xfrm>
            <a:off x="1981200" y="276225"/>
            <a:ext cx="9517333" cy="595396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2800" kern="1200">
                <a:solidFill>
                  <a:srgbClr val="0082B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/>
              <a:t>Педагоги и преподаватели</a:t>
            </a:r>
            <a:endParaRPr lang="ru-RU" sz="2400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39396F91-7E67-4590-83C3-6D0D8ABB73C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5572" y="4534809"/>
            <a:ext cx="288717" cy="288717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11F05871-B4F6-4D36-875F-AFE218803FA3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8072" y="4865995"/>
            <a:ext cx="312754" cy="312754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id="{39396F91-7E67-4590-83C3-6D0D8ABB73C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8072" y="4480087"/>
            <a:ext cx="288717" cy="288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857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">
            <a:extLst>
              <a:ext uri="{FF2B5EF4-FFF2-40B4-BE49-F238E27FC236}">
                <a16:creationId xmlns:a16="http://schemas.microsoft.com/office/drawing/2014/main" xmlns="" id="{B4F2D249-67E4-44B6-8044-F523C9FE5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4074" y="431801"/>
            <a:ext cx="744537" cy="324000"/>
          </a:xfrm>
        </p:spPr>
        <p:txBody>
          <a:bodyPr/>
          <a:lstStyle/>
          <a:p>
            <a:fld id="{10AA99AE-6A35-4C1E-8082-A4A87B5CA521}" type="slidenum">
              <a:rPr lang="ru-RU" smtClean="0"/>
              <a:t>11</a:t>
            </a:fld>
            <a:endParaRPr lang="ru-RU"/>
          </a:p>
        </p:txBody>
      </p:sp>
      <p:sp>
        <p:nvSpPr>
          <p:cNvPr id="4" name="Прямоугольник: скругленные углы 3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xmlns="" id="{C4F0F1C9-26FE-4522-8F7B-8BC064D15AFA}"/>
              </a:ext>
            </a:extLst>
          </p:cNvPr>
          <p:cNvSpPr/>
          <p:nvPr/>
        </p:nvSpPr>
        <p:spPr>
          <a:xfrm>
            <a:off x="461768" y="1170038"/>
            <a:ext cx="5580000" cy="5136977"/>
          </a:xfrm>
          <a:prstGeom prst="rect">
            <a:avLst/>
          </a:prstGeom>
          <a:solidFill>
            <a:srgbClr val="EAF6FB"/>
          </a:solidFill>
          <a:ln w="18262" cap="flat">
            <a:noFill/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360000" rIns="180000" bIns="180000" rtlCol="0" anchor="t">
            <a:noAutofit/>
          </a:bodyPr>
          <a:lstStyle/>
          <a:p>
            <a:pPr marL="9525" indent="-9525">
              <a:spcAft>
                <a:spcPts val="600"/>
              </a:spcAft>
            </a:pPr>
            <a:r>
              <a:rPr lang="ru-RU" b="1" dirty="0">
                <a:solidFill>
                  <a:schemeClr val="tx1"/>
                </a:solidFill>
              </a:rPr>
              <a:t>Коробочный </a:t>
            </a:r>
            <a:r>
              <a:rPr lang="ru-RU" b="1" dirty="0" smtClean="0">
                <a:solidFill>
                  <a:schemeClr val="tx1"/>
                </a:solidFill>
              </a:rPr>
              <a:t>продукт для </a:t>
            </a:r>
            <a:r>
              <a:rPr lang="ru-RU" b="1" dirty="0">
                <a:solidFill>
                  <a:schemeClr val="tx1"/>
                </a:solidFill>
              </a:rPr>
              <a:t>детей-сирот </a:t>
            </a:r>
            <a:r>
              <a:rPr lang="ru-RU" b="1" dirty="0" smtClean="0">
                <a:solidFill>
                  <a:schemeClr val="tx1"/>
                </a:solidFill>
              </a:rPr>
              <a:t>—</a:t>
            </a: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игра «Копить и тратить»</a:t>
            </a:r>
          </a:p>
          <a:p>
            <a:pPr marL="179388" indent="-179388">
              <a:spcBef>
                <a:spcPts val="600"/>
              </a:spcBef>
              <a:spcAft>
                <a:spcPts val="120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1600" b="1" dirty="0">
                <a:solidFill>
                  <a:schemeClr val="tx1"/>
                </a:solidFill>
                <a:cs typeface="Arial" panose="020B0604020202020204" pitchFamily="34" charset="0"/>
              </a:rPr>
              <a:t>три настольные игры </a:t>
            </a:r>
            <a:r>
              <a:rPr lang="ru-RU" sz="1600" dirty="0">
                <a:solidFill>
                  <a:schemeClr val="tx1"/>
                </a:solidFill>
                <a:cs typeface="Arial" panose="020B0604020202020204" pitchFamily="34" charset="0"/>
              </a:rPr>
              <a:t>для детей </a:t>
            </a:r>
            <a:r>
              <a:rPr lang="ru-RU" sz="1600" dirty="0" smtClean="0">
                <a:solidFill>
                  <a:schemeClr val="tx1"/>
                </a:solidFill>
                <a:cs typeface="Arial" panose="020B0604020202020204" pitchFamily="34" charset="0"/>
              </a:rPr>
              <a:t>7–10, 11–15</a:t>
            </a:r>
            <a:br>
              <a:rPr lang="ru-RU" sz="1600" dirty="0" smtClean="0">
                <a:solidFill>
                  <a:schemeClr val="tx1"/>
                </a:solidFill>
                <a:cs typeface="Arial" panose="020B0604020202020204" pitchFamily="34" charset="0"/>
              </a:rPr>
            </a:br>
            <a:r>
              <a:rPr lang="ru-RU" sz="1600" dirty="0" smtClean="0">
                <a:solidFill>
                  <a:schemeClr val="tx1"/>
                </a:solidFill>
                <a:cs typeface="Arial" panose="020B0604020202020204" pitchFamily="34" charset="0"/>
              </a:rPr>
              <a:t>и 16–18</a:t>
            </a:r>
            <a:r>
              <a:rPr lang="ru-RU" sz="1600" dirty="0">
                <a:solidFill>
                  <a:schemeClr val="tx1"/>
                </a:solidFill>
                <a:cs typeface="Arial" panose="020B0604020202020204" pitchFamily="34" charset="0"/>
              </a:rPr>
              <a:t>+ </a:t>
            </a:r>
            <a:r>
              <a:rPr lang="ru-RU" sz="1600" dirty="0" smtClean="0">
                <a:solidFill>
                  <a:schemeClr val="tx1"/>
                </a:solidFill>
                <a:cs typeface="Arial" panose="020B0604020202020204" pitchFamily="34" charset="0"/>
              </a:rPr>
              <a:t>лет</a:t>
            </a:r>
          </a:p>
          <a:p>
            <a:pPr marL="179388" indent="-179388">
              <a:spcBef>
                <a:spcPts val="600"/>
              </a:spcBef>
              <a:spcAft>
                <a:spcPts val="120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16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модуль </a:t>
            </a:r>
            <a:r>
              <a:rPr lang="ru-RU" sz="1600" dirty="0">
                <a:solidFill>
                  <a:schemeClr val="tx1"/>
                </a:solidFill>
                <a:cs typeface="Arial" panose="020B0604020202020204" pitchFamily="34" charset="0"/>
              </a:rPr>
              <a:t>для приемных родителей</a:t>
            </a:r>
          </a:p>
          <a:p>
            <a:pPr marL="285750" indent="-285750">
              <a:spcAft>
                <a:spcPts val="600"/>
              </a:spcAft>
              <a:buClr>
                <a:srgbClr val="00BAED"/>
              </a:buClr>
              <a:buSzPct val="100000"/>
              <a:buFont typeface="Wingdings" panose="05000000000000000000" pitchFamily="2" charset="2"/>
              <a:buChar char="§"/>
            </a:pP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Clr>
                <a:srgbClr val="00BAED"/>
              </a:buClr>
              <a:buSzPct val="50000"/>
              <a:buFont typeface="Arial" panose="020B0604020202020204" pitchFamily="34" charset="0"/>
              <a:buChar char="►"/>
            </a:pP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Clr>
                <a:srgbClr val="00BAED"/>
              </a:buClr>
              <a:buSzPct val="50000"/>
            </a:pP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Прямоугольник: скругленные углы 3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xmlns="" id="{AD1F761D-9029-4C15-B07C-E826DF5132A1}"/>
              </a:ext>
            </a:extLst>
          </p:cNvPr>
          <p:cNvSpPr/>
          <p:nvPr/>
        </p:nvSpPr>
        <p:spPr>
          <a:xfrm>
            <a:off x="6180200" y="1170037"/>
            <a:ext cx="5580000" cy="5136978"/>
          </a:xfrm>
          <a:prstGeom prst="rect">
            <a:avLst/>
          </a:prstGeom>
          <a:solidFill>
            <a:srgbClr val="EAF6FB"/>
          </a:solidFill>
          <a:ln w="18262" cap="flat">
            <a:noFill/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360000" rIns="180000" bIns="180000" rtlCol="0" anchor="t">
            <a:noAutofit/>
          </a:bodyPr>
          <a:lstStyle/>
          <a:p>
            <a:pPr marL="9525" indent="-9525">
              <a:spcAft>
                <a:spcPts val="600"/>
              </a:spcAft>
              <a:buClr>
                <a:srgbClr val="00BAED"/>
              </a:buClr>
              <a:buSzPct val="50000"/>
            </a:pPr>
            <a:r>
              <a:rPr lang="ru-RU" b="1" dirty="0">
                <a:solidFill>
                  <a:schemeClr val="tx1"/>
                </a:solidFill>
              </a:rPr>
              <a:t>Книги, </a:t>
            </a:r>
            <a:r>
              <a:rPr lang="ru-RU" b="1" dirty="0" smtClean="0">
                <a:solidFill>
                  <a:schemeClr val="tx1"/>
                </a:solidFill>
              </a:rPr>
              <a:t>отпечатанные шрифтом </a:t>
            </a:r>
            <a:r>
              <a:rPr lang="ru-RU" b="1" dirty="0">
                <a:solidFill>
                  <a:schemeClr val="tx1"/>
                </a:solidFill>
              </a:rPr>
              <a:t>Брайля</a:t>
            </a:r>
          </a:p>
          <a:p>
            <a:pPr marL="179388" indent="-179388">
              <a:spcBef>
                <a:spcPts val="600"/>
              </a:spcBef>
              <a:spcAft>
                <a:spcPts val="120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chemeClr val="tx1"/>
                </a:solidFill>
                <a:cs typeface="Arial" panose="020B0604020202020204" pitchFamily="34" charset="0"/>
              </a:rPr>
              <a:t>подготовлены по материалам </a:t>
            </a:r>
            <a:r>
              <a:rPr lang="ru-RU" sz="16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fincult.info </a:t>
            </a:r>
            <a:endParaRPr lang="ru-RU" sz="1600" b="1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179388" indent="-179388">
              <a:spcBef>
                <a:spcPts val="600"/>
              </a:spcBef>
              <a:spcAft>
                <a:spcPts val="120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chemeClr val="tx1"/>
                </a:solidFill>
                <a:cs typeface="Arial" panose="020B0604020202020204" pitchFamily="34" charset="0"/>
              </a:rPr>
              <a:t>предназначены для </a:t>
            </a:r>
            <a:r>
              <a:rPr lang="ru-RU" sz="16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незрячих </a:t>
            </a:r>
            <a:r>
              <a:rPr lang="ru-RU" sz="1600" b="1" dirty="0">
                <a:solidFill>
                  <a:schemeClr val="tx1"/>
                </a:solidFill>
                <a:cs typeface="Arial" panose="020B0604020202020204" pitchFamily="34" charset="0"/>
              </a:rPr>
              <a:t>и слабовидящих</a:t>
            </a:r>
            <a:br>
              <a:rPr lang="ru-RU" sz="1600" b="1" dirty="0">
                <a:solidFill>
                  <a:schemeClr val="tx1"/>
                </a:solidFill>
                <a:cs typeface="Arial" panose="020B0604020202020204" pitchFamily="34" charset="0"/>
              </a:rPr>
            </a:br>
            <a:r>
              <a:rPr lang="ru-RU" sz="1600" b="1" dirty="0">
                <a:solidFill>
                  <a:schemeClr val="tx1"/>
                </a:solidFill>
                <a:cs typeface="Arial" panose="020B0604020202020204" pitchFamily="34" charset="0"/>
              </a:rPr>
              <a:t>взрослых и </a:t>
            </a:r>
            <a:r>
              <a:rPr lang="ru-RU" sz="16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школьников 5–9 </a:t>
            </a:r>
            <a:r>
              <a:rPr lang="ru-RU" sz="1600" b="1" dirty="0">
                <a:solidFill>
                  <a:schemeClr val="tx1"/>
                </a:solidFill>
                <a:cs typeface="Arial" panose="020B0604020202020204" pitchFamily="34" charset="0"/>
              </a:rPr>
              <a:t>и </a:t>
            </a:r>
            <a:r>
              <a:rPr lang="ru-RU" sz="16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10–11 </a:t>
            </a:r>
            <a:r>
              <a:rPr lang="ru-RU" sz="1600" b="1" dirty="0">
                <a:solidFill>
                  <a:schemeClr val="tx1"/>
                </a:solidFill>
                <a:cs typeface="Arial" panose="020B0604020202020204" pitchFamily="34" charset="0"/>
              </a:rPr>
              <a:t>классов</a:t>
            </a:r>
          </a:p>
        </p:txBody>
      </p:sp>
      <p:sp>
        <p:nvSpPr>
          <p:cNvPr id="6" name="Прямоугольник: скругленные углы 31">
            <a:extLst>
              <a:ext uri="{FF2B5EF4-FFF2-40B4-BE49-F238E27FC236}">
                <a16:creationId xmlns:a16="http://schemas.microsoft.com/office/drawing/2014/main" xmlns="" id="{163FA752-0B3E-4146-9436-EE179C25641B}"/>
              </a:ext>
            </a:extLst>
          </p:cNvPr>
          <p:cNvSpPr/>
          <p:nvPr/>
        </p:nvSpPr>
        <p:spPr>
          <a:xfrm>
            <a:off x="4525852" y="1025962"/>
            <a:ext cx="1264871" cy="288147"/>
          </a:xfrm>
          <a:prstGeom prst="rect">
            <a:avLst/>
          </a:prstGeom>
          <a:solidFill>
            <a:srgbClr val="17A0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 anchor="ctr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</a:rPr>
              <a:t>Дети-сироты</a:t>
            </a:r>
          </a:p>
        </p:txBody>
      </p:sp>
      <p:sp>
        <p:nvSpPr>
          <p:cNvPr id="7" name="Прямоугольник: скругленные углы 32">
            <a:extLst>
              <a:ext uri="{FF2B5EF4-FFF2-40B4-BE49-F238E27FC236}">
                <a16:creationId xmlns:a16="http://schemas.microsoft.com/office/drawing/2014/main" xmlns="" id="{B813B27E-D8EF-4E2C-8A60-DCB3C9E49A42}"/>
              </a:ext>
            </a:extLst>
          </p:cNvPr>
          <p:cNvSpPr/>
          <p:nvPr/>
        </p:nvSpPr>
        <p:spPr>
          <a:xfrm>
            <a:off x="9042183" y="1025962"/>
            <a:ext cx="2456350" cy="288147"/>
          </a:xfrm>
          <a:prstGeom prst="rect">
            <a:avLst/>
          </a:prstGeom>
          <a:solidFill>
            <a:srgbClr val="17A0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 anchor="ctr">
            <a:spAutoFit/>
          </a:bodyPr>
          <a:lstStyle/>
          <a:p>
            <a:pPr algn="r"/>
            <a:r>
              <a:rPr lang="ru-RU" sz="1400" dirty="0" smtClean="0">
                <a:solidFill>
                  <a:schemeClr val="bg1"/>
                </a:solidFill>
              </a:rPr>
              <a:t>Незрячие и слабовидящие</a:t>
            </a:r>
            <a:endParaRPr lang="ru-RU" sz="1400" dirty="0">
              <a:solidFill>
                <a:schemeClr val="bg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99260385-A621-4C8F-B5C8-2E38E8BD49F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74464" y="4247270"/>
            <a:ext cx="1775513" cy="1734463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75181A35-547D-423E-B8E5-4F7D8C9AD8A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0826" y="4247270"/>
            <a:ext cx="1856197" cy="1747132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10CA9F89-D461-4F93-ACA2-93BCCB0F442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7577" y="4247270"/>
            <a:ext cx="1664590" cy="1747134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</p:pic>
      <p:sp>
        <p:nvSpPr>
          <p:cNvPr id="11" name="Нижний колонтитул 1">
            <a:extLst>
              <a:ext uri="{FF2B5EF4-FFF2-40B4-BE49-F238E27FC236}">
                <a16:creationId xmlns:a16="http://schemas.microsoft.com/office/drawing/2014/main" xmlns="" id="{44E29453-57B0-494E-AEA3-5AEC85D79CAF}"/>
              </a:ext>
            </a:extLst>
          </p:cNvPr>
          <p:cNvSpPr txBox="1">
            <a:spLocks/>
          </p:cNvSpPr>
          <p:nvPr/>
        </p:nvSpPr>
        <p:spPr>
          <a:xfrm>
            <a:off x="1981200" y="276225"/>
            <a:ext cx="9517333" cy="595396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2800" kern="1200">
                <a:solidFill>
                  <a:srgbClr val="0082B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/>
              <a:t>Материалы для уязвимых </a:t>
            </a:r>
            <a:r>
              <a:rPr lang="ru-RU" sz="2400" dirty="0" smtClean="0"/>
              <a:t>аудиторий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26080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A0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1">
            <a:extLst>
              <a:ext uri="{FF2B5EF4-FFF2-40B4-BE49-F238E27FC236}">
                <a16:creationId xmlns:a16="http://schemas.microsoft.com/office/drawing/2014/main" xmlns="" id="{0B9B70C9-B630-41B1-8CE3-0DA621484EAC}"/>
              </a:ext>
            </a:extLst>
          </p:cNvPr>
          <p:cNvSpPr txBox="1">
            <a:spLocks/>
          </p:cNvSpPr>
          <p:nvPr/>
        </p:nvSpPr>
        <p:spPr>
          <a:xfrm>
            <a:off x="1176339" y="3797299"/>
            <a:ext cx="9837736" cy="21177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ru-RU" sz="4000" dirty="0">
                <a:solidFill>
                  <a:schemeClr val="bg1"/>
                </a:solidFill>
              </a:rPr>
              <a:t>Спасибо за внимание!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7E6A1AC-903F-46C7-A650-510E038491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341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971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53B609F3-FA23-47E3-B475-6951EA348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7" name="Oval 2">
            <a:extLst>
              <a:ext uri="{FF2B5EF4-FFF2-40B4-BE49-F238E27FC236}">
                <a16:creationId xmlns:a16="http://schemas.microsoft.com/office/drawing/2014/main" xmlns="" id="{0CF31C9D-FD4F-4FFF-B76A-36062169E86F}"/>
              </a:ext>
            </a:extLst>
          </p:cNvPr>
          <p:cNvSpPr/>
          <p:nvPr/>
        </p:nvSpPr>
        <p:spPr>
          <a:xfrm>
            <a:off x="748277" y="1620873"/>
            <a:ext cx="1983101" cy="1983101"/>
          </a:xfrm>
          <a:prstGeom prst="ellipse">
            <a:avLst/>
          </a:prstGeom>
          <a:solidFill>
            <a:srgbClr val="EAF6FB"/>
          </a:solidFill>
          <a:ln w="18262" cap="flat">
            <a:noFill/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80000" rIns="180000" bIns="180000" rtlCol="0" anchor="ctr">
            <a:noAutofit/>
          </a:bodyPr>
          <a:lstStyle/>
          <a:p>
            <a:pPr>
              <a:spcAft>
                <a:spcPts val="600"/>
              </a:spcAft>
            </a:pPr>
            <a:endParaRPr lang="fr-FR" b="1">
              <a:solidFill>
                <a:srgbClr val="565656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9BA1066-B60D-4F0A-89B9-DDF26878549A}"/>
              </a:ext>
            </a:extLst>
          </p:cNvPr>
          <p:cNvSpPr txBox="1"/>
          <p:nvPr/>
        </p:nvSpPr>
        <p:spPr>
          <a:xfrm>
            <a:off x="276098" y="3932610"/>
            <a:ext cx="2927456" cy="590931"/>
          </a:xfrm>
          <a:prstGeom prst="rect">
            <a:avLst/>
          </a:prstGeom>
          <a:noFill/>
        </p:spPr>
        <p:txBody>
          <a:bodyPr wrap="square" lIns="0" rtlCol="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b="1" dirty="0">
                <a:cs typeface="Segoe UI Light" panose="020B0502040204020203" pitchFamily="34" charset="0"/>
              </a:rPr>
              <a:t>Человекоцентричный</a:t>
            </a:r>
            <a:br>
              <a:rPr lang="ru-RU" b="1" dirty="0">
                <a:cs typeface="Segoe UI Light" panose="020B0502040204020203" pitchFamily="34" charset="0"/>
              </a:rPr>
            </a:br>
            <a:r>
              <a:rPr lang="ru-RU" b="1" dirty="0">
                <a:cs typeface="Segoe UI Light" panose="020B0502040204020203" pitchFamily="34" charset="0"/>
              </a:rPr>
              <a:t>подход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66905E04-793D-41F8-AC1D-B7AFCCF6E5A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349183" y="2260845"/>
            <a:ext cx="781287" cy="703158"/>
          </a:xfrm>
          <a:prstGeom prst="rect">
            <a:avLst/>
          </a:prstGeom>
        </p:spPr>
      </p:pic>
      <p:sp>
        <p:nvSpPr>
          <p:cNvPr id="10" name="Oval 2">
            <a:extLst>
              <a:ext uri="{FF2B5EF4-FFF2-40B4-BE49-F238E27FC236}">
                <a16:creationId xmlns:a16="http://schemas.microsoft.com/office/drawing/2014/main" xmlns="" id="{6A0EBABC-40FB-4CCD-ADC8-33C51631FC55}"/>
              </a:ext>
            </a:extLst>
          </p:cNvPr>
          <p:cNvSpPr/>
          <p:nvPr/>
        </p:nvSpPr>
        <p:spPr>
          <a:xfrm>
            <a:off x="3628468" y="1620873"/>
            <a:ext cx="1983101" cy="1983101"/>
          </a:xfrm>
          <a:prstGeom prst="ellipse">
            <a:avLst/>
          </a:prstGeom>
          <a:solidFill>
            <a:srgbClr val="EAF6FB"/>
          </a:solidFill>
          <a:ln w="18262" cap="flat">
            <a:noFill/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80000" rIns="180000" bIns="180000" rtlCol="0" anchor="ctr">
            <a:noAutofit/>
          </a:bodyPr>
          <a:lstStyle/>
          <a:p>
            <a:pPr>
              <a:spcAft>
                <a:spcPts val="600"/>
              </a:spcAft>
            </a:pPr>
            <a:endParaRPr lang="fr-FR" b="1">
              <a:solidFill>
                <a:srgbClr val="565656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835D025-564B-491E-AEA3-FF3CE98DA425}"/>
              </a:ext>
            </a:extLst>
          </p:cNvPr>
          <p:cNvSpPr txBox="1"/>
          <p:nvPr/>
        </p:nvSpPr>
        <p:spPr>
          <a:xfrm>
            <a:off x="3478398" y="3932610"/>
            <a:ext cx="2283240" cy="590931"/>
          </a:xfrm>
          <a:prstGeom prst="rect">
            <a:avLst/>
          </a:prstGeom>
          <a:noFill/>
        </p:spPr>
        <p:txBody>
          <a:bodyPr wrap="square" lIns="0" rtlCol="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b="1" dirty="0">
                <a:cs typeface="Segoe UI Light" panose="020B0502040204020203" pitchFamily="34" charset="0"/>
              </a:rPr>
              <a:t>Продуктовый</a:t>
            </a:r>
            <a:br>
              <a:rPr lang="ru-RU" b="1" dirty="0">
                <a:cs typeface="Segoe UI Light" panose="020B0502040204020203" pitchFamily="34" charset="0"/>
              </a:rPr>
            </a:br>
            <a:r>
              <a:rPr lang="ru-RU" b="1" dirty="0">
                <a:cs typeface="Segoe UI Light" panose="020B0502040204020203" pitchFamily="34" charset="0"/>
              </a:rPr>
              <a:t>подход</a:t>
            </a:r>
          </a:p>
        </p:txBody>
      </p:sp>
      <p:sp>
        <p:nvSpPr>
          <p:cNvPr id="12" name="Oval 2">
            <a:extLst>
              <a:ext uri="{FF2B5EF4-FFF2-40B4-BE49-F238E27FC236}">
                <a16:creationId xmlns:a16="http://schemas.microsoft.com/office/drawing/2014/main" xmlns="" id="{86C3ABC9-5CC8-4B61-B517-BB6E066C20B8}"/>
              </a:ext>
            </a:extLst>
          </p:cNvPr>
          <p:cNvSpPr/>
          <p:nvPr/>
        </p:nvSpPr>
        <p:spPr>
          <a:xfrm>
            <a:off x="6500274" y="1620873"/>
            <a:ext cx="1983101" cy="1983101"/>
          </a:xfrm>
          <a:prstGeom prst="ellipse">
            <a:avLst/>
          </a:prstGeom>
          <a:solidFill>
            <a:srgbClr val="EAF6FB"/>
          </a:solidFill>
          <a:ln w="18262" cap="flat">
            <a:noFill/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80000" rIns="180000" bIns="180000" rtlCol="0" anchor="ctr">
            <a:noAutofit/>
          </a:bodyPr>
          <a:lstStyle/>
          <a:p>
            <a:pPr>
              <a:spcAft>
                <a:spcPts val="600"/>
              </a:spcAft>
            </a:pPr>
            <a:endParaRPr lang="fr-FR" b="1">
              <a:solidFill>
                <a:srgbClr val="565656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11566F4-7EC2-446E-9FE9-8140B1795607}"/>
              </a:ext>
            </a:extLst>
          </p:cNvPr>
          <p:cNvSpPr txBox="1"/>
          <p:nvPr/>
        </p:nvSpPr>
        <p:spPr>
          <a:xfrm>
            <a:off x="6336623" y="3932610"/>
            <a:ext cx="2310403" cy="590931"/>
          </a:xfrm>
          <a:prstGeom prst="rect">
            <a:avLst/>
          </a:prstGeom>
          <a:noFill/>
        </p:spPr>
        <p:txBody>
          <a:bodyPr wrap="square" lIns="0" rtlCol="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b="1" dirty="0">
                <a:cs typeface="Segoe UI Light" panose="020B0502040204020203" pitchFamily="34" charset="0"/>
              </a:rPr>
              <a:t>Учёт возраста</a:t>
            </a:r>
            <a:br>
              <a:rPr lang="ru-RU" b="1" dirty="0">
                <a:cs typeface="Segoe UI Light" panose="020B0502040204020203" pitchFamily="34" charset="0"/>
              </a:rPr>
            </a:br>
            <a:r>
              <a:rPr lang="ru-RU" b="1" dirty="0">
                <a:cs typeface="Segoe UI Light" panose="020B0502040204020203" pitchFamily="34" charset="0"/>
              </a:rPr>
              <a:t>и связь поколений</a:t>
            </a:r>
          </a:p>
        </p:txBody>
      </p:sp>
      <p:sp>
        <p:nvSpPr>
          <p:cNvPr id="14" name="Oval 2">
            <a:extLst>
              <a:ext uri="{FF2B5EF4-FFF2-40B4-BE49-F238E27FC236}">
                <a16:creationId xmlns:a16="http://schemas.microsoft.com/office/drawing/2014/main" xmlns="" id="{BA553A6A-F07A-414F-9679-BF03B2ABCD6B}"/>
              </a:ext>
            </a:extLst>
          </p:cNvPr>
          <p:cNvSpPr/>
          <p:nvPr/>
        </p:nvSpPr>
        <p:spPr>
          <a:xfrm>
            <a:off x="9543701" y="1620873"/>
            <a:ext cx="1983101" cy="1983101"/>
          </a:xfrm>
          <a:prstGeom prst="ellipse">
            <a:avLst/>
          </a:prstGeom>
          <a:solidFill>
            <a:srgbClr val="EAF6FB"/>
          </a:solidFill>
          <a:ln w="18262" cap="flat">
            <a:noFill/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80000" rIns="180000" bIns="180000" rtlCol="0" anchor="ctr">
            <a:noAutofit/>
          </a:bodyPr>
          <a:lstStyle/>
          <a:p>
            <a:pPr>
              <a:spcAft>
                <a:spcPts val="600"/>
              </a:spcAft>
            </a:pPr>
            <a:endParaRPr lang="fr-FR" b="1">
              <a:solidFill>
                <a:srgbClr val="565656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18976147-2E2B-4F56-A20B-3F50CAD72E05}"/>
              </a:ext>
            </a:extLst>
          </p:cNvPr>
          <p:cNvSpPr txBox="1"/>
          <p:nvPr/>
        </p:nvSpPr>
        <p:spPr>
          <a:xfrm>
            <a:off x="9475371" y="3807960"/>
            <a:ext cx="2283240" cy="840230"/>
          </a:xfrm>
          <a:prstGeom prst="rect">
            <a:avLst/>
          </a:prstGeom>
          <a:noFill/>
        </p:spPr>
        <p:txBody>
          <a:bodyPr wrap="square" lIns="0" rtlCol="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b="1" dirty="0">
                <a:cs typeface="Segoe UI Light" panose="020B0502040204020203" pitchFamily="34" charset="0"/>
              </a:rPr>
              <a:t>Управление продуктами</a:t>
            </a:r>
            <a:r>
              <a:rPr lang="en-US" b="1" dirty="0">
                <a:cs typeface="Segoe UI Light" panose="020B0502040204020203" pitchFamily="34" charset="0"/>
              </a:rPr>
              <a:t/>
            </a:r>
            <a:br>
              <a:rPr lang="en-US" b="1" dirty="0">
                <a:cs typeface="Segoe UI Light" panose="020B0502040204020203" pitchFamily="34" charset="0"/>
              </a:rPr>
            </a:br>
            <a:r>
              <a:rPr lang="ru-RU" b="1" dirty="0">
                <a:cs typeface="Segoe UI Light" panose="020B0502040204020203" pitchFamily="34" charset="0"/>
              </a:rPr>
              <a:t>на основе данных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54BCA52E-5520-4AC2-8676-16E0A87ED00A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290101" y="2301913"/>
            <a:ext cx="659834" cy="621021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51B4229D-E6F5-40D3-84B3-AD6ED8FD86BA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7042728" y="2301914"/>
            <a:ext cx="898193" cy="641568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2CE35B05-0CEB-4763-B5D9-4D2BE05C367D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10206992" y="2284166"/>
            <a:ext cx="656517" cy="65651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EB969275-18A9-48CC-AD52-AE08FD3C4F35}"/>
              </a:ext>
            </a:extLst>
          </p:cNvPr>
          <p:cNvSpPr txBox="1"/>
          <p:nvPr/>
        </p:nvSpPr>
        <p:spPr>
          <a:xfrm>
            <a:off x="4274603" y="4981952"/>
            <a:ext cx="3217221" cy="86177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1400" dirty="0">
                <a:solidFill>
                  <a:srgbClr val="565656"/>
                </a:solidFill>
              </a:rPr>
              <a:t>Продукты для каждого возраста отдельно и для совместного изучения в семье (в т.ч. прямое</a:t>
            </a:r>
            <a:r>
              <a:rPr lang="en-US" sz="1400" dirty="0">
                <a:solidFill>
                  <a:srgbClr val="565656"/>
                </a:solidFill>
              </a:rPr>
              <a:t> </a:t>
            </a:r>
            <a:r>
              <a:rPr lang="ru-RU" sz="1400" dirty="0">
                <a:solidFill>
                  <a:srgbClr val="565656"/>
                </a:solidFill>
              </a:rPr>
              <a:t>и реверсивное наставничество)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5989ED35-215D-4582-BCFA-09D88DB25946}"/>
              </a:ext>
            </a:extLst>
          </p:cNvPr>
          <p:cNvCxnSpPr>
            <a:stCxn id="7" idx="6"/>
            <a:endCxn id="10" idx="2"/>
          </p:cNvCxnSpPr>
          <p:nvPr/>
        </p:nvCxnSpPr>
        <p:spPr>
          <a:xfrm>
            <a:off x="2731378" y="2612424"/>
            <a:ext cx="897090" cy="0"/>
          </a:xfrm>
          <a:prstGeom prst="line">
            <a:avLst/>
          </a:prstGeom>
          <a:ln w="25400">
            <a:solidFill>
              <a:srgbClr val="17A0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xmlns="" id="{7F99304A-188C-49BB-A8D9-BB9EB2E08826}"/>
              </a:ext>
            </a:extLst>
          </p:cNvPr>
          <p:cNvCxnSpPr>
            <a:cxnSpLocks/>
            <a:stCxn id="12" idx="2"/>
            <a:endCxn id="10" idx="6"/>
          </p:cNvCxnSpPr>
          <p:nvPr/>
        </p:nvCxnSpPr>
        <p:spPr>
          <a:xfrm flipH="1">
            <a:off x="5611569" y="2612424"/>
            <a:ext cx="888705" cy="0"/>
          </a:xfrm>
          <a:prstGeom prst="line">
            <a:avLst/>
          </a:prstGeom>
          <a:ln w="25400">
            <a:solidFill>
              <a:srgbClr val="17A0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xmlns="" id="{1F6A9CD4-FD7E-446B-BD21-2FA9CBEFDE13}"/>
              </a:ext>
            </a:extLst>
          </p:cNvPr>
          <p:cNvCxnSpPr>
            <a:cxnSpLocks/>
            <a:stCxn id="12" idx="6"/>
            <a:endCxn id="14" idx="2"/>
          </p:cNvCxnSpPr>
          <p:nvPr/>
        </p:nvCxnSpPr>
        <p:spPr>
          <a:xfrm>
            <a:off x="8483375" y="2612424"/>
            <a:ext cx="1060326" cy="0"/>
          </a:xfrm>
          <a:prstGeom prst="line">
            <a:avLst/>
          </a:prstGeom>
          <a:ln w="25400">
            <a:solidFill>
              <a:srgbClr val="17A0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Нижний колонтитул 1">
            <a:extLst>
              <a:ext uri="{FF2B5EF4-FFF2-40B4-BE49-F238E27FC236}">
                <a16:creationId xmlns:a16="http://schemas.microsoft.com/office/drawing/2014/main" xmlns="" id="{44E29453-57B0-494E-AEA3-5AEC85D79CAF}"/>
              </a:ext>
            </a:extLst>
          </p:cNvPr>
          <p:cNvSpPr txBox="1">
            <a:spLocks/>
          </p:cNvSpPr>
          <p:nvPr/>
        </p:nvSpPr>
        <p:spPr>
          <a:xfrm>
            <a:off x="1981200" y="276225"/>
            <a:ext cx="9658350" cy="595396"/>
          </a:xfrm>
          <a:prstGeom prst="rect">
            <a:avLst/>
          </a:prstGeom>
        </p:spPr>
        <p:txBody>
          <a:bodyPr vert="horz" wrap="square" lIns="0" tIns="0" rIns="0" bIns="0" rtlCol="0" anchor="ctr">
            <a:normAutofit fontScale="92500" lnSpcReduction="20000"/>
          </a:bodyPr>
          <a:lstStyle>
            <a:defPPr>
              <a:defRPr lang="ru-RU"/>
            </a:defPPr>
            <a:lvl1pPr marL="0" algn="l" defTabSz="914400" rtl="0" eaLnBrk="1" latinLnBrk="0" hangingPunct="1">
              <a:defRPr sz="2800" kern="1200">
                <a:solidFill>
                  <a:srgbClr val="0082B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spc="-20" dirty="0"/>
              <a:t>Подходы к созданию продуктов для повышения финансовой грамотности и формирования финансовой </a:t>
            </a:r>
            <a:r>
              <a:rPr lang="ru-RU" sz="2400" spc="-20" dirty="0" smtClean="0"/>
              <a:t>культуры</a:t>
            </a:r>
            <a:endParaRPr lang="ru-RU" sz="2400" spc="-20" dirty="0"/>
          </a:p>
        </p:txBody>
      </p:sp>
    </p:spTree>
    <p:extLst>
      <p:ext uri="{BB962C8B-B14F-4D97-AF65-F5344CB8AC3E}">
        <p14:creationId xmlns:p14="http://schemas.microsoft.com/office/powerpoint/2010/main" val="1379669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9EB08B40-8045-4A47-8D8F-9CBB9903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3</a:t>
            </a:fld>
            <a:endParaRPr lang="ru-RU"/>
          </a:p>
        </p:txBody>
      </p:sp>
      <p:sp>
        <p:nvSpPr>
          <p:cNvPr id="4" name="Скругленный прямоугольник 24">
            <a:extLst>
              <a:ext uri="{FF2B5EF4-FFF2-40B4-BE49-F238E27FC236}">
                <a16:creationId xmlns:a16="http://schemas.microsoft.com/office/drawing/2014/main" xmlns="" id="{BC9F04E1-A280-49DB-B7A4-18F513FEFB18}"/>
              </a:ext>
            </a:extLst>
          </p:cNvPr>
          <p:cNvSpPr/>
          <p:nvPr/>
        </p:nvSpPr>
        <p:spPr>
          <a:xfrm>
            <a:off x="433388" y="1104900"/>
            <a:ext cx="5231688" cy="1620000"/>
          </a:xfrm>
          <a:prstGeom prst="rect">
            <a:avLst/>
          </a:prstGeom>
          <a:solidFill>
            <a:srgbClr val="17A0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0" rIns="108000" bIns="360000" rtlCol="0" anchor="ctr">
            <a:no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ФГОС – обязательные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требования к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основным образовательным программам, реализуемым</a:t>
            </a:r>
            <a:b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образовательных организациях </a:t>
            </a:r>
          </a:p>
        </p:txBody>
      </p:sp>
      <p:sp>
        <p:nvSpPr>
          <p:cNvPr id="6" name="Скругленный прямоугольник 27">
            <a:extLst>
              <a:ext uri="{FF2B5EF4-FFF2-40B4-BE49-F238E27FC236}">
                <a16:creationId xmlns:a16="http://schemas.microsoft.com/office/drawing/2014/main" xmlns="" id="{3984A8AC-8568-40FC-8325-07C4F4F45220}"/>
              </a:ext>
            </a:extLst>
          </p:cNvPr>
          <p:cNvSpPr/>
          <p:nvPr/>
        </p:nvSpPr>
        <p:spPr>
          <a:xfrm>
            <a:off x="5665076" y="1104900"/>
            <a:ext cx="6093534" cy="1620000"/>
          </a:xfrm>
          <a:prstGeom prst="rect">
            <a:avLst/>
          </a:prstGeom>
          <a:solidFill>
            <a:srgbClr val="EA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360000" rIns="144000" bIns="360000" rtlCol="0" anchor="ctr">
            <a:noAutofit/>
          </a:bodyPr>
          <a:lstStyle/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1 сентября 2022 года преподавание финансовой грамотности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стало обязательным </a:t>
            </a: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учеников 1–9 </a:t>
            </a: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классов. С 2023 года –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учеников 10–11 классов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5A73F346-6822-426A-9D90-83841F6D3C18}"/>
              </a:ext>
            </a:extLst>
          </p:cNvPr>
          <p:cNvSpPr/>
          <p:nvPr/>
        </p:nvSpPr>
        <p:spPr>
          <a:xfrm>
            <a:off x="4431160" y="3268038"/>
            <a:ext cx="875665" cy="875665"/>
          </a:xfrm>
          <a:prstGeom prst="ellipse">
            <a:avLst/>
          </a:prstGeom>
          <a:solidFill>
            <a:srgbClr val="17A0D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xmlns="" id="{335AF948-3A95-4B67-9025-B59D21306608}"/>
              </a:ext>
            </a:extLst>
          </p:cNvPr>
          <p:cNvSpPr/>
          <p:nvPr/>
        </p:nvSpPr>
        <p:spPr>
          <a:xfrm>
            <a:off x="8756074" y="3263600"/>
            <a:ext cx="875665" cy="875665"/>
          </a:xfrm>
          <a:prstGeom prst="ellipse">
            <a:avLst/>
          </a:prstGeom>
          <a:solidFill>
            <a:srgbClr val="17A0D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B5BF85D2-6D18-449A-A514-07496511F301}"/>
              </a:ext>
            </a:extLst>
          </p:cNvPr>
          <p:cNvSpPr/>
          <p:nvPr/>
        </p:nvSpPr>
        <p:spPr>
          <a:xfrm>
            <a:off x="438195" y="3263680"/>
            <a:ext cx="875665" cy="875665"/>
          </a:xfrm>
          <a:prstGeom prst="ellipse">
            <a:avLst/>
          </a:prstGeom>
          <a:solidFill>
            <a:srgbClr val="17A0D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grpSp>
        <p:nvGrpSpPr>
          <p:cNvPr id="16" name="Рисунок 162">
            <a:extLst>
              <a:ext uri="{FF2B5EF4-FFF2-40B4-BE49-F238E27FC236}">
                <a16:creationId xmlns:a16="http://schemas.microsoft.com/office/drawing/2014/main" xmlns="" id="{62BC7ED6-F444-4C75-B5CA-838D4C1C7D26}"/>
              </a:ext>
            </a:extLst>
          </p:cNvPr>
          <p:cNvGrpSpPr>
            <a:grpSpLocks noChangeAspect="1"/>
          </p:cNvGrpSpPr>
          <p:nvPr/>
        </p:nvGrpSpPr>
        <p:grpSpPr>
          <a:xfrm>
            <a:off x="8910694" y="3403194"/>
            <a:ext cx="790749" cy="641148"/>
            <a:chOff x="2487836" y="3546637"/>
            <a:chExt cx="704850" cy="571500"/>
          </a:xfrm>
          <a:solidFill>
            <a:schemeClr val="tx1"/>
          </a:solidFill>
        </p:grpSpPr>
        <p:sp>
          <p:nvSpPr>
            <p:cNvPr id="17" name="Полилиния: фигура 164">
              <a:extLst>
                <a:ext uri="{FF2B5EF4-FFF2-40B4-BE49-F238E27FC236}">
                  <a16:creationId xmlns:a16="http://schemas.microsoft.com/office/drawing/2014/main" xmlns="" id="{C4BBD1AA-1C96-4DFF-B50D-DD9415D4CE32}"/>
                </a:ext>
              </a:extLst>
            </p:cNvPr>
            <p:cNvSpPr/>
            <p:nvPr/>
          </p:nvSpPr>
          <p:spPr>
            <a:xfrm>
              <a:off x="2611661" y="3740947"/>
              <a:ext cx="19050" cy="209550"/>
            </a:xfrm>
            <a:custGeom>
              <a:avLst/>
              <a:gdLst>
                <a:gd name="connsiteX0" fmla="*/ 9525 w 19050"/>
                <a:gd name="connsiteY0" fmla="*/ 217170 h 209550"/>
                <a:gd name="connsiteX1" fmla="*/ 0 w 19050"/>
                <a:gd name="connsiteY1" fmla="*/ 207645 h 209550"/>
                <a:gd name="connsiteX2" fmla="*/ 0 w 19050"/>
                <a:gd name="connsiteY2" fmla="*/ 9525 h 209550"/>
                <a:gd name="connsiteX3" fmla="*/ 9525 w 19050"/>
                <a:gd name="connsiteY3" fmla="*/ 0 h 209550"/>
                <a:gd name="connsiteX4" fmla="*/ 19050 w 19050"/>
                <a:gd name="connsiteY4" fmla="*/ 9525 h 209550"/>
                <a:gd name="connsiteX5" fmla="*/ 19050 w 19050"/>
                <a:gd name="connsiteY5" fmla="*/ 207645 h 209550"/>
                <a:gd name="connsiteX6" fmla="*/ 9525 w 19050"/>
                <a:gd name="connsiteY6" fmla="*/ 21717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209550">
                  <a:moveTo>
                    <a:pt x="9525" y="217170"/>
                  </a:moveTo>
                  <a:cubicBezTo>
                    <a:pt x="3810" y="217170"/>
                    <a:pt x="0" y="213360"/>
                    <a:pt x="0" y="207645"/>
                  </a:cubicBezTo>
                  <a:lnTo>
                    <a:pt x="0" y="9525"/>
                  </a:lnTo>
                  <a:cubicBezTo>
                    <a:pt x="0" y="3810"/>
                    <a:pt x="3810" y="0"/>
                    <a:pt x="9525" y="0"/>
                  </a:cubicBezTo>
                  <a:cubicBezTo>
                    <a:pt x="15240" y="0"/>
                    <a:pt x="19050" y="3810"/>
                    <a:pt x="19050" y="9525"/>
                  </a:cubicBezTo>
                  <a:lnTo>
                    <a:pt x="19050" y="207645"/>
                  </a:lnTo>
                  <a:cubicBezTo>
                    <a:pt x="19050" y="213360"/>
                    <a:pt x="15240" y="217170"/>
                    <a:pt x="9525" y="217170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000000"/>
                </a:solidFill>
                <a:latin typeface="Arial" panose="020B0604020202020204"/>
              </a:endParaRPr>
            </a:p>
          </p:txBody>
        </p:sp>
        <p:sp>
          <p:nvSpPr>
            <p:cNvPr id="18" name="Полилиния: фигура 165">
              <a:extLst>
                <a:ext uri="{FF2B5EF4-FFF2-40B4-BE49-F238E27FC236}">
                  <a16:creationId xmlns:a16="http://schemas.microsoft.com/office/drawing/2014/main" xmlns="" id="{C481794A-7166-4D13-93B7-245FE032240F}"/>
                </a:ext>
              </a:extLst>
            </p:cNvPr>
            <p:cNvSpPr/>
            <p:nvPr/>
          </p:nvSpPr>
          <p:spPr>
            <a:xfrm>
              <a:off x="2695481" y="3750472"/>
              <a:ext cx="352425" cy="200025"/>
            </a:xfrm>
            <a:custGeom>
              <a:avLst/>
              <a:gdLst>
                <a:gd name="connsiteX0" fmla="*/ 352425 w 352425"/>
                <a:gd name="connsiteY0" fmla="*/ 207645 h 200025"/>
                <a:gd name="connsiteX1" fmla="*/ 9525 w 352425"/>
                <a:gd name="connsiteY1" fmla="*/ 207645 h 200025"/>
                <a:gd name="connsiteX2" fmla="*/ 0 w 352425"/>
                <a:gd name="connsiteY2" fmla="*/ 198120 h 200025"/>
                <a:gd name="connsiteX3" fmla="*/ 9525 w 352425"/>
                <a:gd name="connsiteY3" fmla="*/ 188595 h 200025"/>
                <a:gd name="connsiteX4" fmla="*/ 341948 w 352425"/>
                <a:gd name="connsiteY4" fmla="*/ 188595 h 200025"/>
                <a:gd name="connsiteX5" fmla="*/ 341948 w 352425"/>
                <a:gd name="connsiteY5" fmla="*/ 19050 h 200025"/>
                <a:gd name="connsiteX6" fmla="*/ 340995 w 352425"/>
                <a:gd name="connsiteY6" fmla="*/ 19050 h 200025"/>
                <a:gd name="connsiteX7" fmla="*/ 331470 w 352425"/>
                <a:gd name="connsiteY7" fmla="*/ 9525 h 200025"/>
                <a:gd name="connsiteX8" fmla="*/ 340995 w 352425"/>
                <a:gd name="connsiteY8" fmla="*/ 0 h 200025"/>
                <a:gd name="connsiteX9" fmla="*/ 351473 w 352425"/>
                <a:gd name="connsiteY9" fmla="*/ 0 h 200025"/>
                <a:gd name="connsiteX10" fmla="*/ 360998 w 352425"/>
                <a:gd name="connsiteY10" fmla="*/ 9525 h 200025"/>
                <a:gd name="connsiteX11" fmla="*/ 360998 w 352425"/>
                <a:gd name="connsiteY11" fmla="*/ 199073 h 200025"/>
                <a:gd name="connsiteX12" fmla="*/ 352425 w 352425"/>
                <a:gd name="connsiteY12" fmla="*/ 20764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2425" h="200025">
                  <a:moveTo>
                    <a:pt x="352425" y="207645"/>
                  </a:moveTo>
                  <a:lnTo>
                    <a:pt x="9525" y="207645"/>
                  </a:lnTo>
                  <a:cubicBezTo>
                    <a:pt x="3810" y="207645"/>
                    <a:pt x="0" y="203835"/>
                    <a:pt x="0" y="198120"/>
                  </a:cubicBezTo>
                  <a:cubicBezTo>
                    <a:pt x="0" y="192405"/>
                    <a:pt x="3810" y="188595"/>
                    <a:pt x="9525" y="188595"/>
                  </a:cubicBezTo>
                  <a:lnTo>
                    <a:pt x="341948" y="188595"/>
                  </a:lnTo>
                  <a:lnTo>
                    <a:pt x="341948" y="19050"/>
                  </a:lnTo>
                  <a:lnTo>
                    <a:pt x="340995" y="19050"/>
                  </a:lnTo>
                  <a:cubicBezTo>
                    <a:pt x="335280" y="19050"/>
                    <a:pt x="331470" y="15240"/>
                    <a:pt x="331470" y="9525"/>
                  </a:cubicBezTo>
                  <a:cubicBezTo>
                    <a:pt x="331470" y="3810"/>
                    <a:pt x="335280" y="0"/>
                    <a:pt x="340995" y="0"/>
                  </a:cubicBezTo>
                  <a:lnTo>
                    <a:pt x="351473" y="0"/>
                  </a:lnTo>
                  <a:cubicBezTo>
                    <a:pt x="357188" y="0"/>
                    <a:pt x="360998" y="3810"/>
                    <a:pt x="360998" y="9525"/>
                  </a:cubicBezTo>
                  <a:lnTo>
                    <a:pt x="360998" y="199073"/>
                  </a:lnTo>
                  <a:cubicBezTo>
                    <a:pt x="361950" y="203835"/>
                    <a:pt x="357188" y="207645"/>
                    <a:pt x="352425" y="207645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000000"/>
                </a:solidFill>
                <a:latin typeface="Arial" panose="020B0604020202020204"/>
              </a:endParaRPr>
            </a:p>
          </p:txBody>
        </p:sp>
        <p:sp>
          <p:nvSpPr>
            <p:cNvPr id="19" name="Полилиния: фигура 166">
              <a:extLst>
                <a:ext uri="{FF2B5EF4-FFF2-40B4-BE49-F238E27FC236}">
                  <a16:creationId xmlns:a16="http://schemas.microsoft.com/office/drawing/2014/main" xmlns="" id="{1B7F3F8B-8CA0-48B4-8287-729F70E2266F}"/>
                </a:ext>
              </a:extLst>
            </p:cNvPr>
            <p:cNvSpPr/>
            <p:nvPr/>
          </p:nvSpPr>
          <p:spPr>
            <a:xfrm>
              <a:off x="2487836" y="3546875"/>
              <a:ext cx="695325" cy="304800"/>
            </a:xfrm>
            <a:custGeom>
              <a:avLst/>
              <a:gdLst>
                <a:gd name="connsiteX0" fmla="*/ 351473 w 695325"/>
                <a:gd name="connsiteY0" fmla="*/ 305514 h 304800"/>
                <a:gd name="connsiteX1" fmla="*/ 347663 w 695325"/>
                <a:gd name="connsiteY1" fmla="*/ 304562 h 304800"/>
                <a:gd name="connsiteX2" fmla="*/ 228600 w 695325"/>
                <a:gd name="connsiteY2" fmla="*/ 255032 h 304800"/>
                <a:gd name="connsiteX3" fmla="*/ 223838 w 695325"/>
                <a:gd name="connsiteY3" fmla="*/ 242649 h 304800"/>
                <a:gd name="connsiteX4" fmla="*/ 236220 w 695325"/>
                <a:gd name="connsiteY4" fmla="*/ 237887 h 304800"/>
                <a:gd name="connsiteX5" fmla="*/ 351473 w 695325"/>
                <a:gd name="connsiteY5" fmla="*/ 285512 h 304800"/>
                <a:gd name="connsiteX6" fmla="*/ 669608 w 695325"/>
                <a:gd name="connsiteY6" fmla="*/ 152162 h 304800"/>
                <a:gd name="connsiteX7" fmla="*/ 351473 w 695325"/>
                <a:gd name="connsiteY7" fmla="*/ 18812 h 304800"/>
                <a:gd name="connsiteX8" fmla="*/ 34290 w 695325"/>
                <a:gd name="connsiteY8" fmla="*/ 152162 h 304800"/>
                <a:gd name="connsiteX9" fmla="*/ 137160 w 695325"/>
                <a:gd name="connsiteY9" fmla="*/ 195024 h 304800"/>
                <a:gd name="connsiteX10" fmla="*/ 141923 w 695325"/>
                <a:gd name="connsiteY10" fmla="*/ 207407 h 304800"/>
                <a:gd name="connsiteX11" fmla="*/ 129540 w 695325"/>
                <a:gd name="connsiteY11" fmla="*/ 212169 h 304800"/>
                <a:gd name="connsiteX12" fmla="*/ 5715 w 695325"/>
                <a:gd name="connsiteY12" fmla="*/ 161687 h 304800"/>
                <a:gd name="connsiteX13" fmla="*/ 0 w 695325"/>
                <a:gd name="connsiteY13" fmla="*/ 152162 h 304800"/>
                <a:gd name="connsiteX14" fmla="*/ 5715 w 695325"/>
                <a:gd name="connsiteY14" fmla="*/ 143589 h 304800"/>
                <a:gd name="connsiteX15" fmla="*/ 347663 w 695325"/>
                <a:gd name="connsiteY15" fmla="*/ 714 h 304800"/>
                <a:gd name="connsiteX16" fmla="*/ 355283 w 695325"/>
                <a:gd name="connsiteY16" fmla="*/ 714 h 304800"/>
                <a:gd name="connsiteX17" fmla="*/ 697230 w 695325"/>
                <a:gd name="connsiteY17" fmla="*/ 143589 h 304800"/>
                <a:gd name="connsiteX18" fmla="*/ 702945 w 695325"/>
                <a:gd name="connsiteY18" fmla="*/ 152162 h 304800"/>
                <a:gd name="connsiteX19" fmla="*/ 697230 w 695325"/>
                <a:gd name="connsiteY19" fmla="*/ 160734 h 304800"/>
                <a:gd name="connsiteX20" fmla="*/ 355283 w 695325"/>
                <a:gd name="connsiteY20" fmla="*/ 304562 h 304800"/>
                <a:gd name="connsiteX21" fmla="*/ 351473 w 695325"/>
                <a:gd name="connsiteY21" fmla="*/ 305514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95325" h="304800">
                  <a:moveTo>
                    <a:pt x="351473" y="305514"/>
                  </a:moveTo>
                  <a:cubicBezTo>
                    <a:pt x="350520" y="305514"/>
                    <a:pt x="348615" y="305514"/>
                    <a:pt x="347663" y="304562"/>
                  </a:cubicBezTo>
                  <a:lnTo>
                    <a:pt x="228600" y="255032"/>
                  </a:lnTo>
                  <a:cubicBezTo>
                    <a:pt x="223838" y="253127"/>
                    <a:pt x="220980" y="247412"/>
                    <a:pt x="223838" y="242649"/>
                  </a:cubicBezTo>
                  <a:cubicBezTo>
                    <a:pt x="225743" y="237887"/>
                    <a:pt x="231458" y="235982"/>
                    <a:pt x="236220" y="237887"/>
                  </a:cubicBezTo>
                  <a:lnTo>
                    <a:pt x="351473" y="285512"/>
                  </a:lnTo>
                  <a:lnTo>
                    <a:pt x="669608" y="152162"/>
                  </a:lnTo>
                  <a:lnTo>
                    <a:pt x="351473" y="18812"/>
                  </a:lnTo>
                  <a:lnTo>
                    <a:pt x="34290" y="152162"/>
                  </a:lnTo>
                  <a:lnTo>
                    <a:pt x="137160" y="195024"/>
                  </a:lnTo>
                  <a:cubicBezTo>
                    <a:pt x="141923" y="196929"/>
                    <a:pt x="144780" y="202644"/>
                    <a:pt x="141923" y="207407"/>
                  </a:cubicBezTo>
                  <a:cubicBezTo>
                    <a:pt x="140018" y="212169"/>
                    <a:pt x="134303" y="215027"/>
                    <a:pt x="129540" y="212169"/>
                  </a:cubicBezTo>
                  <a:lnTo>
                    <a:pt x="5715" y="161687"/>
                  </a:lnTo>
                  <a:cubicBezTo>
                    <a:pt x="1905" y="159782"/>
                    <a:pt x="0" y="155972"/>
                    <a:pt x="0" y="152162"/>
                  </a:cubicBezTo>
                  <a:cubicBezTo>
                    <a:pt x="0" y="148352"/>
                    <a:pt x="1905" y="144542"/>
                    <a:pt x="5715" y="143589"/>
                  </a:cubicBezTo>
                  <a:lnTo>
                    <a:pt x="347663" y="714"/>
                  </a:lnTo>
                  <a:cubicBezTo>
                    <a:pt x="349568" y="-238"/>
                    <a:pt x="352425" y="-238"/>
                    <a:pt x="355283" y="714"/>
                  </a:cubicBezTo>
                  <a:lnTo>
                    <a:pt x="697230" y="143589"/>
                  </a:lnTo>
                  <a:cubicBezTo>
                    <a:pt x="701040" y="145494"/>
                    <a:pt x="702945" y="148352"/>
                    <a:pt x="702945" y="152162"/>
                  </a:cubicBezTo>
                  <a:cubicBezTo>
                    <a:pt x="702945" y="155972"/>
                    <a:pt x="701040" y="159782"/>
                    <a:pt x="697230" y="160734"/>
                  </a:cubicBezTo>
                  <a:lnTo>
                    <a:pt x="355283" y="304562"/>
                  </a:lnTo>
                  <a:cubicBezTo>
                    <a:pt x="354330" y="305514"/>
                    <a:pt x="353378" y="305514"/>
                    <a:pt x="351473" y="305514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000000"/>
                </a:solidFill>
                <a:latin typeface="Arial" panose="020B0604020202020204"/>
              </a:endParaRPr>
            </a:p>
          </p:txBody>
        </p:sp>
        <p:sp>
          <p:nvSpPr>
            <p:cNvPr id="20" name="Полилиния: фигура 167">
              <a:extLst>
                <a:ext uri="{FF2B5EF4-FFF2-40B4-BE49-F238E27FC236}">
                  <a16:creationId xmlns:a16="http://schemas.microsoft.com/office/drawing/2014/main" xmlns="" id="{159F4351-E272-48BE-A687-DA1A78AAC0D2}"/>
                </a:ext>
              </a:extLst>
            </p:cNvPr>
            <p:cNvSpPr/>
            <p:nvPr/>
          </p:nvSpPr>
          <p:spPr>
            <a:xfrm>
              <a:off x="2630711" y="3986692"/>
              <a:ext cx="57150" cy="57150"/>
            </a:xfrm>
            <a:custGeom>
              <a:avLst/>
              <a:gdLst>
                <a:gd name="connsiteX0" fmla="*/ 32385 w 57150"/>
                <a:gd name="connsiteY0" fmla="*/ 64770 h 57150"/>
                <a:gd name="connsiteX1" fmla="*/ 0 w 57150"/>
                <a:gd name="connsiteY1" fmla="*/ 32385 h 57150"/>
                <a:gd name="connsiteX2" fmla="*/ 32385 w 57150"/>
                <a:gd name="connsiteY2" fmla="*/ 0 h 57150"/>
                <a:gd name="connsiteX3" fmla="*/ 64770 w 57150"/>
                <a:gd name="connsiteY3" fmla="*/ 32385 h 57150"/>
                <a:gd name="connsiteX4" fmla="*/ 32385 w 57150"/>
                <a:gd name="connsiteY4" fmla="*/ 64770 h 57150"/>
                <a:gd name="connsiteX5" fmla="*/ 32385 w 57150"/>
                <a:gd name="connsiteY5" fmla="*/ 19050 h 57150"/>
                <a:gd name="connsiteX6" fmla="*/ 19050 w 57150"/>
                <a:gd name="connsiteY6" fmla="*/ 32385 h 57150"/>
                <a:gd name="connsiteX7" fmla="*/ 32385 w 57150"/>
                <a:gd name="connsiteY7" fmla="*/ 45720 h 57150"/>
                <a:gd name="connsiteX8" fmla="*/ 45720 w 57150"/>
                <a:gd name="connsiteY8" fmla="*/ 32385 h 57150"/>
                <a:gd name="connsiteX9" fmla="*/ 32385 w 57150"/>
                <a:gd name="connsiteY9" fmla="*/ 190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150" h="57150">
                  <a:moveTo>
                    <a:pt x="32385" y="64770"/>
                  </a:moveTo>
                  <a:cubicBezTo>
                    <a:pt x="14288" y="64770"/>
                    <a:pt x="0" y="50482"/>
                    <a:pt x="0" y="32385"/>
                  </a:cubicBezTo>
                  <a:cubicBezTo>
                    <a:pt x="0" y="14288"/>
                    <a:pt x="14288" y="0"/>
                    <a:pt x="32385" y="0"/>
                  </a:cubicBezTo>
                  <a:cubicBezTo>
                    <a:pt x="50482" y="0"/>
                    <a:pt x="64770" y="14288"/>
                    <a:pt x="64770" y="32385"/>
                  </a:cubicBezTo>
                  <a:cubicBezTo>
                    <a:pt x="64770" y="50482"/>
                    <a:pt x="50482" y="64770"/>
                    <a:pt x="32385" y="64770"/>
                  </a:cubicBezTo>
                  <a:close/>
                  <a:moveTo>
                    <a:pt x="32385" y="19050"/>
                  </a:moveTo>
                  <a:cubicBezTo>
                    <a:pt x="24765" y="19050"/>
                    <a:pt x="19050" y="24765"/>
                    <a:pt x="19050" y="32385"/>
                  </a:cubicBezTo>
                  <a:cubicBezTo>
                    <a:pt x="19050" y="40005"/>
                    <a:pt x="24765" y="45720"/>
                    <a:pt x="32385" y="45720"/>
                  </a:cubicBezTo>
                  <a:cubicBezTo>
                    <a:pt x="40005" y="45720"/>
                    <a:pt x="45720" y="40005"/>
                    <a:pt x="45720" y="32385"/>
                  </a:cubicBezTo>
                  <a:cubicBezTo>
                    <a:pt x="45720" y="24765"/>
                    <a:pt x="40005" y="19050"/>
                    <a:pt x="32385" y="19050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000000"/>
                </a:solidFill>
                <a:latin typeface="Arial" panose="020B0604020202020204"/>
              </a:endParaRPr>
            </a:p>
          </p:txBody>
        </p:sp>
        <p:sp>
          <p:nvSpPr>
            <p:cNvPr id="21" name="Полилиния: фигура 168">
              <a:extLst>
                <a:ext uri="{FF2B5EF4-FFF2-40B4-BE49-F238E27FC236}">
                  <a16:creationId xmlns:a16="http://schemas.microsoft.com/office/drawing/2014/main" xmlns="" id="{DE3A41E9-AACE-450D-A43A-6C13BA4FE093}"/>
                </a:ext>
              </a:extLst>
            </p:cNvPr>
            <p:cNvSpPr/>
            <p:nvPr/>
          </p:nvSpPr>
          <p:spPr>
            <a:xfrm>
              <a:off x="2613789" y="4029777"/>
              <a:ext cx="47625" cy="76200"/>
            </a:xfrm>
            <a:custGeom>
              <a:avLst/>
              <a:gdLst>
                <a:gd name="connsiteX0" fmla="*/ 9302 w 47625"/>
                <a:gd name="connsiteY0" fmla="*/ 80740 h 76200"/>
                <a:gd name="connsiteX1" fmla="*/ 5493 w 47625"/>
                <a:gd name="connsiteY1" fmla="*/ 79788 h 76200"/>
                <a:gd name="connsiteX2" fmla="*/ 730 w 47625"/>
                <a:gd name="connsiteY2" fmla="*/ 67405 h 76200"/>
                <a:gd name="connsiteX3" fmla="*/ 30257 w 47625"/>
                <a:gd name="connsiteY3" fmla="*/ 5493 h 76200"/>
                <a:gd name="connsiteX4" fmla="*/ 42640 w 47625"/>
                <a:gd name="connsiteY4" fmla="*/ 730 h 76200"/>
                <a:gd name="connsiteX5" fmla="*/ 47403 w 47625"/>
                <a:gd name="connsiteY5" fmla="*/ 13112 h 76200"/>
                <a:gd name="connsiteX6" fmla="*/ 17875 w 47625"/>
                <a:gd name="connsiteY6" fmla="*/ 75025 h 76200"/>
                <a:gd name="connsiteX7" fmla="*/ 9302 w 47625"/>
                <a:gd name="connsiteY7" fmla="*/ 8074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" h="76200">
                  <a:moveTo>
                    <a:pt x="9302" y="80740"/>
                  </a:moveTo>
                  <a:cubicBezTo>
                    <a:pt x="8350" y="80740"/>
                    <a:pt x="6445" y="80740"/>
                    <a:pt x="5493" y="79788"/>
                  </a:cubicBezTo>
                  <a:cubicBezTo>
                    <a:pt x="730" y="77883"/>
                    <a:pt x="-1175" y="72168"/>
                    <a:pt x="730" y="67405"/>
                  </a:cubicBezTo>
                  <a:lnTo>
                    <a:pt x="30257" y="5493"/>
                  </a:lnTo>
                  <a:cubicBezTo>
                    <a:pt x="32163" y="730"/>
                    <a:pt x="37878" y="-1175"/>
                    <a:pt x="42640" y="730"/>
                  </a:cubicBezTo>
                  <a:cubicBezTo>
                    <a:pt x="47403" y="2635"/>
                    <a:pt x="49307" y="8350"/>
                    <a:pt x="47403" y="13112"/>
                  </a:cubicBezTo>
                  <a:lnTo>
                    <a:pt x="17875" y="75025"/>
                  </a:lnTo>
                  <a:cubicBezTo>
                    <a:pt x="16923" y="78835"/>
                    <a:pt x="13113" y="80740"/>
                    <a:pt x="9302" y="80740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000000"/>
                </a:solidFill>
                <a:latin typeface="Arial" panose="020B0604020202020204"/>
              </a:endParaRPr>
            </a:p>
          </p:txBody>
        </p:sp>
        <p:sp>
          <p:nvSpPr>
            <p:cNvPr id="22" name="Полилиния: фигура 170">
              <a:extLst>
                <a:ext uri="{FF2B5EF4-FFF2-40B4-BE49-F238E27FC236}">
                  <a16:creationId xmlns:a16="http://schemas.microsoft.com/office/drawing/2014/main" xmlns="" id="{420A8376-86F5-440E-A141-8A2EA12B1DE6}"/>
                </a:ext>
              </a:extLst>
            </p:cNvPr>
            <p:cNvSpPr/>
            <p:nvPr/>
          </p:nvSpPr>
          <p:spPr>
            <a:xfrm>
              <a:off x="2664271" y="4029777"/>
              <a:ext cx="47625" cy="76200"/>
            </a:xfrm>
            <a:custGeom>
              <a:avLst/>
              <a:gdLst>
                <a:gd name="connsiteX0" fmla="*/ 38830 w 47625"/>
                <a:gd name="connsiteY0" fmla="*/ 80740 h 76200"/>
                <a:gd name="connsiteX1" fmla="*/ 30258 w 47625"/>
                <a:gd name="connsiteY1" fmla="*/ 75025 h 76200"/>
                <a:gd name="connsiteX2" fmla="*/ 730 w 47625"/>
                <a:gd name="connsiteY2" fmla="*/ 13112 h 76200"/>
                <a:gd name="connsiteX3" fmla="*/ 5493 w 47625"/>
                <a:gd name="connsiteY3" fmla="*/ 730 h 76200"/>
                <a:gd name="connsiteX4" fmla="*/ 17875 w 47625"/>
                <a:gd name="connsiteY4" fmla="*/ 5493 h 76200"/>
                <a:gd name="connsiteX5" fmla="*/ 47403 w 47625"/>
                <a:gd name="connsiteY5" fmla="*/ 67405 h 76200"/>
                <a:gd name="connsiteX6" fmla="*/ 42640 w 47625"/>
                <a:gd name="connsiteY6" fmla="*/ 79788 h 76200"/>
                <a:gd name="connsiteX7" fmla="*/ 38830 w 47625"/>
                <a:gd name="connsiteY7" fmla="*/ 8074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" h="76200">
                  <a:moveTo>
                    <a:pt x="38830" y="80740"/>
                  </a:moveTo>
                  <a:cubicBezTo>
                    <a:pt x="35020" y="80740"/>
                    <a:pt x="32162" y="78835"/>
                    <a:pt x="30258" y="75025"/>
                  </a:cubicBezTo>
                  <a:lnTo>
                    <a:pt x="730" y="13112"/>
                  </a:lnTo>
                  <a:cubicBezTo>
                    <a:pt x="-1175" y="8350"/>
                    <a:pt x="730" y="2635"/>
                    <a:pt x="5493" y="730"/>
                  </a:cubicBezTo>
                  <a:cubicBezTo>
                    <a:pt x="10255" y="-1175"/>
                    <a:pt x="15970" y="730"/>
                    <a:pt x="17875" y="5493"/>
                  </a:cubicBezTo>
                  <a:lnTo>
                    <a:pt x="47403" y="67405"/>
                  </a:lnTo>
                  <a:cubicBezTo>
                    <a:pt x="49308" y="72168"/>
                    <a:pt x="47403" y="77883"/>
                    <a:pt x="42640" y="79788"/>
                  </a:cubicBezTo>
                  <a:cubicBezTo>
                    <a:pt x="41688" y="80740"/>
                    <a:pt x="40735" y="80740"/>
                    <a:pt x="38830" y="80740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000000"/>
                </a:solidFill>
                <a:latin typeface="Arial" panose="020B0604020202020204"/>
              </a:endParaRPr>
            </a:p>
          </p:txBody>
        </p:sp>
        <p:sp>
          <p:nvSpPr>
            <p:cNvPr id="23" name="Полилиния: фигура 180">
              <a:extLst>
                <a:ext uri="{FF2B5EF4-FFF2-40B4-BE49-F238E27FC236}">
                  <a16:creationId xmlns:a16="http://schemas.microsoft.com/office/drawing/2014/main" xmlns="" id="{8FA7D823-2E84-464D-A7BF-3C132166681E}"/>
                </a:ext>
              </a:extLst>
            </p:cNvPr>
            <p:cNvSpPr/>
            <p:nvPr/>
          </p:nvSpPr>
          <p:spPr>
            <a:xfrm>
              <a:off x="2653571" y="4032412"/>
              <a:ext cx="19050" cy="85725"/>
            </a:xfrm>
            <a:custGeom>
              <a:avLst/>
              <a:gdLst>
                <a:gd name="connsiteX0" fmla="*/ 9525 w 19050"/>
                <a:gd name="connsiteY0" fmla="*/ 87630 h 85725"/>
                <a:gd name="connsiteX1" fmla="*/ 0 w 19050"/>
                <a:gd name="connsiteY1" fmla="*/ 78105 h 85725"/>
                <a:gd name="connsiteX2" fmla="*/ 0 w 19050"/>
                <a:gd name="connsiteY2" fmla="*/ 9525 h 85725"/>
                <a:gd name="connsiteX3" fmla="*/ 9525 w 19050"/>
                <a:gd name="connsiteY3" fmla="*/ 0 h 85725"/>
                <a:gd name="connsiteX4" fmla="*/ 19050 w 19050"/>
                <a:gd name="connsiteY4" fmla="*/ 9525 h 85725"/>
                <a:gd name="connsiteX5" fmla="*/ 19050 w 19050"/>
                <a:gd name="connsiteY5" fmla="*/ 78105 h 85725"/>
                <a:gd name="connsiteX6" fmla="*/ 9525 w 19050"/>
                <a:gd name="connsiteY6" fmla="*/ 8763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85725">
                  <a:moveTo>
                    <a:pt x="9525" y="87630"/>
                  </a:moveTo>
                  <a:cubicBezTo>
                    <a:pt x="3810" y="87630"/>
                    <a:pt x="0" y="83820"/>
                    <a:pt x="0" y="78105"/>
                  </a:cubicBezTo>
                  <a:lnTo>
                    <a:pt x="0" y="9525"/>
                  </a:lnTo>
                  <a:cubicBezTo>
                    <a:pt x="0" y="3810"/>
                    <a:pt x="3810" y="0"/>
                    <a:pt x="9525" y="0"/>
                  </a:cubicBezTo>
                  <a:cubicBezTo>
                    <a:pt x="15240" y="0"/>
                    <a:pt x="19050" y="3810"/>
                    <a:pt x="19050" y="9525"/>
                  </a:cubicBezTo>
                  <a:lnTo>
                    <a:pt x="19050" y="78105"/>
                  </a:lnTo>
                  <a:cubicBezTo>
                    <a:pt x="19050" y="82868"/>
                    <a:pt x="15240" y="87630"/>
                    <a:pt x="9525" y="87630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000000"/>
                </a:solidFill>
                <a:latin typeface="Arial" panose="020B0604020202020204"/>
              </a:endParaRPr>
            </a:p>
          </p:txBody>
        </p:sp>
        <p:sp>
          <p:nvSpPr>
            <p:cNvPr id="24" name="Полилиния: фигура 182">
              <a:extLst>
                <a:ext uri="{FF2B5EF4-FFF2-40B4-BE49-F238E27FC236}">
                  <a16:creationId xmlns:a16="http://schemas.microsoft.com/office/drawing/2014/main" xmlns="" id="{B5717158-015B-463F-8E7B-467296410F76}"/>
                </a:ext>
              </a:extLst>
            </p:cNvPr>
            <p:cNvSpPr/>
            <p:nvPr/>
          </p:nvSpPr>
          <p:spPr>
            <a:xfrm>
              <a:off x="2653571" y="3689734"/>
              <a:ext cx="200025" cy="314325"/>
            </a:xfrm>
            <a:custGeom>
              <a:avLst/>
              <a:gdLst>
                <a:gd name="connsiteX0" fmla="*/ 9525 w 200025"/>
                <a:gd name="connsiteY0" fmla="*/ 316008 h 314325"/>
                <a:gd name="connsiteX1" fmla="*/ 0 w 200025"/>
                <a:gd name="connsiteY1" fmla="*/ 306483 h 314325"/>
                <a:gd name="connsiteX2" fmla="*/ 0 w 200025"/>
                <a:gd name="connsiteY2" fmla="*/ 104553 h 314325"/>
                <a:gd name="connsiteX3" fmla="*/ 23813 w 200025"/>
                <a:gd name="connsiteY3" fmla="*/ 69310 h 314325"/>
                <a:gd name="connsiteX4" fmla="*/ 189548 w 200025"/>
                <a:gd name="connsiteY4" fmla="*/ 730 h 314325"/>
                <a:gd name="connsiteX5" fmla="*/ 201930 w 200025"/>
                <a:gd name="connsiteY5" fmla="*/ 5493 h 314325"/>
                <a:gd name="connsiteX6" fmla="*/ 197167 w 200025"/>
                <a:gd name="connsiteY6" fmla="*/ 17875 h 314325"/>
                <a:gd name="connsiteX7" fmla="*/ 31433 w 200025"/>
                <a:gd name="connsiteY7" fmla="*/ 86455 h 314325"/>
                <a:gd name="connsiteX8" fmla="*/ 20003 w 200025"/>
                <a:gd name="connsiteY8" fmla="*/ 104553 h 314325"/>
                <a:gd name="connsiteX9" fmla="*/ 20003 w 200025"/>
                <a:gd name="connsiteY9" fmla="*/ 306483 h 314325"/>
                <a:gd name="connsiteX10" fmla="*/ 9525 w 200025"/>
                <a:gd name="connsiteY10" fmla="*/ 316008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0025" h="314325">
                  <a:moveTo>
                    <a:pt x="9525" y="316008"/>
                  </a:moveTo>
                  <a:cubicBezTo>
                    <a:pt x="3810" y="316008"/>
                    <a:pt x="0" y="312198"/>
                    <a:pt x="0" y="306483"/>
                  </a:cubicBezTo>
                  <a:lnTo>
                    <a:pt x="0" y="104553"/>
                  </a:lnTo>
                  <a:cubicBezTo>
                    <a:pt x="0" y="89313"/>
                    <a:pt x="9525" y="75025"/>
                    <a:pt x="23813" y="69310"/>
                  </a:cubicBezTo>
                  <a:lnTo>
                    <a:pt x="189548" y="730"/>
                  </a:lnTo>
                  <a:cubicBezTo>
                    <a:pt x="194310" y="-1175"/>
                    <a:pt x="200025" y="730"/>
                    <a:pt x="201930" y="5493"/>
                  </a:cubicBezTo>
                  <a:cubicBezTo>
                    <a:pt x="203835" y="10255"/>
                    <a:pt x="201930" y="15970"/>
                    <a:pt x="197167" y="17875"/>
                  </a:cubicBezTo>
                  <a:lnTo>
                    <a:pt x="31433" y="86455"/>
                  </a:lnTo>
                  <a:cubicBezTo>
                    <a:pt x="23813" y="89313"/>
                    <a:pt x="20003" y="95980"/>
                    <a:pt x="20003" y="104553"/>
                  </a:cubicBezTo>
                  <a:lnTo>
                    <a:pt x="20003" y="306483"/>
                  </a:lnTo>
                  <a:cubicBezTo>
                    <a:pt x="19050" y="312198"/>
                    <a:pt x="15240" y="316008"/>
                    <a:pt x="9525" y="316008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000000"/>
                </a:solidFill>
                <a:latin typeface="Arial" panose="020B0604020202020204"/>
              </a:endParaRPr>
            </a:p>
          </p:txBody>
        </p:sp>
      </p:grpSp>
      <p:grpSp>
        <p:nvGrpSpPr>
          <p:cNvPr id="25" name="Рисунок 31">
            <a:extLst>
              <a:ext uri="{FF2B5EF4-FFF2-40B4-BE49-F238E27FC236}">
                <a16:creationId xmlns:a16="http://schemas.microsoft.com/office/drawing/2014/main" xmlns="" id="{E6A2558F-D9DE-47D3-80A5-7FE75BD97B3E}"/>
              </a:ext>
            </a:extLst>
          </p:cNvPr>
          <p:cNvGrpSpPr>
            <a:grpSpLocks noChangeAspect="1"/>
          </p:cNvGrpSpPr>
          <p:nvPr/>
        </p:nvGrpSpPr>
        <p:grpSpPr>
          <a:xfrm>
            <a:off x="4664067" y="3328000"/>
            <a:ext cx="700732" cy="700730"/>
            <a:chOff x="494822" y="3255589"/>
            <a:chExt cx="368961" cy="368961"/>
          </a:xfrm>
          <a:solidFill>
            <a:schemeClr val="tx1"/>
          </a:solidFill>
        </p:grpSpPr>
        <p:sp>
          <p:nvSpPr>
            <p:cNvPr id="26" name="Полилиния: фигура 871">
              <a:extLst>
                <a:ext uri="{FF2B5EF4-FFF2-40B4-BE49-F238E27FC236}">
                  <a16:creationId xmlns:a16="http://schemas.microsoft.com/office/drawing/2014/main" xmlns="" id="{098A116F-1AC3-4359-9CBB-0B3EE4CEBEC4}"/>
                </a:ext>
              </a:extLst>
            </p:cNvPr>
            <p:cNvSpPr/>
            <p:nvPr/>
          </p:nvSpPr>
          <p:spPr>
            <a:xfrm>
              <a:off x="494282" y="3321879"/>
              <a:ext cx="255102" cy="236366"/>
            </a:xfrm>
            <a:custGeom>
              <a:avLst/>
              <a:gdLst>
                <a:gd name="connsiteX0" fmla="*/ 540 w 255101"/>
                <a:gd name="connsiteY0" fmla="*/ 171517 h 236365"/>
                <a:gd name="connsiteX1" fmla="*/ 13944 w 255101"/>
                <a:gd name="connsiteY1" fmla="*/ 145070 h 236365"/>
                <a:gd name="connsiteX2" fmla="*/ 94510 w 255101"/>
                <a:gd name="connsiteY2" fmla="*/ 24365 h 236365"/>
                <a:gd name="connsiteX3" fmla="*/ 129028 w 255101"/>
                <a:gd name="connsiteY3" fmla="*/ 1089 h 236365"/>
                <a:gd name="connsiteX4" fmla="*/ 150287 w 255101"/>
                <a:gd name="connsiteY4" fmla="*/ 3322 h 236365"/>
                <a:gd name="connsiteX5" fmla="*/ 153385 w 255101"/>
                <a:gd name="connsiteY5" fmla="*/ 13267 h 236365"/>
                <a:gd name="connsiteX6" fmla="*/ 133424 w 255101"/>
                <a:gd name="connsiteY6" fmla="*/ 43245 h 236365"/>
                <a:gd name="connsiteX7" fmla="*/ 130470 w 255101"/>
                <a:gd name="connsiteY7" fmla="*/ 47857 h 236365"/>
                <a:gd name="connsiteX8" fmla="*/ 255138 w 255101"/>
                <a:gd name="connsiteY8" fmla="*/ 63639 h 236365"/>
                <a:gd name="connsiteX9" fmla="*/ 252039 w 255101"/>
                <a:gd name="connsiteY9" fmla="*/ 74953 h 236365"/>
                <a:gd name="connsiteX10" fmla="*/ 231862 w 255101"/>
                <a:gd name="connsiteY10" fmla="*/ 72431 h 236365"/>
                <a:gd name="connsiteX11" fmla="*/ 171906 w 255101"/>
                <a:gd name="connsiteY11" fmla="*/ 64792 h 236365"/>
                <a:gd name="connsiteX12" fmla="*/ 128380 w 255101"/>
                <a:gd name="connsiteY12" fmla="*/ 59171 h 236365"/>
                <a:gd name="connsiteX13" fmla="*/ 120237 w 255101"/>
                <a:gd name="connsiteY13" fmla="*/ 62774 h 236365"/>
                <a:gd name="connsiteX14" fmla="*/ 61145 w 255101"/>
                <a:gd name="connsiteY14" fmla="*/ 151916 h 236365"/>
                <a:gd name="connsiteX15" fmla="*/ 49399 w 255101"/>
                <a:gd name="connsiteY15" fmla="*/ 155447 h 236365"/>
                <a:gd name="connsiteX16" fmla="*/ 16538 w 255101"/>
                <a:gd name="connsiteY16" fmla="*/ 163374 h 236365"/>
                <a:gd name="connsiteX17" fmla="*/ 32680 w 255101"/>
                <a:gd name="connsiteY17" fmla="*/ 200342 h 236365"/>
                <a:gd name="connsiteX18" fmla="*/ 99194 w 255101"/>
                <a:gd name="connsiteY18" fmla="*/ 210359 h 236365"/>
                <a:gd name="connsiteX19" fmla="*/ 170681 w 255101"/>
                <a:gd name="connsiteY19" fmla="*/ 221024 h 236365"/>
                <a:gd name="connsiteX20" fmla="*/ 211972 w 255101"/>
                <a:gd name="connsiteY20" fmla="*/ 227077 h 236365"/>
                <a:gd name="connsiteX21" fmla="*/ 215071 w 255101"/>
                <a:gd name="connsiteY21" fmla="*/ 227870 h 236365"/>
                <a:gd name="connsiteX22" fmla="*/ 195614 w 255101"/>
                <a:gd name="connsiteY22" fmla="*/ 236013 h 236365"/>
                <a:gd name="connsiteX23" fmla="*/ 184300 w 255101"/>
                <a:gd name="connsiteY23" fmla="*/ 234788 h 236365"/>
                <a:gd name="connsiteX24" fmla="*/ 80098 w 255101"/>
                <a:gd name="connsiteY24" fmla="*/ 219222 h 236365"/>
                <a:gd name="connsiteX25" fmla="*/ 31744 w 255101"/>
                <a:gd name="connsiteY25" fmla="*/ 212016 h 236365"/>
                <a:gd name="connsiteX26" fmla="*/ 1261 w 255101"/>
                <a:gd name="connsiteY26" fmla="*/ 182614 h 236365"/>
                <a:gd name="connsiteX27" fmla="*/ 613 w 255101"/>
                <a:gd name="connsiteY27" fmla="*/ 180957 h 236365"/>
                <a:gd name="connsiteX28" fmla="*/ 540 w 255101"/>
                <a:gd name="connsiteY28" fmla="*/ 171517 h 236365"/>
                <a:gd name="connsiteX29" fmla="*/ 139621 w 255101"/>
                <a:gd name="connsiteY29" fmla="*/ 12619 h 236365"/>
                <a:gd name="connsiteX30" fmla="*/ 135442 w 255101"/>
                <a:gd name="connsiteY30" fmla="*/ 12258 h 236365"/>
                <a:gd name="connsiteX31" fmla="*/ 104455 w 255101"/>
                <a:gd name="connsiteY31" fmla="*/ 30490 h 236365"/>
                <a:gd name="connsiteX32" fmla="*/ 31960 w 255101"/>
                <a:gd name="connsiteY32" fmla="*/ 139089 h 236365"/>
                <a:gd name="connsiteX33" fmla="*/ 30807 w 255101"/>
                <a:gd name="connsiteY33" fmla="*/ 141106 h 236365"/>
                <a:gd name="connsiteX34" fmla="*/ 52858 w 255101"/>
                <a:gd name="connsiteY34" fmla="*/ 143052 h 236365"/>
                <a:gd name="connsiteX35" fmla="*/ 139621 w 255101"/>
                <a:gd name="connsiteY35" fmla="*/ 12619 h 236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55101" h="236365">
                  <a:moveTo>
                    <a:pt x="540" y="171517"/>
                  </a:moveTo>
                  <a:cubicBezTo>
                    <a:pt x="3135" y="161716"/>
                    <a:pt x="8395" y="153357"/>
                    <a:pt x="13944" y="145070"/>
                  </a:cubicBezTo>
                  <a:cubicBezTo>
                    <a:pt x="40896" y="104859"/>
                    <a:pt x="67631" y="64576"/>
                    <a:pt x="94510" y="24365"/>
                  </a:cubicBezTo>
                  <a:cubicBezTo>
                    <a:pt x="102797" y="11970"/>
                    <a:pt x="114039" y="3683"/>
                    <a:pt x="129028" y="1089"/>
                  </a:cubicBezTo>
                  <a:cubicBezTo>
                    <a:pt x="136235" y="-137"/>
                    <a:pt x="143369" y="728"/>
                    <a:pt x="150287" y="3322"/>
                  </a:cubicBezTo>
                  <a:cubicBezTo>
                    <a:pt x="155187" y="5124"/>
                    <a:pt x="156340" y="8799"/>
                    <a:pt x="153385" y="13267"/>
                  </a:cubicBezTo>
                  <a:cubicBezTo>
                    <a:pt x="146756" y="23284"/>
                    <a:pt x="140126" y="33228"/>
                    <a:pt x="133424" y="43245"/>
                  </a:cubicBezTo>
                  <a:cubicBezTo>
                    <a:pt x="132559" y="44542"/>
                    <a:pt x="131767" y="45839"/>
                    <a:pt x="130470" y="47857"/>
                  </a:cubicBezTo>
                  <a:cubicBezTo>
                    <a:pt x="172194" y="53118"/>
                    <a:pt x="213342" y="58378"/>
                    <a:pt x="255138" y="63639"/>
                  </a:cubicBezTo>
                  <a:cubicBezTo>
                    <a:pt x="254057" y="67458"/>
                    <a:pt x="253048" y="71061"/>
                    <a:pt x="252039" y="74953"/>
                  </a:cubicBezTo>
                  <a:cubicBezTo>
                    <a:pt x="245193" y="74088"/>
                    <a:pt x="238492" y="73295"/>
                    <a:pt x="231862" y="72431"/>
                  </a:cubicBezTo>
                  <a:cubicBezTo>
                    <a:pt x="211900" y="69908"/>
                    <a:pt x="191867" y="67314"/>
                    <a:pt x="171906" y="64792"/>
                  </a:cubicBezTo>
                  <a:cubicBezTo>
                    <a:pt x="157421" y="62918"/>
                    <a:pt x="142864" y="61189"/>
                    <a:pt x="128380" y="59171"/>
                  </a:cubicBezTo>
                  <a:cubicBezTo>
                    <a:pt x="124632" y="58667"/>
                    <a:pt x="122398" y="59387"/>
                    <a:pt x="120237" y="62774"/>
                  </a:cubicBezTo>
                  <a:cubicBezTo>
                    <a:pt x="100708" y="92536"/>
                    <a:pt x="80890" y="122226"/>
                    <a:pt x="61145" y="151916"/>
                  </a:cubicBezTo>
                  <a:cubicBezTo>
                    <a:pt x="57182" y="157897"/>
                    <a:pt x="55885" y="158257"/>
                    <a:pt x="49399" y="155447"/>
                  </a:cubicBezTo>
                  <a:cubicBezTo>
                    <a:pt x="37869" y="150402"/>
                    <a:pt x="23456" y="153861"/>
                    <a:pt x="16538" y="163374"/>
                  </a:cubicBezTo>
                  <a:cubicBezTo>
                    <a:pt x="6450" y="177210"/>
                    <a:pt x="15313" y="197676"/>
                    <a:pt x="32680" y="200342"/>
                  </a:cubicBezTo>
                  <a:cubicBezTo>
                    <a:pt x="54804" y="203801"/>
                    <a:pt x="76999" y="207044"/>
                    <a:pt x="99194" y="210359"/>
                  </a:cubicBezTo>
                  <a:cubicBezTo>
                    <a:pt x="123047" y="213890"/>
                    <a:pt x="146828" y="217493"/>
                    <a:pt x="170681" y="221024"/>
                  </a:cubicBezTo>
                  <a:cubicBezTo>
                    <a:pt x="184444" y="223042"/>
                    <a:pt x="198208" y="225059"/>
                    <a:pt x="211972" y="227077"/>
                  </a:cubicBezTo>
                  <a:cubicBezTo>
                    <a:pt x="212693" y="227149"/>
                    <a:pt x="213342" y="227437"/>
                    <a:pt x="215071" y="227870"/>
                  </a:cubicBezTo>
                  <a:cubicBezTo>
                    <a:pt x="208009" y="230896"/>
                    <a:pt x="202028" y="234211"/>
                    <a:pt x="195614" y="236013"/>
                  </a:cubicBezTo>
                  <a:cubicBezTo>
                    <a:pt x="192227" y="236950"/>
                    <a:pt x="188048" y="235364"/>
                    <a:pt x="184300" y="234788"/>
                  </a:cubicBezTo>
                  <a:cubicBezTo>
                    <a:pt x="149566" y="229599"/>
                    <a:pt x="114832" y="224411"/>
                    <a:pt x="80098" y="219222"/>
                  </a:cubicBezTo>
                  <a:cubicBezTo>
                    <a:pt x="63956" y="216844"/>
                    <a:pt x="47814" y="214610"/>
                    <a:pt x="31744" y="212016"/>
                  </a:cubicBezTo>
                  <a:cubicBezTo>
                    <a:pt x="15457" y="209350"/>
                    <a:pt x="4648" y="198684"/>
                    <a:pt x="1261" y="182614"/>
                  </a:cubicBezTo>
                  <a:cubicBezTo>
                    <a:pt x="1117" y="182038"/>
                    <a:pt x="829" y="181534"/>
                    <a:pt x="613" y="180957"/>
                  </a:cubicBezTo>
                  <a:cubicBezTo>
                    <a:pt x="540" y="177714"/>
                    <a:pt x="540" y="174615"/>
                    <a:pt x="540" y="171517"/>
                  </a:cubicBezTo>
                  <a:close/>
                  <a:moveTo>
                    <a:pt x="139621" y="12619"/>
                  </a:moveTo>
                  <a:cubicBezTo>
                    <a:pt x="137748" y="12474"/>
                    <a:pt x="136595" y="12258"/>
                    <a:pt x="135442" y="12258"/>
                  </a:cubicBezTo>
                  <a:cubicBezTo>
                    <a:pt x="121750" y="12546"/>
                    <a:pt x="111733" y="19609"/>
                    <a:pt x="104455" y="30490"/>
                  </a:cubicBezTo>
                  <a:cubicBezTo>
                    <a:pt x="80098" y="66594"/>
                    <a:pt x="56101" y="102841"/>
                    <a:pt x="31960" y="139089"/>
                  </a:cubicBezTo>
                  <a:cubicBezTo>
                    <a:pt x="31455" y="139881"/>
                    <a:pt x="31023" y="140746"/>
                    <a:pt x="30807" y="141106"/>
                  </a:cubicBezTo>
                  <a:cubicBezTo>
                    <a:pt x="38085" y="141755"/>
                    <a:pt x="45147" y="142403"/>
                    <a:pt x="52858" y="143052"/>
                  </a:cubicBezTo>
                  <a:cubicBezTo>
                    <a:pt x="81323" y="100319"/>
                    <a:pt x="110292" y="56721"/>
                    <a:pt x="139621" y="12619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1B1B1B"/>
                </a:solidFill>
                <a:latin typeface="Arial" panose="020B0604020202020204"/>
              </a:endParaRPr>
            </a:p>
          </p:txBody>
        </p:sp>
        <p:sp>
          <p:nvSpPr>
            <p:cNvPr id="27" name="Полилиния: фигура 872">
              <a:extLst>
                <a:ext uri="{FF2B5EF4-FFF2-40B4-BE49-F238E27FC236}">
                  <a16:creationId xmlns:a16="http://schemas.microsoft.com/office/drawing/2014/main" xmlns="" id="{D003B37A-3617-4262-A0AD-0BC5C328E7FF}"/>
                </a:ext>
              </a:extLst>
            </p:cNvPr>
            <p:cNvSpPr/>
            <p:nvPr/>
          </p:nvSpPr>
          <p:spPr>
            <a:xfrm>
              <a:off x="685147" y="3497158"/>
              <a:ext cx="177274" cy="127551"/>
            </a:xfrm>
            <a:custGeom>
              <a:avLst/>
              <a:gdLst>
                <a:gd name="connsiteX0" fmla="*/ 128193 w 177274"/>
                <a:gd name="connsiteY0" fmla="*/ 127392 h 127550"/>
                <a:gd name="connsiteX1" fmla="*/ 117311 w 177274"/>
                <a:gd name="connsiteY1" fmla="*/ 123140 h 127550"/>
                <a:gd name="connsiteX2" fmla="*/ 6767 w 177274"/>
                <a:gd name="connsiteY2" fmla="*/ 85451 h 127550"/>
                <a:gd name="connsiteX3" fmla="*/ 2155 w 177274"/>
                <a:gd name="connsiteY3" fmla="*/ 82929 h 127550"/>
                <a:gd name="connsiteX4" fmla="*/ 5398 w 177274"/>
                <a:gd name="connsiteY4" fmla="*/ 73345 h 127550"/>
                <a:gd name="connsiteX5" fmla="*/ 64922 w 177274"/>
                <a:gd name="connsiteY5" fmla="*/ 47042 h 127550"/>
                <a:gd name="connsiteX6" fmla="*/ 166530 w 177274"/>
                <a:gd name="connsiteY6" fmla="*/ 2147 h 127550"/>
                <a:gd name="connsiteX7" fmla="*/ 168187 w 177274"/>
                <a:gd name="connsiteY7" fmla="*/ 1426 h 127550"/>
                <a:gd name="connsiteX8" fmla="*/ 175466 w 177274"/>
                <a:gd name="connsiteY8" fmla="*/ 2219 h 127550"/>
                <a:gd name="connsiteX9" fmla="*/ 176547 w 177274"/>
                <a:gd name="connsiteY9" fmla="*/ 9209 h 127550"/>
                <a:gd name="connsiteX10" fmla="*/ 161774 w 177274"/>
                <a:gd name="connsiteY10" fmla="*/ 50140 h 127550"/>
                <a:gd name="connsiteX11" fmla="*/ 135831 w 177274"/>
                <a:gd name="connsiteY11" fmla="*/ 121771 h 127550"/>
                <a:gd name="connsiteX12" fmla="*/ 131724 w 177274"/>
                <a:gd name="connsiteY12" fmla="*/ 127392 h 127550"/>
                <a:gd name="connsiteX13" fmla="*/ 128193 w 177274"/>
                <a:gd name="connsiteY13" fmla="*/ 127392 h 127550"/>
                <a:gd name="connsiteX14" fmla="*/ 23341 w 177274"/>
                <a:gd name="connsiteY14" fmla="*/ 78101 h 127550"/>
                <a:gd name="connsiteX15" fmla="*/ 23486 w 177274"/>
                <a:gd name="connsiteY15" fmla="*/ 78965 h 127550"/>
                <a:gd name="connsiteX16" fmla="*/ 126247 w 177274"/>
                <a:gd name="connsiteY16" fmla="*/ 114276 h 127550"/>
                <a:gd name="connsiteX17" fmla="*/ 161197 w 177274"/>
                <a:gd name="connsiteY17" fmla="*/ 17280 h 127550"/>
                <a:gd name="connsiteX18" fmla="*/ 23341 w 177274"/>
                <a:gd name="connsiteY18" fmla="*/ 78101 h 127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7274" h="127550">
                  <a:moveTo>
                    <a:pt x="128193" y="127392"/>
                  </a:moveTo>
                  <a:cubicBezTo>
                    <a:pt x="124589" y="125950"/>
                    <a:pt x="120986" y="124437"/>
                    <a:pt x="117311" y="123140"/>
                  </a:cubicBezTo>
                  <a:cubicBezTo>
                    <a:pt x="80487" y="110529"/>
                    <a:pt x="43591" y="97990"/>
                    <a:pt x="6767" y="85451"/>
                  </a:cubicBezTo>
                  <a:cubicBezTo>
                    <a:pt x="5110" y="84875"/>
                    <a:pt x="3308" y="84154"/>
                    <a:pt x="2155" y="82929"/>
                  </a:cubicBezTo>
                  <a:cubicBezTo>
                    <a:pt x="-944" y="79758"/>
                    <a:pt x="570" y="75506"/>
                    <a:pt x="5398" y="73345"/>
                  </a:cubicBezTo>
                  <a:cubicBezTo>
                    <a:pt x="25215" y="64553"/>
                    <a:pt x="45104" y="55833"/>
                    <a:pt x="64922" y="47042"/>
                  </a:cubicBezTo>
                  <a:cubicBezTo>
                    <a:pt x="98791" y="32053"/>
                    <a:pt x="132661" y="17136"/>
                    <a:pt x="166530" y="2147"/>
                  </a:cubicBezTo>
                  <a:cubicBezTo>
                    <a:pt x="167106" y="1930"/>
                    <a:pt x="167611" y="1714"/>
                    <a:pt x="168187" y="1426"/>
                  </a:cubicBezTo>
                  <a:cubicBezTo>
                    <a:pt x="170782" y="201"/>
                    <a:pt x="173304" y="57"/>
                    <a:pt x="175466" y="2219"/>
                  </a:cubicBezTo>
                  <a:cubicBezTo>
                    <a:pt x="177483" y="4236"/>
                    <a:pt x="177483" y="6615"/>
                    <a:pt x="176547" y="9209"/>
                  </a:cubicBezTo>
                  <a:cubicBezTo>
                    <a:pt x="171574" y="22829"/>
                    <a:pt x="166746" y="36521"/>
                    <a:pt x="161774" y="50140"/>
                  </a:cubicBezTo>
                  <a:cubicBezTo>
                    <a:pt x="153126" y="74065"/>
                    <a:pt x="144551" y="97918"/>
                    <a:pt x="135831" y="121771"/>
                  </a:cubicBezTo>
                  <a:cubicBezTo>
                    <a:pt x="135039" y="123861"/>
                    <a:pt x="133093" y="125518"/>
                    <a:pt x="131724" y="127392"/>
                  </a:cubicBezTo>
                  <a:cubicBezTo>
                    <a:pt x="130571" y="127392"/>
                    <a:pt x="129418" y="127392"/>
                    <a:pt x="128193" y="127392"/>
                  </a:cubicBezTo>
                  <a:close/>
                  <a:moveTo>
                    <a:pt x="23341" y="78101"/>
                  </a:moveTo>
                  <a:cubicBezTo>
                    <a:pt x="23413" y="78389"/>
                    <a:pt x="23486" y="78677"/>
                    <a:pt x="23486" y="78965"/>
                  </a:cubicBezTo>
                  <a:cubicBezTo>
                    <a:pt x="57643" y="90712"/>
                    <a:pt x="91801" y="102458"/>
                    <a:pt x="126247" y="114276"/>
                  </a:cubicBezTo>
                  <a:cubicBezTo>
                    <a:pt x="137921" y="81992"/>
                    <a:pt x="149379" y="50068"/>
                    <a:pt x="161197" y="17280"/>
                  </a:cubicBezTo>
                  <a:cubicBezTo>
                    <a:pt x="114573" y="37818"/>
                    <a:pt x="68957" y="57923"/>
                    <a:pt x="23341" y="78101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1B1B1B"/>
                </a:solidFill>
                <a:latin typeface="Arial" panose="020B0604020202020204"/>
              </a:endParaRPr>
            </a:p>
          </p:txBody>
        </p:sp>
        <p:sp>
          <p:nvSpPr>
            <p:cNvPr id="28" name="Полилиния: фигура 873">
              <a:extLst>
                <a:ext uri="{FF2B5EF4-FFF2-40B4-BE49-F238E27FC236}">
                  <a16:creationId xmlns:a16="http://schemas.microsoft.com/office/drawing/2014/main" xmlns="" id="{D3B79EA4-0270-49C1-B8CD-02C9AF203512}"/>
                </a:ext>
              </a:extLst>
            </p:cNvPr>
            <p:cNvSpPr/>
            <p:nvPr/>
          </p:nvSpPr>
          <p:spPr>
            <a:xfrm>
              <a:off x="787649" y="3396724"/>
              <a:ext cx="76386" cy="117462"/>
            </a:xfrm>
            <a:custGeom>
              <a:avLst/>
              <a:gdLst>
                <a:gd name="connsiteX0" fmla="*/ 76134 w 76386"/>
                <a:gd name="connsiteY0" fmla="*/ 10197 h 117462"/>
                <a:gd name="connsiteX1" fmla="*/ 38806 w 76386"/>
                <a:gd name="connsiteY1" fmla="*/ 74549 h 117462"/>
                <a:gd name="connsiteX2" fmla="*/ 19493 w 76386"/>
                <a:gd name="connsiteY2" fmla="*/ 107770 h 117462"/>
                <a:gd name="connsiteX3" fmla="*/ 15169 w 76386"/>
                <a:gd name="connsiteY3" fmla="*/ 111661 h 117462"/>
                <a:gd name="connsiteX4" fmla="*/ 540 w 76386"/>
                <a:gd name="connsiteY4" fmla="*/ 117282 h 117462"/>
                <a:gd name="connsiteX5" fmla="*/ 60497 w 76386"/>
                <a:gd name="connsiteY5" fmla="*/ 13800 h 117462"/>
                <a:gd name="connsiteX6" fmla="*/ 55308 w 76386"/>
                <a:gd name="connsiteY6" fmla="*/ 1405 h 117462"/>
                <a:gd name="connsiteX7" fmla="*/ 55885 w 76386"/>
                <a:gd name="connsiteY7" fmla="*/ 540 h 117462"/>
                <a:gd name="connsiteX8" fmla="*/ 72675 w 76386"/>
                <a:gd name="connsiteY8" fmla="*/ 3063 h 117462"/>
                <a:gd name="connsiteX9" fmla="*/ 76206 w 76386"/>
                <a:gd name="connsiteY9" fmla="*/ 5873 h 117462"/>
                <a:gd name="connsiteX10" fmla="*/ 76134 w 76386"/>
                <a:gd name="connsiteY10" fmla="*/ 10197 h 11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386" h="117462">
                  <a:moveTo>
                    <a:pt x="76134" y="10197"/>
                  </a:moveTo>
                  <a:cubicBezTo>
                    <a:pt x="63667" y="31672"/>
                    <a:pt x="51201" y="53074"/>
                    <a:pt x="38806" y="74549"/>
                  </a:cubicBezTo>
                  <a:cubicBezTo>
                    <a:pt x="32392" y="85647"/>
                    <a:pt x="26051" y="96816"/>
                    <a:pt x="19493" y="107770"/>
                  </a:cubicBezTo>
                  <a:cubicBezTo>
                    <a:pt x="18556" y="109355"/>
                    <a:pt x="16827" y="110796"/>
                    <a:pt x="15169" y="111661"/>
                  </a:cubicBezTo>
                  <a:cubicBezTo>
                    <a:pt x="10557" y="113895"/>
                    <a:pt x="5801" y="115769"/>
                    <a:pt x="540" y="117282"/>
                  </a:cubicBezTo>
                  <a:cubicBezTo>
                    <a:pt x="20574" y="82764"/>
                    <a:pt x="40535" y="48174"/>
                    <a:pt x="60497" y="13800"/>
                  </a:cubicBezTo>
                  <a:cubicBezTo>
                    <a:pt x="56389" y="10413"/>
                    <a:pt x="57902" y="5152"/>
                    <a:pt x="55308" y="1405"/>
                  </a:cubicBezTo>
                  <a:cubicBezTo>
                    <a:pt x="55524" y="1117"/>
                    <a:pt x="55668" y="829"/>
                    <a:pt x="55885" y="540"/>
                  </a:cubicBezTo>
                  <a:cubicBezTo>
                    <a:pt x="61506" y="1333"/>
                    <a:pt x="67126" y="1982"/>
                    <a:pt x="72675" y="3063"/>
                  </a:cubicBezTo>
                  <a:cubicBezTo>
                    <a:pt x="73972" y="3279"/>
                    <a:pt x="75053" y="4864"/>
                    <a:pt x="76206" y="5873"/>
                  </a:cubicBezTo>
                  <a:cubicBezTo>
                    <a:pt x="76134" y="7314"/>
                    <a:pt x="76134" y="8756"/>
                    <a:pt x="76134" y="10197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1B1B1B"/>
                </a:solidFill>
                <a:latin typeface="Arial" panose="020B0604020202020204"/>
              </a:endParaRPr>
            </a:p>
          </p:txBody>
        </p:sp>
        <p:sp>
          <p:nvSpPr>
            <p:cNvPr id="29" name="Полилиния: фигура 874">
              <a:extLst>
                <a:ext uri="{FF2B5EF4-FFF2-40B4-BE49-F238E27FC236}">
                  <a16:creationId xmlns:a16="http://schemas.microsoft.com/office/drawing/2014/main" xmlns="" id="{89F57573-2CB1-42AB-BC28-794DB89DD4B7}"/>
                </a:ext>
              </a:extLst>
            </p:cNvPr>
            <p:cNvSpPr/>
            <p:nvPr/>
          </p:nvSpPr>
          <p:spPr>
            <a:xfrm>
              <a:off x="557775" y="3406630"/>
              <a:ext cx="229880" cy="129713"/>
            </a:xfrm>
            <a:custGeom>
              <a:avLst/>
              <a:gdLst>
                <a:gd name="connsiteX0" fmla="*/ 17180 w 229879"/>
                <a:gd name="connsiteY0" fmla="*/ 98873 h 129712"/>
                <a:gd name="connsiteX1" fmla="*/ 46870 w 229879"/>
                <a:gd name="connsiteY1" fmla="*/ 103196 h 129712"/>
                <a:gd name="connsiteX2" fmla="*/ 50113 w 229879"/>
                <a:gd name="connsiteY2" fmla="*/ 101683 h 129712"/>
                <a:gd name="connsiteX3" fmla="*/ 106394 w 229879"/>
                <a:gd name="connsiteY3" fmla="*/ 26954 h 129712"/>
                <a:gd name="connsiteX4" fmla="*/ 107331 w 229879"/>
                <a:gd name="connsiteY4" fmla="*/ 25080 h 129712"/>
                <a:gd name="connsiteX5" fmla="*/ 77569 w 229879"/>
                <a:gd name="connsiteY5" fmla="*/ 20829 h 129712"/>
                <a:gd name="connsiteX6" fmla="*/ 75263 w 229879"/>
                <a:gd name="connsiteY6" fmla="*/ 21910 h 129712"/>
                <a:gd name="connsiteX7" fmla="*/ 69354 w 229879"/>
                <a:gd name="connsiteY7" fmla="*/ 29692 h 129712"/>
                <a:gd name="connsiteX8" fmla="*/ 75767 w 229879"/>
                <a:gd name="connsiteY8" fmla="*/ 31422 h 129712"/>
                <a:gd name="connsiteX9" fmla="*/ 79659 w 229879"/>
                <a:gd name="connsiteY9" fmla="*/ 38556 h 129712"/>
                <a:gd name="connsiteX10" fmla="*/ 72597 w 229879"/>
                <a:gd name="connsiteY10" fmla="*/ 42375 h 129712"/>
                <a:gd name="connsiteX11" fmla="*/ 58616 w 229879"/>
                <a:gd name="connsiteY11" fmla="*/ 39133 h 129712"/>
                <a:gd name="connsiteX12" fmla="*/ 55157 w 229879"/>
                <a:gd name="connsiteY12" fmla="*/ 29765 h 129712"/>
                <a:gd name="connsiteX13" fmla="*/ 68633 w 229879"/>
                <a:gd name="connsiteY13" fmla="*/ 11533 h 129712"/>
                <a:gd name="connsiteX14" fmla="*/ 75479 w 229879"/>
                <a:gd name="connsiteY14" fmla="*/ 8650 h 129712"/>
                <a:gd name="connsiteX15" fmla="*/ 115330 w 229879"/>
                <a:gd name="connsiteY15" fmla="*/ 14415 h 129712"/>
                <a:gd name="connsiteX16" fmla="*/ 120518 w 229879"/>
                <a:gd name="connsiteY16" fmla="*/ 12469 h 129712"/>
                <a:gd name="connsiteX17" fmla="*/ 127869 w 229879"/>
                <a:gd name="connsiteY17" fmla="*/ 3173 h 129712"/>
                <a:gd name="connsiteX18" fmla="*/ 133994 w 229879"/>
                <a:gd name="connsiteY18" fmla="*/ 579 h 129712"/>
                <a:gd name="connsiteX19" fmla="*/ 187753 w 229879"/>
                <a:gd name="connsiteY19" fmla="*/ 8146 h 129712"/>
                <a:gd name="connsiteX20" fmla="*/ 191860 w 229879"/>
                <a:gd name="connsiteY20" fmla="*/ 18018 h 129712"/>
                <a:gd name="connsiteX21" fmla="*/ 187032 w 229879"/>
                <a:gd name="connsiteY21" fmla="*/ 24288 h 129712"/>
                <a:gd name="connsiteX22" fmla="*/ 205624 w 229879"/>
                <a:gd name="connsiteY22" fmla="*/ 26954 h 129712"/>
                <a:gd name="connsiteX23" fmla="*/ 223063 w 229879"/>
                <a:gd name="connsiteY23" fmla="*/ 29404 h 129712"/>
                <a:gd name="connsiteX24" fmla="*/ 227315 w 229879"/>
                <a:gd name="connsiteY24" fmla="*/ 39997 h 129712"/>
                <a:gd name="connsiteX25" fmla="*/ 160441 w 229879"/>
                <a:gd name="connsiteY25" fmla="*/ 126617 h 129712"/>
                <a:gd name="connsiteX26" fmla="*/ 152298 w 229879"/>
                <a:gd name="connsiteY26" fmla="*/ 129715 h 129712"/>
                <a:gd name="connsiteX27" fmla="*/ 83190 w 229879"/>
                <a:gd name="connsiteY27" fmla="*/ 119915 h 129712"/>
                <a:gd name="connsiteX28" fmla="*/ 13721 w 229879"/>
                <a:gd name="connsiteY28" fmla="*/ 110114 h 129712"/>
                <a:gd name="connsiteX29" fmla="*/ 5866 w 229879"/>
                <a:gd name="connsiteY29" fmla="*/ 109033 h 129712"/>
                <a:gd name="connsiteX30" fmla="*/ 1903 w 229879"/>
                <a:gd name="connsiteY30" fmla="*/ 99593 h 129712"/>
                <a:gd name="connsiteX31" fmla="*/ 19414 w 229879"/>
                <a:gd name="connsiteY31" fmla="*/ 76749 h 129712"/>
                <a:gd name="connsiteX32" fmla="*/ 25756 w 229879"/>
                <a:gd name="connsiteY32" fmla="*/ 74515 h 129712"/>
                <a:gd name="connsiteX33" fmla="*/ 40168 w 229879"/>
                <a:gd name="connsiteY33" fmla="*/ 77686 h 129712"/>
                <a:gd name="connsiteX34" fmla="*/ 44924 w 229879"/>
                <a:gd name="connsiteY34" fmla="*/ 84676 h 129712"/>
                <a:gd name="connsiteX35" fmla="*/ 37718 w 229879"/>
                <a:gd name="connsiteY35" fmla="*/ 89000 h 129712"/>
                <a:gd name="connsiteX36" fmla="*/ 37358 w 229879"/>
                <a:gd name="connsiteY36" fmla="*/ 88928 h 129712"/>
                <a:gd name="connsiteX37" fmla="*/ 26765 w 229879"/>
                <a:gd name="connsiteY37" fmla="*/ 87271 h 129712"/>
                <a:gd name="connsiteX38" fmla="*/ 17180 w 229879"/>
                <a:gd name="connsiteY38" fmla="*/ 98873 h 129712"/>
                <a:gd name="connsiteX39" fmla="*/ 195463 w 229879"/>
                <a:gd name="connsiteY39" fmla="*/ 61904 h 129712"/>
                <a:gd name="connsiteX40" fmla="*/ 194959 w 229879"/>
                <a:gd name="connsiteY40" fmla="*/ 61544 h 129712"/>
                <a:gd name="connsiteX41" fmla="*/ 185158 w 229879"/>
                <a:gd name="connsiteY41" fmla="*/ 59166 h 129712"/>
                <a:gd name="connsiteX42" fmla="*/ 179970 w 229879"/>
                <a:gd name="connsiteY42" fmla="*/ 52104 h 129712"/>
                <a:gd name="connsiteX43" fmla="*/ 187825 w 229879"/>
                <a:gd name="connsiteY43" fmla="*/ 47852 h 129712"/>
                <a:gd name="connsiteX44" fmla="*/ 201445 w 229879"/>
                <a:gd name="connsiteY44" fmla="*/ 51023 h 129712"/>
                <a:gd name="connsiteX45" fmla="*/ 204039 w 229879"/>
                <a:gd name="connsiteY45" fmla="*/ 50807 h 129712"/>
                <a:gd name="connsiteX46" fmla="*/ 212686 w 229879"/>
                <a:gd name="connsiteY46" fmla="*/ 39709 h 129712"/>
                <a:gd name="connsiteX47" fmla="*/ 181699 w 229879"/>
                <a:gd name="connsiteY47" fmla="*/ 35602 h 129712"/>
                <a:gd name="connsiteX48" fmla="*/ 178385 w 229879"/>
                <a:gd name="connsiteY48" fmla="*/ 37691 h 129712"/>
                <a:gd name="connsiteX49" fmla="*/ 122464 w 229879"/>
                <a:gd name="connsiteY49" fmla="*/ 110042 h 129712"/>
                <a:gd name="connsiteX50" fmla="*/ 119870 w 229879"/>
                <a:gd name="connsiteY50" fmla="*/ 113573 h 129712"/>
                <a:gd name="connsiteX51" fmla="*/ 150713 w 229879"/>
                <a:gd name="connsiteY51" fmla="*/ 117825 h 129712"/>
                <a:gd name="connsiteX52" fmla="*/ 153091 w 229879"/>
                <a:gd name="connsiteY52" fmla="*/ 116744 h 129712"/>
                <a:gd name="connsiteX53" fmla="*/ 159288 w 229879"/>
                <a:gd name="connsiteY53" fmla="*/ 108817 h 129712"/>
                <a:gd name="connsiteX54" fmla="*/ 158639 w 229879"/>
                <a:gd name="connsiteY54" fmla="*/ 108169 h 129712"/>
                <a:gd name="connsiteX55" fmla="*/ 150640 w 229879"/>
                <a:gd name="connsiteY55" fmla="*/ 106151 h 129712"/>
                <a:gd name="connsiteX56" fmla="*/ 145236 w 229879"/>
                <a:gd name="connsiteY56" fmla="*/ 98729 h 129712"/>
                <a:gd name="connsiteX57" fmla="*/ 153307 w 229879"/>
                <a:gd name="connsiteY57" fmla="*/ 94765 h 129712"/>
                <a:gd name="connsiteX58" fmla="*/ 162387 w 229879"/>
                <a:gd name="connsiteY58" fmla="*/ 96927 h 129712"/>
                <a:gd name="connsiteX59" fmla="*/ 171322 w 229879"/>
                <a:gd name="connsiteY59" fmla="*/ 92747 h 129712"/>
                <a:gd name="connsiteX60" fmla="*/ 161954 w 229879"/>
                <a:gd name="connsiteY60" fmla="*/ 90369 h 129712"/>
                <a:gd name="connsiteX61" fmla="*/ 156838 w 229879"/>
                <a:gd name="connsiteY61" fmla="*/ 83451 h 129712"/>
                <a:gd name="connsiteX62" fmla="*/ 164693 w 229879"/>
                <a:gd name="connsiteY62" fmla="*/ 79127 h 129712"/>
                <a:gd name="connsiteX63" fmla="*/ 174854 w 229879"/>
                <a:gd name="connsiteY63" fmla="*/ 81578 h 129712"/>
                <a:gd name="connsiteX64" fmla="*/ 183069 w 229879"/>
                <a:gd name="connsiteY64" fmla="*/ 77110 h 129712"/>
                <a:gd name="connsiteX65" fmla="*/ 172980 w 229879"/>
                <a:gd name="connsiteY65" fmla="*/ 74660 h 129712"/>
                <a:gd name="connsiteX66" fmla="*/ 168584 w 229879"/>
                <a:gd name="connsiteY66" fmla="*/ 67597 h 129712"/>
                <a:gd name="connsiteX67" fmla="*/ 175862 w 229879"/>
                <a:gd name="connsiteY67" fmla="*/ 63490 h 129712"/>
                <a:gd name="connsiteX68" fmla="*/ 186384 w 229879"/>
                <a:gd name="connsiteY68" fmla="*/ 65940 h 129712"/>
                <a:gd name="connsiteX69" fmla="*/ 195463 w 229879"/>
                <a:gd name="connsiteY69" fmla="*/ 61904 h 129712"/>
                <a:gd name="connsiteX70" fmla="*/ 119726 w 229879"/>
                <a:gd name="connsiteY70" fmla="*/ 92099 h 129712"/>
                <a:gd name="connsiteX71" fmla="*/ 79731 w 229879"/>
                <a:gd name="connsiteY71" fmla="*/ 86694 h 129712"/>
                <a:gd name="connsiteX72" fmla="*/ 77497 w 229879"/>
                <a:gd name="connsiteY72" fmla="*/ 87271 h 129712"/>
                <a:gd name="connsiteX73" fmla="*/ 63445 w 229879"/>
                <a:gd name="connsiteY73" fmla="*/ 105358 h 129712"/>
                <a:gd name="connsiteX74" fmla="*/ 103151 w 229879"/>
                <a:gd name="connsiteY74" fmla="*/ 111123 h 129712"/>
                <a:gd name="connsiteX75" fmla="*/ 105673 w 229879"/>
                <a:gd name="connsiteY75" fmla="*/ 110403 h 129712"/>
                <a:gd name="connsiteX76" fmla="*/ 119726 w 229879"/>
                <a:gd name="connsiteY76" fmla="*/ 92099 h 129712"/>
                <a:gd name="connsiteX77" fmla="*/ 129238 w 229879"/>
                <a:gd name="connsiteY77" fmla="*/ 20396 h 129712"/>
                <a:gd name="connsiteX78" fmla="*/ 169521 w 229879"/>
                <a:gd name="connsiteY78" fmla="*/ 26017 h 129712"/>
                <a:gd name="connsiteX79" fmla="*/ 171395 w 229879"/>
                <a:gd name="connsiteY79" fmla="*/ 25369 h 129712"/>
                <a:gd name="connsiteX80" fmla="*/ 176655 w 229879"/>
                <a:gd name="connsiteY80" fmla="*/ 18595 h 129712"/>
                <a:gd name="connsiteX81" fmla="*/ 175214 w 229879"/>
                <a:gd name="connsiteY81" fmla="*/ 17946 h 129712"/>
                <a:gd name="connsiteX82" fmla="*/ 137093 w 229879"/>
                <a:gd name="connsiteY82" fmla="*/ 12614 h 129712"/>
                <a:gd name="connsiteX83" fmla="*/ 134643 w 229879"/>
                <a:gd name="connsiteY83" fmla="*/ 13478 h 129712"/>
                <a:gd name="connsiteX84" fmla="*/ 129238 w 229879"/>
                <a:gd name="connsiteY84" fmla="*/ 20396 h 129712"/>
                <a:gd name="connsiteX85" fmla="*/ 133417 w 229879"/>
                <a:gd name="connsiteY85" fmla="*/ 74083 h 129712"/>
                <a:gd name="connsiteX86" fmla="*/ 131688 w 229879"/>
                <a:gd name="connsiteY86" fmla="*/ 73579 h 129712"/>
                <a:gd name="connsiteX87" fmla="*/ 93639 w 229879"/>
                <a:gd name="connsiteY87" fmla="*/ 68246 h 129712"/>
                <a:gd name="connsiteX88" fmla="*/ 91477 w 229879"/>
                <a:gd name="connsiteY88" fmla="*/ 68895 h 129712"/>
                <a:gd name="connsiteX89" fmla="*/ 86000 w 229879"/>
                <a:gd name="connsiteY89" fmla="*/ 75885 h 129712"/>
                <a:gd name="connsiteX90" fmla="*/ 126067 w 229879"/>
                <a:gd name="connsiteY90" fmla="*/ 81433 h 129712"/>
                <a:gd name="connsiteX91" fmla="*/ 128229 w 229879"/>
                <a:gd name="connsiteY91" fmla="*/ 80713 h 129712"/>
                <a:gd name="connsiteX92" fmla="*/ 133417 w 229879"/>
                <a:gd name="connsiteY92" fmla="*/ 74083 h 129712"/>
                <a:gd name="connsiteX93" fmla="*/ 162315 w 229879"/>
                <a:gd name="connsiteY93" fmla="*/ 36827 h 129712"/>
                <a:gd name="connsiteX94" fmla="*/ 160081 w 229879"/>
                <a:gd name="connsiteY94" fmla="*/ 36322 h 129712"/>
                <a:gd name="connsiteX95" fmla="*/ 126716 w 229879"/>
                <a:gd name="connsiteY95" fmla="*/ 31782 h 129712"/>
                <a:gd name="connsiteX96" fmla="*/ 115546 w 229879"/>
                <a:gd name="connsiteY96" fmla="*/ 38916 h 129712"/>
                <a:gd name="connsiteX97" fmla="*/ 153523 w 229879"/>
                <a:gd name="connsiteY97" fmla="*/ 44177 h 129712"/>
                <a:gd name="connsiteX98" fmla="*/ 157126 w 229879"/>
                <a:gd name="connsiteY98" fmla="*/ 43456 h 129712"/>
                <a:gd name="connsiteX99" fmla="*/ 162315 w 229879"/>
                <a:gd name="connsiteY99" fmla="*/ 36827 h 129712"/>
                <a:gd name="connsiteX100" fmla="*/ 148046 w 229879"/>
                <a:gd name="connsiteY100" fmla="*/ 55203 h 129712"/>
                <a:gd name="connsiteX101" fmla="*/ 108700 w 229879"/>
                <a:gd name="connsiteY101" fmla="*/ 49942 h 129712"/>
                <a:gd name="connsiteX102" fmla="*/ 105601 w 229879"/>
                <a:gd name="connsiteY102" fmla="*/ 50735 h 129712"/>
                <a:gd name="connsiteX103" fmla="*/ 100701 w 229879"/>
                <a:gd name="connsiteY103" fmla="*/ 57076 h 129712"/>
                <a:gd name="connsiteX104" fmla="*/ 102358 w 229879"/>
                <a:gd name="connsiteY104" fmla="*/ 57653 h 129712"/>
                <a:gd name="connsiteX105" fmla="*/ 140119 w 229879"/>
                <a:gd name="connsiteY105" fmla="*/ 62913 h 129712"/>
                <a:gd name="connsiteX106" fmla="*/ 142641 w 229879"/>
                <a:gd name="connsiteY106" fmla="*/ 62193 h 129712"/>
                <a:gd name="connsiteX107" fmla="*/ 148046 w 229879"/>
                <a:gd name="connsiteY107" fmla="*/ 55203 h 129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229879" h="129712">
                  <a:moveTo>
                    <a:pt x="17180" y="98873"/>
                  </a:moveTo>
                  <a:cubicBezTo>
                    <a:pt x="27629" y="100386"/>
                    <a:pt x="37214" y="101899"/>
                    <a:pt x="46870" y="103196"/>
                  </a:cubicBezTo>
                  <a:cubicBezTo>
                    <a:pt x="47879" y="103341"/>
                    <a:pt x="49464" y="102548"/>
                    <a:pt x="50113" y="101683"/>
                  </a:cubicBezTo>
                  <a:cubicBezTo>
                    <a:pt x="68921" y="76821"/>
                    <a:pt x="87658" y="51888"/>
                    <a:pt x="106394" y="26954"/>
                  </a:cubicBezTo>
                  <a:cubicBezTo>
                    <a:pt x="106754" y="26522"/>
                    <a:pt x="106898" y="25945"/>
                    <a:pt x="107331" y="25080"/>
                  </a:cubicBezTo>
                  <a:cubicBezTo>
                    <a:pt x="97170" y="23639"/>
                    <a:pt x="87369" y="22126"/>
                    <a:pt x="77569" y="20829"/>
                  </a:cubicBezTo>
                  <a:cubicBezTo>
                    <a:pt x="76848" y="20757"/>
                    <a:pt x="75767" y="21333"/>
                    <a:pt x="75263" y="21910"/>
                  </a:cubicBezTo>
                  <a:cubicBezTo>
                    <a:pt x="73317" y="24288"/>
                    <a:pt x="71516" y="26810"/>
                    <a:pt x="69354" y="29692"/>
                  </a:cubicBezTo>
                  <a:cubicBezTo>
                    <a:pt x="71732" y="30341"/>
                    <a:pt x="73822" y="30773"/>
                    <a:pt x="75767" y="31422"/>
                  </a:cubicBezTo>
                  <a:cubicBezTo>
                    <a:pt x="78866" y="32503"/>
                    <a:pt x="80451" y="35530"/>
                    <a:pt x="79659" y="38556"/>
                  </a:cubicBezTo>
                  <a:cubicBezTo>
                    <a:pt x="78866" y="41583"/>
                    <a:pt x="75983" y="43168"/>
                    <a:pt x="72597" y="42375"/>
                  </a:cubicBezTo>
                  <a:cubicBezTo>
                    <a:pt x="67912" y="41295"/>
                    <a:pt x="63228" y="40286"/>
                    <a:pt x="58616" y="39133"/>
                  </a:cubicBezTo>
                  <a:cubicBezTo>
                    <a:pt x="53428" y="37836"/>
                    <a:pt x="52059" y="34088"/>
                    <a:pt x="55157" y="29765"/>
                  </a:cubicBezTo>
                  <a:cubicBezTo>
                    <a:pt x="59553" y="23639"/>
                    <a:pt x="64165" y="17586"/>
                    <a:pt x="68633" y="11533"/>
                  </a:cubicBezTo>
                  <a:cubicBezTo>
                    <a:pt x="70363" y="9155"/>
                    <a:pt x="72524" y="8218"/>
                    <a:pt x="75479" y="8650"/>
                  </a:cubicBezTo>
                  <a:cubicBezTo>
                    <a:pt x="88739" y="10596"/>
                    <a:pt x="102070" y="12397"/>
                    <a:pt x="115330" y="14415"/>
                  </a:cubicBezTo>
                  <a:cubicBezTo>
                    <a:pt x="117564" y="14775"/>
                    <a:pt x="119149" y="14487"/>
                    <a:pt x="120518" y="12469"/>
                  </a:cubicBezTo>
                  <a:cubicBezTo>
                    <a:pt x="122752" y="9227"/>
                    <a:pt x="125058" y="5912"/>
                    <a:pt x="127869" y="3173"/>
                  </a:cubicBezTo>
                  <a:cubicBezTo>
                    <a:pt x="129382" y="1660"/>
                    <a:pt x="132048" y="291"/>
                    <a:pt x="133994" y="579"/>
                  </a:cubicBezTo>
                  <a:cubicBezTo>
                    <a:pt x="151938" y="2885"/>
                    <a:pt x="169881" y="5479"/>
                    <a:pt x="187753" y="8146"/>
                  </a:cubicBezTo>
                  <a:cubicBezTo>
                    <a:pt x="193446" y="9010"/>
                    <a:pt x="195247" y="13406"/>
                    <a:pt x="191860" y="18018"/>
                  </a:cubicBezTo>
                  <a:cubicBezTo>
                    <a:pt x="190491" y="19964"/>
                    <a:pt x="188978" y="21766"/>
                    <a:pt x="187032" y="24288"/>
                  </a:cubicBezTo>
                  <a:cubicBezTo>
                    <a:pt x="193662" y="25225"/>
                    <a:pt x="199643" y="26089"/>
                    <a:pt x="205624" y="26954"/>
                  </a:cubicBezTo>
                  <a:cubicBezTo>
                    <a:pt x="211461" y="27747"/>
                    <a:pt x="217298" y="28467"/>
                    <a:pt x="223063" y="29404"/>
                  </a:cubicBezTo>
                  <a:cubicBezTo>
                    <a:pt x="229477" y="30413"/>
                    <a:pt x="231279" y="34809"/>
                    <a:pt x="227315" y="39997"/>
                  </a:cubicBezTo>
                  <a:cubicBezTo>
                    <a:pt x="205048" y="68895"/>
                    <a:pt x="182708" y="97720"/>
                    <a:pt x="160441" y="126617"/>
                  </a:cubicBezTo>
                  <a:cubicBezTo>
                    <a:pt x="158279" y="129427"/>
                    <a:pt x="155757" y="130220"/>
                    <a:pt x="152298" y="129715"/>
                  </a:cubicBezTo>
                  <a:cubicBezTo>
                    <a:pt x="129310" y="126329"/>
                    <a:pt x="106250" y="123158"/>
                    <a:pt x="83190" y="119915"/>
                  </a:cubicBezTo>
                  <a:cubicBezTo>
                    <a:pt x="60058" y="116672"/>
                    <a:pt x="36926" y="113357"/>
                    <a:pt x="13721" y="110114"/>
                  </a:cubicBezTo>
                  <a:cubicBezTo>
                    <a:pt x="11127" y="109754"/>
                    <a:pt x="8461" y="109538"/>
                    <a:pt x="5866" y="109033"/>
                  </a:cubicBezTo>
                  <a:cubicBezTo>
                    <a:pt x="1038" y="108169"/>
                    <a:pt x="-1052" y="103485"/>
                    <a:pt x="1903" y="99593"/>
                  </a:cubicBezTo>
                  <a:cubicBezTo>
                    <a:pt x="7596" y="91883"/>
                    <a:pt x="13505" y="84316"/>
                    <a:pt x="19414" y="76749"/>
                  </a:cubicBezTo>
                  <a:cubicBezTo>
                    <a:pt x="21000" y="74660"/>
                    <a:pt x="23017" y="73867"/>
                    <a:pt x="25756" y="74515"/>
                  </a:cubicBezTo>
                  <a:cubicBezTo>
                    <a:pt x="30512" y="75668"/>
                    <a:pt x="35340" y="76533"/>
                    <a:pt x="40168" y="77686"/>
                  </a:cubicBezTo>
                  <a:cubicBezTo>
                    <a:pt x="43555" y="78479"/>
                    <a:pt x="45573" y="81650"/>
                    <a:pt x="44924" y="84676"/>
                  </a:cubicBezTo>
                  <a:cubicBezTo>
                    <a:pt x="44204" y="87919"/>
                    <a:pt x="41393" y="89577"/>
                    <a:pt x="37718" y="89000"/>
                  </a:cubicBezTo>
                  <a:cubicBezTo>
                    <a:pt x="37574" y="89000"/>
                    <a:pt x="37502" y="88928"/>
                    <a:pt x="37358" y="88928"/>
                  </a:cubicBezTo>
                  <a:cubicBezTo>
                    <a:pt x="33755" y="88279"/>
                    <a:pt x="28999" y="85829"/>
                    <a:pt x="26765" y="87271"/>
                  </a:cubicBezTo>
                  <a:cubicBezTo>
                    <a:pt x="22945" y="89577"/>
                    <a:pt x="20567" y="94405"/>
                    <a:pt x="17180" y="98873"/>
                  </a:cubicBezTo>
                  <a:close/>
                  <a:moveTo>
                    <a:pt x="195463" y="61904"/>
                  </a:moveTo>
                  <a:cubicBezTo>
                    <a:pt x="195319" y="61760"/>
                    <a:pt x="195175" y="61544"/>
                    <a:pt x="194959" y="61544"/>
                  </a:cubicBezTo>
                  <a:cubicBezTo>
                    <a:pt x="191716" y="60751"/>
                    <a:pt x="188401" y="60031"/>
                    <a:pt x="185158" y="59166"/>
                  </a:cubicBezTo>
                  <a:cubicBezTo>
                    <a:pt x="181411" y="58157"/>
                    <a:pt x="179321" y="55275"/>
                    <a:pt x="179970" y="52104"/>
                  </a:cubicBezTo>
                  <a:cubicBezTo>
                    <a:pt x="180763" y="48717"/>
                    <a:pt x="183789" y="46987"/>
                    <a:pt x="187825" y="47852"/>
                  </a:cubicBezTo>
                  <a:cubicBezTo>
                    <a:pt x="192365" y="48861"/>
                    <a:pt x="196905" y="50014"/>
                    <a:pt x="201445" y="51023"/>
                  </a:cubicBezTo>
                  <a:cubicBezTo>
                    <a:pt x="202309" y="51239"/>
                    <a:pt x="203607" y="51239"/>
                    <a:pt x="204039" y="50807"/>
                  </a:cubicBezTo>
                  <a:cubicBezTo>
                    <a:pt x="206921" y="47348"/>
                    <a:pt x="209588" y="43817"/>
                    <a:pt x="212686" y="39709"/>
                  </a:cubicBezTo>
                  <a:cubicBezTo>
                    <a:pt x="201805" y="38196"/>
                    <a:pt x="191788" y="36755"/>
                    <a:pt x="181699" y="35602"/>
                  </a:cubicBezTo>
                  <a:cubicBezTo>
                    <a:pt x="180691" y="35457"/>
                    <a:pt x="179177" y="36683"/>
                    <a:pt x="178385" y="37691"/>
                  </a:cubicBezTo>
                  <a:cubicBezTo>
                    <a:pt x="159720" y="61760"/>
                    <a:pt x="141128" y="85901"/>
                    <a:pt x="122464" y="110042"/>
                  </a:cubicBezTo>
                  <a:cubicBezTo>
                    <a:pt x="121671" y="111051"/>
                    <a:pt x="120951" y="112060"/>
                    <a:pt x="119870" y="113573"/>
                  </a:cubicBezTo>
                  <a:cubicBezTo>
                    <a:pt x="130607" y="115087"/>
                    <a:pt x="140624" y="116528"/>
                    <a:pt x="150713" y="117825"/>
                  </a:cubicBezTo>
                  <a:cubicBezTo>
                    <a:pt x="151505" y="117897"/>
                    <a:pt x="152586" y="117393"/>
                    <a:pt x="153091" y="116744"/>
                  </a:cubicBezTo>
                  <a:cubicBezTo>
                    <a:pt x="155252" y="114222"/>
                    <a:pt x="157198" y="111484"/>
                    <a:pt x="159288" y="108817"/>
                  </a:cubicBezTo>
                  <a:cubicBezTo>
                    <a:pt x="158928" y="108529"/>
                    <a:pt x="158784" y="108241"/>
                    <a:pt x="158639" y="108169"/>
                  </a:cubicBezTo>
                  <a:cubicBezTo>
                    <a:pt x="155973" y="107448"/>
                    <a:pt x="153307" y="106800"/>
                    <a:pt x="150640" y="106151"/>
                  </a:cubicBezTo>
                  <a:cubicBezTo>
                    <a:pt x="146317" y="105070"/>
                    <a:pt x="144371" y="102332"/>
                    <a:pt x="145236" y="98729"/>
                  </a:cubicBezTo>
                  <a:cubicBezTo>
                    <a:pt x="146028" y="95486"/>
                    <a:pt x="149199" y="93900"/>
                    <a:pt x="153307" y="94765"/>
                  </a:cubicBezTo>
                  <a:cubicBezTo>
                    <a:pt x="156333" y="95414"/>
                    <a:pt x="159360" y="96206"/>
                    <a:pt x="162387" y="96927"/>
                  </a:cubicBezTo>
                  <a:cubicBezTo>
                    <a:pt x="168152" y="98224"/>
                    <a:pt x="168152" y="98152"/>
                    <a:pt x="171322" y="92747"/>
                  </a:cubicBezTo>
                  <a:cubicBezTo>
                    <a:pt x="168152" y="91955"/>
                    <a:pt x="165053" y="91234"/>
                    <a:pt x="161954" y="90369"/>
                  </a:cubicBezTo>
                  <a:cubicBezTo>
                    <a:pt x="158135" y="89360"/>
                    <a:pt x="156117" y="86622"/>
                    <a:pt x="156838" y="83451"/>
                  </a:cubicBezTo>
                  <a:cubicBezTo>
                    <a:pt x="157631" y="79992"/>
                    <a:pt x="160729" y="78263"/>
                    <a:pt x="164693" y="79127"/>
                  </a:cubicBezTo>
                  <a:cubicBezTo>
                    <a:pt x="168080" y="79848"/>
                    <a:pt x="171467" y="80785"/>
                    <a:pt x="174854" y="81578"/>
                  </a:cubicBezTo>
                  <a:cubicBezTo>
                    <a:pt x="180042" y="82803"/>
                    <a:pt x="180763" y="82442"/>
                    <a:pt x="183069" y="77110"/>
                  </a:cubicBezTo>
                  <a:cubicBezTo>
                    <a:pt x="179682" y="76317"/>
                    <a:pt x="176295" y="75524"/>
                    <a:pt x="172980" y="74660"/>
                  </a:cubicBezTo>
                  <a:cubicBezTo>
                    <a:pt x="169449" y="73651"/>
                    <a:pt x="167719" y="70696"/>
                    <a:pt x="168584" y="67597"/>
                  </a:cubicBezTo>
                  <a:cubicBezTo>
                    <a:pt x="169521" y="64427"/>
                    <a:pt x="172403" y="62769"/>
                    <a:pt x="175862" y="63490"/>
                  </a:cubicBezTo>
                  <a:cubicBezTo>
                    <a:pt x="179393" y="64283"/>
                    <a:pt x="182852" y="65147"/>
                    <a:pt x="186384" y="65940"/>
                  </a:cubicBezTo>
                  <a:cubicBezTo>
                    <a:pt x="192221" y="67165"/>
                    <a:pt x="192221" y="67165"/>
                    <a:pt x="195463" y="61904"/>
                  </a:cubicBezTo>
                  <a:close/>
                  <a:moveTo>
                    <a:pt x="119726" y="92099"/>
                  </a:moveTo>
                  <a:cubicBezTo>
                    <a:pt x="105962" y="90225"/>
                    <a:pt x="92846" y="88424"/>
                    <a:pt x="79731" y="86694"/>
                  </a:cubicBezTo>
                  <a:cubicBezTo>
                    <a:pt x="79010" y="86622"/>
                    <a:pt x="77857" y="86838"/>
                    <a:pt x="77497" y="87271"/>
                  </a:cubicBezTo>
                  <a:cubicBezTo>
                    <a:pt x="72813" y="93108"/>
                    <a:pt x="68273" y="99089"/>
                    <a:pt x="63445" y="105358"/>
                  </a:cubicBezTo>
                  <a:cubicBezTo>
                    <a:pt x="77136" y="107376"/>
                    <a:pt x="90108" y="109250"/>
                    <a:pt x="103151" y="111123"/>
                  </a:cubicBezTo>
                  <a:cubicBezTo>
                    <a:pt x="103944" y="111267"/>
                    <a:pt x="105241" y="110979"/>
                    <a:pt x="105673" y="110403"/>
                  </a:cubicBezTo>
                  <a:cubicBezTo>
                    <a:pt x="110357" y="104566"/>
                    <a:pt x="114825" y="98584"/>
                    <a:pt x="119726" y="92099"/>
                  </a:cubicBezTo>
                  <a:close/>
                  <a:moveTo>
                    <a:pt x="129238" y="20396"/>
                  </a:moveTo>
                  <a:cubicBezTo>
                    <a:pt x="143002" y="22342"/>
                    <a:pt x="156261" y="24216"/>
                    <a:pt x="169521" y="26017"/>
                  </a:cubicBezTo>
                  <a:cubicBezTo>
                    <a:pt x="170097" y="26089"/>
                    <a:pt x="171034" y="25801"/>
                    <a:pt x="171395" y="25369"/>
                  </a:cubicBezTo>
                  <a:cubicBezTo>
                    <a:pt x="173196" y="23207"/>
                    <a:pt x="174854" y="20901"/>
                    <a:pt x="176655" y="18595"/>
                  </a:cubicBezTo>
                  <a:cubicBezTo>
                    <a:pt x="175862" y="18234"/>
                    <a:pt x="175502" y="18018"/>
                    <a:pt x="175214" y="17946"/>
                  </a:cubicBezTo>
                  <a:cubicBezTo>
                    <a:pt x="162531" y="16145"/>
                    <a:pt x="149848" y="14343"/>
                    <a:pt x="137093" y="12614"/>
                  </a:cubicBezTo>
                  <a:cubicBezTo>
                    <a:pt x="136300" y="12542"/>
                    <a:pt x="135147" y="12902"/>
                    <a:pt x="134643" y="13478"/>
                  </a:cubicBezTo>
                  <a:cubicBezTo>
                    <a:pt x="132769" y="15568"/>
                    <a:pt x="131184" y="17802"/>
                    <a:pt x="129238" y="20396"/>
                  </a:cubicBezTo>
                  <a:close/>
                  <a:moveTo>
                    <a:pt x="133417" y="74083"/>
                  </a:moveTo>
                  <a:cubicBezTo>
                    <a:pt x="132553" y="73795"/>
                    <a:pt x="132120" y="73651"/>
                    <a:pt x="131688" y="73579"/>
                  </a:cubicBezTo>
                  <a:cubicBezTo>
                    <a:pt x="119005" y="71777"/>
                    <a:pt x="106322" y="69976"/>
                    <a:pt x="93639" y="68246"/>
                  </a:cubicBezTo>
                  <a:cubicBezTo>
                    <a:pt x="92918" y="68174"/>
                    <a:pt x="91909" y="68390"/>
                    <a:pt x="91477" y="68895"/>
                  </a:cubicBezTo>
                  <a:cubicBezTo>
                    <a:pt x="89675" y="70984"/>
                    <a:pt x="88018" y="73290"/>
                    <a:pt x="86000" y="75885"/>
                  </a:cubicBezTo>
                  <a:cubicBezTo>
                    <a:pt x="99764" y="77830"/>
                    <a:pt x="112952" y="79704"/>
                    <a:pt x="126067" y="81433"/>
                  </a:cubicBezTo>
                  <a:cubicBezTo>
                    <a:pt x="126716" y="81506"/>
                    <a:pt x="127797" y="81217"/>
                    <a:pt x="128229" y="80713"/>
                  </a:cubicBezTo>
                  <a:cubicBezTo>
                    <a:pt x="129958" y="78695"/>
                    <a:pt x="131616" y="76461"/>
                    <a:pt x="133417" y="74083"/>
                  </a:cubicBezTo>
                  <a:close/>
                  <a:moveTo>
                    <a:pt x="162315" y="36827"/>
                  </a:moveTo>
                  <a:cubicBezTo>
                    <a:pt x="161234" y="36610"/>
                    <a:pt x="160657" y="36394"/>
                    <a:pt x="160081" y="36322"/>
                  </a:cubicBezTo>
                  <a:cubicBezTo>
                    <a:pt x="148983" y="34809"/>
                    <a:pt x="137813" y="33368"/>
                    <a:pt x="126716" y="31782"/>
                  </a:cubicBezTo>
                  <a:cubicBezTo>
                    <a:pt x="120518" y="30918"/>
                    <a:pt x="117780" y="32575"/>
                    <a:pt x="115546" y="38916"/>
                  </a:cubicBezTo>
                  <a:cubicBezTo>
                    <a:pt x="128229" y="40718"/>
                    <a:pt x="140840" y="42448"/>
                    <a:pt x="153523" y="44177"/>
                  </a:cubicBezTo>
                  <a:cubicBezTo>
                    <a:pt x="154676" y="44321"/>
                    <a:pt x="156405" y="44177"/>
                    <a:pt x="157126" y="43456"/>
                  </a:cubicBezTo>
                  <a:cubicBezTo>
                    <a:pt x="158928" y="41583"/>
                    <a:pt x="160369" y="39277"/>
                    <a:pt x="162315" y="36827"/>
                  </a:cubicBezTo>
                  <a:close/>
                  <a:moveTo>
                    <a:pt x="148046" y="55203"/>
                  </a:moveTo>
                  <a:cubicBezTo>
                    <a:pt x="134354" y="53329"/>
                    <a:pt x="121527" y="51600"/>
                    <a:pt x="108700" y="49942"/>
                  </a:cubicBezTo>
                  <a:cubicBezTo>
                    <a:pt x="107691" y="49798"/>
                    <a:pt x="106250" y="50086"/>
                    <a:pt x="105601" y="50735"/>
                  </a:cubicBezTo>
                  <a:cubicBezTo>
                    <a:pt x="103800" y="52608"/>
                    <a:pt x="102358" y="54842"/>
                    <a:pt x="100701" y="57076"/>
                  </a:cubicBezTo>
                  <a:cubicBezTo>
                    <a:pt x="101422" y="57365"/>
                    <a:pt x="101854" y="57581"/>
                    <a:pt x="102358" y="57653"/>
                  </a:cubicBezTo>
                  <a:cubicBezTo>
                    <a:pt x="114969" y="59454"/>
                    <a:pt x="127508" y="61184"/>
                    <a:pt x="140119" y="62913"/>
                  </a:cubicBezTo>
                  <a:cubicBezTo>
                    <a:pt x="140912" y="63057"/>
                    <a:pt x="142137" y="62769"/>
                    <a:pt x="142641" y="62193"/>
                  </a:cubicBezTo>
                  <a:cubicBezTo>
                    <a:pt x="144443" y="60103"/>
                    <a:pt x="145956" y="57869"/>
                    <a:pt x="148046" y="55203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1B1B1B"/>
                </a:solidFill>
                <a:latin typeface="Arial" panose="020B0604020202020204"/>
              </a:endParaRPr>
            </a:p>
          </p:txBody>
        </p:sp>
        <p:sp>
          <p:nvSpPr>
            <p:cNvPr id="30" name="Полилиния: фигура 875">
              <a:extLst>
                <a:ext uri="{FF2B5EF4-FFF2-40B4-BE49-F238E27FC236}">
                  <a16:creationId xmlns:a16="http://schemas.microsoft.com/office/drawing/2014/main" xmlns="" id="{DEBE5E80-EC9D-4342-8C41-4996DCCDC2FF}"/>
                </a:ext>
              </a:extLst>
            </p:cNvPr>
            <p:cNvSpPr/>
            <p:nvPr/>
          </p:nvSpPr>
          <p:spPr>
            <a:xfrm>
              <a:off x="749594" y="3255049"/>
              <a:ext cx="85034" cy="162141"/>
            </a:xfrm>
            <a:custGeom>
              <a:avLst/>
              <a:gdLst>
                <a:gd name="connsiteX0" fmla="*/ 19858 w 85033"/>
                <a:gd name="connsiteY0" fmla="*/ 104167 h 162141"/>
                <a:gd name="connsiteX1" fmla="*/ 8905 w 85033"/>
                <a:gd name="connsiteY1" fmla="*/ 104167 h 162141"/>
                <a:gd name="connsiteX2" fmla="*/ 546 w 85033"/>
                <a:gd name="connsiteY2" fmla="*/ 98402 h 162141"/>
                <a:gd name="connsiteX3" fmla="*/ 8689 w 85033"/>
                <a:gd name="connsiteY3" fmla="*/ 92492 h 162141"/>
                <a:gd name="connsiteX4" fmla="*/ 23245 w 85033"/>
                <a:gd name="connsiteY4" fmla="*/ 92492 h 162141"/>
                <a:gd name="connsiteX5" fmla="*/ 32902 w 85033"/>
                <a:gd name="connsiteY5" fmla="*/ 57254 h 162141"/>
                <a:gd name="connsiteX6" fmla="*/ 31821 w 85033"/>
                <a:gd name="connsiteY6" fmla="*/ 54732 h 162141"/>
                <a:gd name="connsiteX7" fmla="*/ 38162 w 85033"/>
                <a:gd name="connsiteY7" fmla="*/ 13584 h 162141"/>
                <a:gd name="connsiteX8" fmla="*/ 39243 w 85033"/>
                <a:gd name="connsiteY8" fmla="*/ 13007 h 162141"/>
                <a:gd name="connsiteX9" fmla="*/ 39243 w 85033"/>
                <a:gd name="connsiteY9" fmla="*/ 6594 h 162141"/>
                <a:gd name="connsiteX10" fmla="*/ 44936 w 85033"/>
                <a:gd name="connsiteY10" fmla="*/ 540 h 162141"/>
                <a:gd name="connsiteX11" fmla="*/ 50629 w 85033"/>
                <a:gd name="connsiteY11" fmla="*/ 6522 h 162141"/>
                <a:gd name="connsiteX12" fmla="*/ 56250 w 85033"/>
                <a:gd name="connsiteY12" fmla="*/ 15818 h 162141"/>
                <a:gd name="connsiteX13" fmla="*/ 59421 w 85033"/>
                <a:gd name="connsiteY13" fmla="*/ 54155 h 162141"/>
                <a:gd name="connsiteX14" fmla="*/ 57691 w 85033"/>
                <a:gd name="connsiteY14" fmla="*/ 59560 h 162141"/>
                <a:gd name="connsiteX15" fmla="*/ 65762 w 85033"/>
                <a:gd name="connsiteY15" fmla="*/ 88673 h 162141"/>
                <a:gd name="connsiteX16" fmla="*/ 71239 w 85033"/>
                <a:gd name="connsiteY16" fmla="*/ 92925 h 162141"/>
                <a:gd name="connsiteX17" fmla="*/ 73761 w 85033"/>
                <a:gd name="connsiteY17" fmla="*/ 93069 h 162141"/>
                <a:gd name="connsiteX18" fmla="*/ 78157 w 85033"/>
                <a:gd name="connsiteY18" fmla="*/ 98906 h 162141"/>
                <a:gd name="connsiteX19" fmla="*/ 73761 w 85033"/>
                <a:gd name="connsiteY19" fmla="*/ 104311 h 162141"/>
                <a:gd name="connsiteX20" fmla="*/ 70446 w 85033"/>
                <a:gd name="connsiteY20" fmla="*/ 104599 h 162141"/>
                <a:gd name="connsiteX21" fmla="*/ 77076 w 85033"/>
                <a:gd name="connsiteY21" fmla="*/ 128380 h 162141"/>
                <a:gd name="connsiteX22" fmla="*/ 84210 w 85033"/>
                <a:gd name="connsiteY22" fmla="*/ 154034 h 162141"/>
                <a:gd name="connsiteX23" fmla="*/ 80607 w 85033"/>
                <a:gd name="connsiteY23" fmla="*/ 161889 h 162141"/>
                <a:gd name="connsiteX24" fmla="*/ 73113 w 85033"/>
                <a:gd name="connsiteY24" fmla="*/ 157133 h 162141"/>
                <a:gd name="connsiteX25" fmla="*/ 59493 w 85033"/>
                <a:gd name="connsiteY25" fmla="*/ 108346 h 162141"/>
                <a:gd name="connsiteX26" fmla="*/ 54449 w 85033"/>
                <a:gd name="connsiteY26" fmla="*/ 104455 h 162141"/>
                <a:gd name="connsiteX27" fmla="*/ 36073 w 85033"/>
                <a:gd name="connsiteY27" fmla="*/ 104455 h 162141"/>
                <a:gd name="connsiteX28" fmla="*/ 30812 w 85033"/>
                <a:gd name="connsiteY28" fmla="*/ 108562 h 162141"/>
                <a:gd name="connsiteX29" fmla="*/ 17624 w 85033"/>
                <a:gd name="connsiteY29" fmla="*/ 156340 h 162141"/>
                <a:gd name="connsiteX30" fmla="*/ 11715 w 85033"/>
                <a:gd name="connsiteY30" fmla="*/ 162105 h 162141"/>
                <a:gd name="connsiteX31" fmla="*/ 6383 w 85033"/>
                <a:gd name="connsiteY31" fmla="*/ 153313 h 162141"/>
                <a:gd name="connsiteX32" fmla="*/ 17408 w 85033"/>
                <a:gd name="connsiteY32" fmla="*/ 113823 h 162141"/>
                <a:gd name="connsiteX33" fmla="*/ 19858 w 85033"/>
                <a:gd name="connsiteY33" fmla="*/ 104167 h 162141"/>
                <a:gd name="connsiteX34" fmla="*/ 45080 w 85033"/>
                <a:gd name="connsiteY34" fmla="*/ 46661 h 162141"/>
                <a:gd name="connsiteX35" fmla="*/ 56466 w 85033"/>
                <a:gd name="connsiteY35" fmla="*/ 35203 h 162141"/>
                <a:gd name="connsiteX36" fmla="*/ 45008 w 85033"/>
                <a:gd name="connsiteY36" fmla="*/ 23673 h 162141"/>
                <a:gd name="connsiteX37" fmla="*/ 33406 w 85033"/>
                <a:gd name="connsiteY37" fmla="*/ 35419 h 162141"/>
                <a:gd name="connsiteX38" fmla="*/ 45080 w 85033"/>
                <a:gd name="connsiteY38" fmla="*/ 46661 h 162141"/>
                <a:gd name="connsiteX39" fmla="*/ 54953 w 85033"/>
                <a:gd name="connsiteY39" fmla="*/ 91267 h 162141"/>
                <a:gd name="connsiteX40" fmla="*/ 45441 w 85033"/>
                <a:gd name="connsiteY40" fmla="*/ 58119 h 162141"/>
                <a:gd name="connsiteX41" fmla="*/ 44432 w 85033"/>
                <a:gd name="connsiteY41" fmla="*/ 58263 h 162141"/>
                <a:gd name="connsiteX42" fmla="*/ 35136 w 85033"/>
                <a:gd name="connsiteY42" fmla="*/ 91339 h 162141"/>
                <a:gd name="connsiteX43" fmla="*/ 54953 w 85033"/>
                <a:gd name="connsiteY43" fmla="*/ 91267 h 162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5033" h="162141">
                  <a:moveTo>
                    <a:pt x="19858" y="104167"/>
                  </a:moveTo>
                  <a:cubicBezTo>
                    <a:pt x="15823" y="104167"/>
                    <a:pt x="12364" y="104167"/>
                    <a:pt x="8905" y="104167"/>
                  </a:cubicBezTo>
                  <a:cubicBezTo>
                    <a:pt x="3428" y="104167"/>
                    <a:pt x="618" y="102221"/>
                    <a:pt x="546" y="98402"/>
                  </a:cubicBezTo>
                  <a:cubicBezTo>
                    <a:pt x="402" y="94582"/>
                    <a:pt x="3284" y="92565"/>
                    <a:pt x="8689" y="92492"/>
                  </a:cubicBezTo>
                  <a:cubicBezTo>
                    <a:pt x="13445" y="92492"/>
                    <a:pt x="18273" y="92492"/>
                    <a:pt x="23245" y="92492"/>
                  </a:cubicBezTo>
                  <a:cubicBezTo>
                    <a:pt x="26560" y="80602"/>
                    <a:pt x="29803" y="68928"/>
                    <a:pt x="32902" y="57254"/>
                  </a:cubicBezTo>
                  <a:cubicBezTo>
                    <a:pt x="33118" y="56533"/>
                    <a:pt x="32541" y="55164"/>
                    <a:pt x="31821" y="54732"/>
                  </a:cubicBezTo>
                  <a:cubicBezTo>
                    <a:pt x="16327" y="43634"/>
                    <a:pt x="20003" y="19565"/>
                    <a:pt x="38162" y="13584"/>
                  </a:cubicBezTo>
                  <a:cubicBezTo>
                    <a:pt x="38451" y="13512"/>
                    <a:pt x="38739" y="13296"/>
                    <a:pt x="39243" y="13007"/>
                  </a:cubicBezTo>
                  <a:cubicBezTo>
                    <a:pt x="39243" y="10917"/>
                    <a:pt x="39171" y="8756"/>
                    <a:pt x="39243" y="6594"/>
                  </a:cubicBezTo>
                  <a:cubicBezTo>
                    <a:pt x="39387" y="2846"/>
                    <a:pt x="41549" y="540"/>
                    <a:pt x="44936" y="540"/>
                  </a:cubicBezTo>
                  <a:cubicBezTo>
                    <a:pt x="48323" y="540"/>
                    <a:pt x="50990" y="2846"/>
                    <a:pt x="50629" y="6522"/>
                  </a:cubicBezTo>
                  <a:cubicBezTo>
                    <a:pt x="50125" y="11278"/>
                    <a:pt x="51782" y="13584"/>
                    <a:pt x="56250" y="15818"/>
                  </a:cubicBezTo>
                  <a:cubicBezTo>
                    <a:pt x="70951" y="23312"/>
                    <a:pt x="72536" y="43706"/>
                    <a:pt x="59421" y="54155"/>
                  </a:cubicBezTo>
                  <a:cubicBezTo>
                    <a:pt x="57331" y="55813"/>
                    <a:pt x="56971" y="57110"/>
                    <a:pt x="57691" y="59560"/>
                  </a:cubicBezTo>
                  <a:cubicBezTo>
                    <a:pt x="60574" y="69216"/>
                    <a:pt x="63312" y="78873"/>
                    <a:pt x="65762" y="88673"/>
                  </a:cubicBezTo>
                  <a:cubicBezTo>
                    <a:pt x="66555" y="91844"/>
                    <a:pt x="67708" y="93645"/>
                    <a:pt x="71239" y="92925"/>
                  </a:cubicBezTo>
                  <a:cubicBezTo>
                    <a:pt x="72032" y="92781"/>
                    <a:pt x="72969" y="92853"/>
                    <a:pt x="73761" y="93069"/>
                  </a:cubicBezTo>
                  <a:cubicBezTo>
                    <a:pt x="76572" y="93934"/>
                    <a:pt x="78229" y="95807"/>
                    <a:pt x="78157" y="98906"/>
                  </a:cubicBezTo>
                  <a:cubicBezTo>
                    <a:pt x="78085" y="101789"/>
                    <a:pt x="76428" y="103590"/>
                    <a:pt x="73761" y="104311"/>
                  </a:cubicBezTo>
                  <a:cubicBezTo>
                    <a:pt x="72897" y="104599"/>
                    <a:pt x="71888" y="104455"/>
                    <a:pt x="70446" y="104599"/>
                  </a:cubicBezTo>
                  <a:cubicBezTo>
                    <a:pt x="72680" y="112598"/>
                    <a:pt x="74842" y="120525"/>
                    <a:pt x="77076" y="128380"/>
                  </a:cubicBezTo>
                  <a:cubicBezTo>
                    <a:pt x="79454" y="136955"/>
                    <a:pt x="81832" y="145459"/>
                    <a:pt x="84210" y="154034"/>
                  </a:cubicBezTo>
                  <a:cubicBezTo>
                    <a:pt x="85219" y="157853"/>
                    <a:pt x="83778" y="160880"/>
                    <a:pt x="80607" y="161889"/>
                  </a:cubicBezTo>
                  <a:cubicBezTo>
                    <a:pt x="77292" y="162970"/>
                    <a:pt x="74266" y="161096"/>
                    <a:pt x="73113" y="157133"/>
                  </a:cubicBezTo>
                  <a:cubicBezTo>
                    <a:pt x="68501" y="140847"/>
                    <a:pt x="63961" y="124632"/>
                    <a:pt x="59493" y="108346"/>
                  </a:cubicBezTo>
                  <a:cubicBezTo>
                    <a:pt x="58700" y="105464"/>
                    <a:pt x="57547" y="104311"/>
                    <a:pt x="54449" y="104455"/>
                  </a:cubicBezTo>
                  <a:cubicBezTo>
                    <a:pt x="48323" y="104743"/>
                    <a:pt x="42198" y="104815"/>
                    <a:pt x="36073" y="104455"/>
                  </a:cubicBezTo>
                  <a:cubicBezTo>
                    <a:pt x="32686" y="104239"/>
                    <a:pt x="31605" y="105608"/>
                    <a:pt x="30812" y="108562"/>
                  </a:cubicBezTo>
                  <a:cubicBezTo>
                    <a:pt x="26488" y="124560"/>
                    <a:pt x="22020" y="140414"/>
                    <a:pt x="17624" y="156340"/>
                  </a:cubicBezTo>
                  <a:cubicBezTo>
                    <a:pt x="16760" y="159511"/>
                    <a:pt x="15318" y="161961"/>
                    <a:pt x="11715" y="162105"/>
                  </a:cubicBezTo>
                  <a:cubicBezTo>
                    <a:pt x="7392" y="162249"/>
                    <a:pt x="5014" y="158358"/>
                    <a:pt x="6383" y="153313"/>
                  </a:cubicBezTo>
                  <a:cubicBezTo>
                    <a:pt x="10058" y="140126"/>
                    <a:pt x="13733" y="127011"/>
                    <a:pt x="17408" y="113823"/>
                  </a:cubicBezTo>
                  <a:cubicBezTo>
                    <a:pt x="18129" y="110652"/>
                    <a:pt x="18922" y="107626"/>
                    <a:pt x="19858" y="104167"/>
                  </a:cubicBezTo>
                  <a:close/>
                  <a:moveTo>
                    <a:pt x="45080" y="46661"/>
                  </a:moveTo>
                  <a:cubicBezTo>
                    <a:pt x="51350" y="46589"/>
                    <a:pt x="56466" y="41472"/>
                    <a:pt x="56466" y="35203"/>
                  </a:cubicBezTo>
                  <a:cubicBezTo>
                    <a:pt x="56466" y="29077"/>
                    <a:pt x="51134" y="23745"/>
                    <a:pt x="45008" y="23673"/>
                  </a:cubicBezTo>
                  <a:cubicBezTo>
                    <a:pt x="38811" y="23601"/>
                    <a:pt x="33262" y="29221"/>
                    <a:pt x="33406" y="35419"/>
                  </a:cubicBezTo>
                  <a:cubicBezTo>
                    <a:pt x="33622" y="41688"/>
                    <a:pt x="38883" y="46733"/>
                    <a:pt x="45080" y="46661"/>
                  </a:cubicBezTo>
                  <a:close/>
                  <a:moveTo>
                    <a:pt x="54953" y="91267"/>
                  </a:moveTo>
                  <a:cubicBezTo>
                    <a:pt x="51710" y="79882"/>
                    <a:pt x="48611" y="69000"/>
                    <a:pt x="45441" y="58119"/>
                  </a:cubicBezTo>
                  <a:cubicBezTo>
                    <a:pt x="45080" y="58191"/>
                    <a:pt x="44720" y="58191"/>
                    <a:pt x="44432" y="58263"/>
                  </a:cubicBezTo>
                  <a:cubicBezTo>
                    <a:pt x="41333" y="69216"/>
                    <a:pt x="38306" y="80170"/>
                    <a:pt x="35136" y="91339"/>
                  </a:cubicBezTo>
                  <a:cubicBezTo>
                    <a:pt x="41910" y="91267"/>
                    <a:pt x="48107" y="91267"/>
                    <a:pt x="54953" y="91267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1B1B1B"/>
                </a:solidFill>
                <a:latin typeface="Arial" panose="020B0604020202020204"/>
              </a:endParaRPr>
            </a:p>
          </p:txBody>
        </p:sp>
        <p:sp>
          <p:nvSpPr>
            <p:cNvPr id="31" name="Полилиния: фигура 876">
              <a:extLst>
                <a:ext uri="{FF2B5EF4-FFF2-40B4-BE49-F238E27FC236}">
                  <a16:creationId xmlns:a16="http://schemas.microsoft.com/office/drawing/2014/main" xmlns="" id="{9321EC80-3DCD-4AE1-92BE-6C72DB97F626}"/>
                </a:ext>
              </a:extLst>
            </p:cNvPr>
            <p:cNvSpPr/>
            <p:nvPr/>
          </p:nvSpPr>
          <p:spPr>
            <a:xfrm>
              <a:off x="587400" y="3450536"/>
              <a:ext cx="38193" cy="28825"/>
            </a:xfrm>
            <a:custGeom>
              <a:avLst/>
              <a:gdLst>
                <a:gd name="connsiteX0" fmla="*/ 17822 w 38193"/>
                <a:gd name="connsiteY0" fmla="*/ 15908 h 28825"/>
                <a:gd name="connsiteX1" fmla="*/ 25173 w 38193"/>
                <a:gd name="connsiteY1" fmla="*/ 16989 h 28825"/>
                <a:gd name="connsiteX2" fmla="*/ 30001 w 38193"/>
                <a:gd name="connsiteY2" fmla="*/ 23114 h 28825"/>
                <a:gd name="connsiteX3" fmla="*/ 24308 w 38193"/>
                <a:gd name="connsiteY3" fmla="*/ 28375 h 28825"/>
                <a:gd name="connsiteX4" fmla="*/ 4779 w 38193"/>
                <a:gd name="connsiteY4" fmla="*/ 25637 h 28825"/>
                <a:gd name="connsiteX5" fmla="*/ 1824 w 38193"/>
                <a:gd name="connsiteY5" fmla="*/ 16773 h 28825"/>
                <a:gd name="connsiteX6" fmla="*/ 13715 w 38193"/>
                <a:gd name="connsiteY6" fmla="*/ 2360 h 28825"/>
                <a:gd name="connsiteX7" fmla="*/ 19192 w 38193"/>
                <a:gd name="connsiteY7" fmla="*/ 559 h 28825"/>
                <a:gd name="connsiteX8" fmla="*/ 32307 w 38193"/>
                <a:gd name="connsiteY8" fmla="*/ 2721 h 28825"/>
                <a:gd name="connsiteX9" fmla="*/ 37712 w 38193"/>
                <a:gd name="connsiteY9" fmla="*/ 9494 h 28825"/>
                <a:gd name="connsiteX10" fmla="*/ 30073 w 38193"/>
                <a:gd name="connsiteY10" fmla="*/ 14106 h 28825"/>
                <a:gd name="connsiteX11" fmla="*/ 23371 w 38193"/>
                <a:gd name="connsiteY11" fmla="*/ 12881 h 28825"/>
                <a:gd name="connsiteX12" fmla="*/ 17822 w 38193"/>
                <a:gd name="connsiteY12" fmla="*/ 15908 h 28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93" h="28825">
                  <a:moveTo>
                    <a:pt x="17822" y="15908"/>
                  </a:moveTo>
                  <a:cubicBezTo>
                    <a:pt x="20417" y="16268"/>
                    <a:pt x="22795" y="16557"/>
                    <a:pt x="25173" y="16989"/>
                  </a:cubicBezTo>
                  <a:cubicBezTo>
                    <a:pt x="28344" y="17565"/>
                    <a:pt x="30217" y="20016"/>
                    <a:pt x="30001" y="23114"/>
                  </a:cubicBezTo>
                  <a:cubicBezTo>
                    <a:pt x="29785" y="26213"/>
                    <a:pt x="27551" y="28663"/>
                    <a:pt x="24308" y="28375"/>
                  </a:cubicBezTo>
                  <a:cubicBezTo>
                    <a:pt x="17750" y="27726"/>
                    <a:pt x="11193" y="26934"/>
                    <a:pt x="4779" y="25637"/>
                  </a:cubicBezTo>
                  <a:cubicBezTo>
                    <a:pt x="744" y="24844"/>
                    <a:pt x="-770" y="20160"/>
                    <a:pt x="1824" y="16773"/>
                  </a:cubicBezTo>
                  <a:cubicBezTo>
                    <a:pt x="5644" y="11800"/>
                    <a:pt x="9535" y="6900"/>
                    <a:pt x="13715" y="2360"/>
                  </a:cubicBezTo>
                  <a:cubicBezTo>
                    <a:pt x="14868" y="1135"/>
                    <a:pt x="17390" y="415"/>
                    <a:pt x="19192" y="559"/>
                  </a:cubicBezTo>
                  <a:cubicBezTo>
                    <a:pt x="23587" y="919"/>
                    <a:pt x="27983" y="1856"/>
                    <a:pt x="32307" y="2721"/>
                  </a:cubicBezTo>
                  <a:cubicBezTo>
                    <a:pt x="36126" y="3441"/>
                    <a:pt x="38288" y="6252"/>
                    <a:pt x="37712" y="9494"/>
                  </a:cubicBezTo>
                  <a:cubicBezTo>
                    <a:pt x="37135" y="12953"/>
                    <a:pt x="34181" y="14755"/>
                    <a:pt x="30073" y="14106"/>
                  </a:cubicBezTo>
                  <a:cubicBezTo>
                    <a:pt x="27839" y="13746"/>
                    <a:pt x="25533" y="13530"/>
                    <a:pt x="23371" y="12881"/>
                  </a:cubicBezTo>
                  <a:cubicBezTo>
                    <a:pt x="20705" y="12089"/>
                    <a:pt x="18975" y="12809"/>
                    <a:pt x="17822" y="15908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1B1B1B"/>
                </a:solidFill>
                <a:latin typeface="Arial" panose="020B0604020202020204"/>
              </a:endParaRPr>
            </a:p>
          </p:txBody>
        </p:sp>
        <p:sp>
          <p:nvSpPr>
            <p:cNvPr id="32" name="Полилиния: фигура 877">
              <a:extLst>
                <a:ext uri="{FF2B5EF4-FFF2-40B4-BE49-F238E27FC236}">
                  <a16:creationId xmlns:a16="http://schemas.microsoft.com/office/drawing/2014/main" xmlns="" id="{48CE45FD-1179-464C-804D-221CD563BAD1}"/>
                </a:ext>
              </a:extLst>
            </p:cNvPr>
            <p:cNvSpPr/>
            <p:nvPr/>
          </p:nvSpPr>
          <p:spPr>
            <a:xfrm>
              <a:off x="780515" y="3389373"/>
              <a:ext cx="28825" cy="15854"/>
            </a:xfrm>
            <a:custGeom>
              <a:avLst/>
              <a:gdLst>
                <a:gd name="connsiteX0" fmla="*/ 28645 w 28825"/>
                <a:gd name="connsiteY0" fmla="*/ 15385 h 15853"/>
                <a:gd name="connsiteX1" fmla="*/ 540 w 28825"/>
                <a:gd name="connsiteY1" fmla="*/ 11782 h 15853"/>
                <a:gd name="connsiteX2" fmla="*/ 3711 w 28825"/>
                <a:gd name="connsiteY2" fmla="*/ 540 h 15853"/>
                <a:gd name="connsiteX3" fmla="*/ 23673 w 28825"/>
                <a:gd name="connsiteY3" fmla="*/ 3135 h 15853"/>
                <a:gd name="connsiteX4" fmla="*/ 25546 w 28825"/>
                <a:gd name="connsiteY4" fmla="*/ 4792 h 15853"/>
                <a:gd name="connsiteX5" fmla="*/ 28645 w 28825"/>
                <a:gd name="connsiteY5" fmla="*/ 15385 h 15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25" h="15853">
                  <a:moveTo>
                    <a:pt x="28645" y="15385"/>
                  </a:moveTo>
                  <a:cubicBezTo>
                    <a:pt x="18989" y="14160"/>
                    <a:pt x="9909" y="13007"/>
                    <a:pt x="540" y="11782"/>
                  </a:cubicBezTo>
                  <a:cubicBezTo>
                    <a:pt x="1621" y="7891"/>
                    <a:pt x="2630" y="4432"/>
                    <a:pt x="3711" y="540"/>
                  </a:cubicBezTo>
                  <a:cubicBezTo>
                    <a:pt x="10485" y="1405"/>
                    <a:pt x="17043" y="2198"/>
                    <a:pt x="23673" y="3135"/>
                  </a:cubicBezTo>
                  <a:cubicBezTo>
                    <a:pt x="24393" y="3207"/>
                    <a:pt x="25258" y="4072"/>
                    <a:pt x="25546" y="4792"/>
                  </a:cubicBezTo>
                  <a:cubicBezTo>
                    <a:pt x="26627" y="8107"/>
                    <a:pt x="27492" y="11422"/>
                    <a:pt x="28645" y="15385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1B1B1B"/>
                </a:solidFill>
                <a:latin typeface="Arial" panose="020B0604020202020204"/>
              </a:endParaRPr>
            </a:p>
          </p:txBody>
        </p:sp>
        <p:sp>
          <p:nvSpPr>
            <p:cNvPr id="33" name="Полилиния: фигура 878">
              <a:extLst>
                <a:ext uri="{FF2B5EF4-FFF2-40B4-BE49-F238E27FC236}">
                  <a16:creationId xmlns:a16="http://schemas.microsoft.com/office/drawing/2014/main" xmlns="" id="{45B0138D-EC20-4512-B486-A6E156A244DA}"/>
                </a:ext>
              </a:extLst>
            </p:cNvPr>
            <p:cNvSpPr/>
            <p:nvPr/>
          </p:nvSpPr>
          <p:spPr>
            <a:xfrm>
              <a:off x="756085" y="3538039"/>
              <a:ext cx="70621" cy="53326"/>
            </a:xfrm>
            <a:custGeom>
              <a:avLst/>
              <a:gdLst>
                <a:gd name="connsiteX0" fmla="*/ 63739 w 70621"/>
                <a:gd name="connsiteY0" fmla="*/ 540 h 53326"/>
                <a:gd name="connsiteX1" fmla="*/ 69793 w 70621"/>
                <a:gd name="connsiteY1" fmla="*/ 8900 h 53326"/>
                <a:gd name="connsiteX2" fmla="*/ 58335 w 70621"/>
                <a:gd name="connsiteY2" fmla="*/ 40679 h 53326"/>
                <a:gd name="connsiteX3" fmla="*/ 55524 w 70621"/>
                <a:gd name="connsiteY3" fmla="*/ 48462 h 53326"/>
                <a:gd name="connsiteX4" fmla="*/ 47814 w 70621"/>
                <a:gd name="connsiteY4" fmla="*/ 52426 h 53326"/>
                <a:gd name="connsiteX5" fmla="*/ 3999 w 70621"/>
                <a:gd name="connsiteY5" fmla="*/ 37220 h 53326"/>
                <a:gd name="connsiteX6" fmla="*/ 540 w 70621"/>
                <a:gd name="connsiteY6" fmla="*/ 32464 h 53326"/>
                <a:gd name="connsiteX7" fmla="*/ 3567 w 70621"/>
                <a:gd name="connsiteY7" fmla="*/ 26987 h 53326"/>
                <a:gd name="connsiteX8" fmla="*/ 13007 w 70621"/>
                <a:gd name="connsiteY8" fmla="*/ 22592 h 53326"/>
                <a:gd name="connsiteX9" fmla="*/ 60064 w 70621"/>
                <a:gd name="connsiteY9" fmla="*/ 1838 h 53326"/>
                <a:gd name="connsiteX10" fmla="*/ 63739 w 70621"/>
                <a:gd name="connsiteY10" fmla="*/ 540 h 53326"/>
                <a:gd name="connsiteX11" fmla="*/ 54443 w 70621"/>
                <a:gd name="connsiteY11" fmla="*/ 17043 h 53326"/>
                <a:gd name="connsiteX12" fmla="*/ 22087 w 70621"/>
                <a:gd name="connsiteY12" fmla="*/ 31383 h 53326"/>
                <a:gd name="connsiteX13" fmla="*/ 46300 w 70621"/>
                <a:gd name="connsiteY13" fmla="*/ 39671 h 53326"/>
                <a:gd name="connsiteX14" fmla="*/ 54443 w 70621"/>
                <a:gd name="connsiteY14" fmla="*/ 17043 h 53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0621" h="53326">
                  <a:moveTo>
                    <a:pt x="63739" y="540"/>
                  </a:moveTo>
                  <a:cubicBezTo>
                    <a:pt x="68856" y="540"/>
                    <a:pt x="71378" y="4360"/>
                    <a:pt x="69793" y="8900"/>
                  </a:cubicBezTo>
                  <a:cubicBezTo>
                    <a:pt x="66045" y="19493"/>
                    <a:pt x="62154" y="30086"/>
                    <a:pt x="58335" y="40679"/>
                  </a:cubicBezTo>
                  <a:cubicBezTo>
                    <a:pt x="57398" y="43274"/>
                    <a:pt x="56533" y="45868"/>
                    <a:pt x="55524" y="48462"/>
                  </a:cubicBezTo>
                  <a:cubicBezTo>
                    <a:pt x="54083" y="52137"/>
                    <a:pt x="51489" y="53651"/>
                    <a:pt x="47814" y="52426"/>
                  </a:cubicBezTo>
                  <a:cubicBezTo>
                    <a:pt x="33185" y="47525"/>
                    <a:pt x="18556" y="42553"/>
                    <a:pt x="3999" y="37220"/>
                  </a:cubicBezTo>
                  <a:cubicBezTo>
                    <a:pt x="2414" y="36644"/>
                    <a:pt x="540" y="34122"/>
                    <a:pt x="540" y="32464"/>
                  </a:cubicBezTo>
                  <a:cubicBezTo>
                    <a:pt x="540" y="30591"/>
                    <a:pt x="1982" y="28068"/>
                    <a:pt x="3567" y="26987"/>
                  </a:cubicBezTo>
                  <a:cubicBezTo>
                    <a:pt x="6378" y="25042"/>
                    <a:pt x="9837" y="24033"/>
                    <a:pt x="13007" y="22592"/>
                  </a:cubicBezTo>
                  <a:cubicBezTo>
                    <a:pt x="28717" y="15674"/>
                    <a:pt x="44355" y="8756"/>
                    <a:pt x="60064" y="1838"/>
                  </a:cubicBezTo>
                  <a:cubicBezTo>
                    <a:pt x="61506" y="1261"/>
                    <a:pt x="62947" y="829"/>
                    <a:pt x="63739" y="540"/>
                  </a:cubicBezTo>
                  <a:close/>
                  <a:moveTo>
                    <a:pt x="54443" y="17043"/>
                  </a:moveTo>
                  <a:cubicBezTo>
                    <a:pt x="43346" y="21943"/>
                    <a:pt x="33041" y="26483"/>
                    <a:pt x="22087" y="31383"/>
                  </a:cubicBezTo>
                  <a:cubicBezTo>
                    <a:pt x="30519" y="34266"/>
                    <a:pt x="38301" y="36932"/>
                    <a:pt x="46300" y="39671"/>
                  </a:cubicBezTo>
                  <a:cubicBezTo>
                    <a:pt x="48967" y="32248"/>
                    <a:pt x="51561" y="25114"/>
                    <a:pt x="54443" y="17043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1B1B1B"/>
                </a:solidFill>
                <a:latin typeface="Arial" panose="020B0604020202020204"/>
              </a:endParaRPr>
            </a:p>
          </p:txBody>
        </p:sp>
      </p:grpSp>
      <p:grpSp>
        <p:nvGrpSpPr>
          <p:cNvPr id="34" name="Рисунок 494">
            <a:extLst>
              <a:ext uri="{FF2B5EF4-FFF2-40B4-BE49-F238E27FC236}">
                <a16:creationId xmlns:a16="http://schemas.microsoft.com/office/drawing/2014/main" xmlns="" id="{643F16B4-2C39-47F5-95A9-12F576A313A1}"/>
              </a:ext>
            </a:extLst>
          </p:cNvPr>
          <p:cNvGrpSpPr>
            <a:grpSpLocks noChangeAspect="1"/>
          </p:cNvGrpSpPr>
          <p:nvPr/>
        </p:nvGrpSpPr>
        <p:grpSpPr>
          <a:xfrm>
            <a:off x="779712" y="3397899"/>
            <a:ext cx="686731" cy="645153"/>
            <a:chOff x="2133600" y="1138237"/>
            <a:chExt cx="4876800" cy="4581525"/>
          </a:xfrm>
          <a:solidFill>
            <a:schemeClr val="tx1"/>
          </a:solidFill>
        </p:grpSpPr>
        <p:sp>
          <p:nvSpPr>
            <p:cNvPr id="35" name="Полилиния: фигура 1162">
              <a:extLst>
                <a:ext uri="{FF2B5EF4-FFF2-40B4-BE49-F238E27FC236}">
                  <a16:creationId xmlns:a16="http://schemas.microsoft.com/office/drawing/2014/main" xmlns="" id="{B144FB1E-E5BB-4BD3-BD43-893645667A79}"/>
                </a:ext>
              </a:extLst>
            </p:cNvPr>
            <p:cNvSpPr/>
            <p:nvPr/>
          </p:nvSpPr>
          <p:spPr>
            <a:xfrm>
              <a:off x="2133600" y="4847272"/>
              <a:ext cx="3514725" cy="866775"/>
            </a:xfrm>
            <a:custGeom>
              <a:avLst/>
              <a:gdLst>
                <a:gd name="connsiteX0" fmla="*/ 0 w 3514725"/>
                <a:gd name="connsiteY0" fmla="*/ 470535 h 866775"/>
                <a:gd name="connsiteX1" fmla="*/ 8573 w 3514725"/>
                <a:gd name="connsiteY1" fmla="*/ 434340 h 866775"/>
                <a:gd name="connsiteX2" fmla="*/ 212408 w 3514725"/>
                <a:gd name="connsiteY2" fmla="*/ 167640 h 866775"/>
                <a:gd name="connsiteX3" fmla="*/ 421005 w 3514725"/>
                <a:gd name="connsiteY3" fmla="*/ 91440 h 866775"/>
                <a:gd name="connsiteX4" fmla="*/ 587693 w 3514725"/>
                <a:gd name="connsiteY4" fmla="*/ 397193 h 866775"/>
                <a:gd name="connsiteX5" fmla="*/ 620078 w 3514725"/>
                <a:gd name="connsiteY5" fmla="*/ 434340 h 866775"/>
                <a:gd name="connsiteX6" fmla="*/ 652463 w 3514725"/>
                <a:gd name="connsiteY6" fmla="*/ 397193 h 866775"/>
                <a:gd name="connsiteX7" fmla="*/ 819150 w 3514725"/>
                <a:gd name="connsiteY7" fmla="*/ 90488 h 866775"/>
                <a:gd name="connsiteX8" fmla="*/ 1132523 w 3514725"/>
                <a:gd name="connsiteY8" fmla="*/ 208597 h 866775"/>
                <a:gd name="connsiteX9" fmla="*/ 1515428 w 3514725"/>
                <a:gd name="connsiteY9" fmla="*/ 0 h 866775"/>
                <a:gd name="connsiteX10" fmla="*/ 1698308 w 3514725"/>
                <a:gd name="connsiteY10" fmla="*/ 343853 h 866775"/>
                <a:gd name="connsiteX11" fmla="*/ 1742123 w 3514725"/>
                <a:gd name="connsiteY11" fmla="*/ 381953 h 866775"/>
                <a:gd name="connsiteX12" fmla="*/ 1784985 w 3514725"/>
                <a:gd name="connsiteY12" fmla="*/ 341947 h 866775"/>
                <a:gd name="connsiteX13" fmla="*/ 1966913 w 3514725"/>
                <a:gd name="connsiteY13" fmla="*/ 953 h 866775"/>
                <a:gd name="connsiteX14" fmla="*/ 2358390 w 3514725"/>
                <a:gd name="connsiteY14" fmla="*/ 201930 h 866775"/>
                <a:gd name="connsiteX15" fmla="*/ 2670810 w 3514725"/>
                <a:gd name="connsiteY15" fmla="*/ 82868 h 866775"/>
                <a:gd name="connsiteX16" fmla="*/ 2837498 w 3514725"/>
                <a:gd name="connsiteY16" fmla="*/ 387668 h 866775"/>
                <a:gd name="connsiteX17" fmla="*/ 2872740 w 3514725"/>
                <a:gd name="connsiteY17" fmla="*/ 428625 h 866775"/>
                <a:gd name="connsiteX18" fmla="*/ 2911793 w 3514725"/>
                <a:gd name="connsiteY18" fmla="*/ 386715 h 866775"/>
                <a:gd name="connsiteX19" fmla="*/ 3058478 w 3514725"/>
                <a:gd name="connsiteY19" fmla="*/ 115253 h 866775"/>
                <a:gd name="connsiteX20" fmla="*/ 3110865 w 3514725"/>
                <a:gd name="connsiteY20" fmla="*/ 96203 h 866775"/>
                <a:gd name="connsiteX21" fmla="*/ 3302318 w 3514725"/>
                <a:gd name="connsiteY21" fmla="*/ 167640 h 866775"/>
                <a:gd name="connsiteX22" fmla="*/ 3485198 w 3514725"/>
                <a:gd name="connsiteY22" fmla="*/ 403860 h 866775"/>
                <a:gd name="connsiteX23" fmla="*/ 3518535 w 3514725"/>
                <a:gd name="connsiteY23" fmla="*/ 811530 h 866775"/>
                <a:gd name="connsiteX24" fmla="*/ 3518535 w 3514725"/>
                <a:gd name="connsiteY24" fmla="*/ 871538 h 866775"/>
                <a:gd name="connsiteX25" fmla="*/ 0 w 3514725"/>
                <a:gd name="connsiteY25" fmla="*/ 871538 h 866775"/>
                <a:gd name="connsiteX26" fmla="*/ 0 w 3514725"/>
                <a:gd name="connsiteY26" fmla="*/ 470535 h 866775"/>
                <a:gd name="connsiteX27" fmla="*/ 1403985 w 3514725"/>
                <a:gd name="connsiteY27" fmla="*/ 746760 h 866775"/>
                <a:gd name="connsiteX28" fmla="*/ 2113598 w 3514725"/>
                <a:gd name="connsiteY28" fmla="*/ 746760 h 866775"/>
                <a:gd name="connsiteX29" fmla="*/ 2101215 w 3514725"/>
                <a:gd name="connsiteY29" fmla="*/ 557213 h 866775"/>
                <a:gd name="connsiteX30" fmla="*/ 2211705 w 3514725"/>
                <a:gd name="connsiteY30" fmla="*/ 548640 h 866775"/>
                <a:gd name="connsiteX31" fmla="*/ 2227898 w 3514725"/>
                <a:gd name="connsiteY31" fmla="*/ 747713 h 866775"/>
                <a:gd name="connsiteX32" fmla="*/ 2354580 w 3514725"/>
                <a:gd name="connsiteY32" fmla="*/ 747713 h 866775"/>
                <a:gd name="connsiteX33" fmla="*/ 2315528 w 3514725"/>
                <a:gd name="connsiteY33" fmla="*/ 361950 h 866775"/>
                <a:gd name="connsiteX34" fmla="*/ 2227898 w 3514725"/>
                <a:gd name="connsiteY34" fmla="*/ 227647 h 866775"/>
                <a:gd name="connsiteX35" fmla="*/ 2046923 w 3514725"/>
                <a:gd name="connsiteY35" fmla="*/ 152400 h 866775"/>
                <a:gd name="connsiteX36" fmla="*/ 2032635 w 3514725"/>
                <a:gd name="connsiteY36" fmla="*/ 165735 h 866775"/>
                <a:gd name="connsiteX37" fmla="*/ 1911668 w 3514725"/>
                <a:gd name="connsiteY37" fmla="*/ 392430 h 866775"/>
                <a:gd name="connsiteX38" fmla="*/ 1706880 w 3514725"/>
                <a:gd name="connsiteY38" fmla="*/ 513397 h 866775"/>
                <a:gd name="connsiteX39" fmla="*/ 1642110 w 3514725"/>
                <a:gd name="connsiteY39" fmla="*/ 471488 h 866775"/>
                <a:gd name="connsiteX40" fmla="*/ 1468755 w 3514725"/>
                <a:gd name="connsiteY40" fmla="*/ 151447 h 866775"/>
                <a:gd name="connsiteX41" fmla="*/ 1300163 w 3514725"/>
                <a:gd name="connsiteY41" fmla="*/ 211455 h 866775"/>
                <a:gd name="connsiteX42" fmla="*/ 1226820 w 3514725"/>
                <a:gd name="connsiteY42" fmla="*/ 286703 h 866775"/>
                <a:gd name="connsiteX43" fmla="*/ 1171575 w 3514725"/>
                <a:gd name="connsiteY43" fmla="*/ 593408 h 866775"/>
                <a:gd name="connsiteX44" fmla="*/ 1162050 w 3514725"/>
                <a:gd name="connsiteY44" fmla="*/ 751522 h 866775"/>
                <a:gd name="connsiteX45" fmla="*/ 1220153 w 3514725"/>
                <a:gd name="connsiteY45" fmla="*/ 751522 h 866775"/>
                <a:gd name="connsiteX46" fmla="*/ 1293495 w 3514725"/>
                <a:gd name="connsiteY46" fmla="*/ 683895 h 866775"/>
                <a:gd name="connsiteX47" fmla="*/ 1304925 w 3514725"/>
                <a:gd name="connsiteY47" fmla="*/ 548640 h 866775"/>
                <a:gd name="connsiteX48" fmla="*/ 1415415 w 3514725"/>
                <a:gd name="connsiteY48" fmla="*/ 559118 h 866775"/>
                <a:gd name="connsiteX49" fmla="*/ 1403985 w 3514725"/>
                <a:gd name="connsiteY49" fmla="*/ 746760 h 866775"/>
                <a:gd name="connsiteX50" fmla="*/ 1048703 w 3514725"/>
                <a:gd name="connsiteY50" fmla="*/ 748665 h 866775"/>
                <a:gd name="connsiteX51" fmla="*/ 1069658 w 3514725"/>
                <a:gd name="connsiteY51" fmla="*/ 482918 h 866775"/>
                <a:gd name="connsiteX52" fmla="*/ 912495 w 3514725"/>
                <a:gd name="connsiteY52" fmla="*/ 237172 h 866775"/>
                <a:gd name="connsiteX53" fmla="*/ 860108 w 3514725"/>
                <a:gd name="connsiteY53" fmla="*/ 257175 h 866775"/>
                <a:gd name="connsiteX54" fmla="*/ 766763 w 3514725"/>
                <a:gd name="connsiteY54" fmla="*/ 428625 h 866775"/>
                <a:gd name="connsiteX55" fmla="*/ 573405 w 3514725"/>
                <a:gd name="connsiteY55" fmla="*/ 541020 h 866775"/>
                <a:gd name="connsiteX56" fmla="*/ 568643 w 3514725"/>
                <a:gd name="connsiteY56" fmla="*/ 541020 h 866775"/>
                <a:gd name="connsiteX57" fmla="*/ 525780 w 3514725"/>
                <a:gd name="connsiteY57" fmla="*/ 513397 h 866775"/>
                <a:gd name="connsiteX58" fmla="*/ 421958 w 3514725"/>
                <a:gd name="connsiteY58" fmla="*/ 326708 h 866775"/>
                <a:gd name="connsiteX59" fmla="*/ 258128 w 3514725"/>
                <a:gd name="connsiteY59" fmla="*/ 260985 h 866775"/>
                <a:gd name="connsiteX60" fmla="*/ 127635 w 3514725"/>
                <a:gd name="connsiteY60" fmla="*/ 401003 h 866775"/>
                <a:gd name="connsiteX61" fmla="*/ 96203 w 3514725"/>
                <a:gd name="connsiteY61" fmla="*/ 746760 h 866775"/>
                <a:gd name="connsiteX62" fmla="*/ 200978 w 3514725"/>
                <a:gd name="connsiteY62" fmla="*/ 746760 h 866775"/>
                <a:gd name="connsiteX63" fmla="*/ 212408 w 3514725"/>
                <a:gd name="connsiteY63" fmla="*/ 572453 h 866775"/>
                <a:gd name="connsiteX64" fmla="*/ 319088 w 3514725"/>
                <a:gd name="connsiteY64" fmla="*/ 579120 h 866775"/>
                <a:gd name="connsiteX65" fmla="*/ 319088 w 3514725"/>
                <a:gd name="connsiteY65" fmla="*/ 748665 h 866775"/>
                <a:gd name="connsiteX66" fmla="*/ 1048703 w 3514725"/>
                <a:gd name="connsiteY66" fmla="*/ 748665 h 866775"/>
                <a:gd name="connsiteX67" fmla="*/ 3297555 w 3514725"/>
                <a:gd name="connsiteY67" fmla="*/ 572453 h 866775"/>
                <a:gd name="connsiteX68" fmla="*/ 3297555 w 3514725"/>
                <a:gd name="connsiteY68" fmla="*/ 663893 h 866775"/>
                <a:gd name="connsiteX69" fmla="*/ 3386138 w 3514725"/>
                <a:gd name="connsiteY69" fmla="*/ 742950 h 866775"/>
                <a:gd name="connsiteX70" fmla="*/ 3408998 w 3514725"/>
                <a:gd name="connsiteY70" fmla="*/ 735330 h 866775"/>
                <a:gd name="connsiteX71" fmla="*/ 3371850 w 3514725"/>
                <a:gd name="connsiteY71" fmla="*/ 384810 h 866775"/>
                <a:gd name="connsiteX72" fmla="*/ 3293745 w 3514725"/>
                <a:gd name="connsiteY72" fmla="*/ 284797 h 866775"/>
                <a:gd name="connsiteX73" fmla="*/ 3143250 w 3514725"/>
                <a:gd name="connsiteY73" fmla="*/ 227647 h 866775"/>
                <a:gd name="connsiteX74" fmla="*/ 3131820 w 3514725"/>
                <a:gd name="connsiteY74" fmla="*/ 239078 h 866775"/>
                <a:gd name="connsiteX75" fmla="*/ 3025140 w 3514725"/>
                <a:gd name="connsiteY75" fmla="*/ 435293 h 866775"/>
                <a:gd name="connsiteX76" fmla="*/ 2840355 w 3514725"/>
                <a:gd name="connsiteY76" fmla="*/ 542925 h 866775"/>
                <a:gd name="connsiteX77" fmla="*/ 2778443 w 3514725"/>
                <a:gd name="connsiteY77" fmla="*/ 503872 h 866775"/>
                <a:gd name="connsiteX78" fmla="*/ 2625090 w 3514725"/>
                <a:gd name="connsiteY78" fmla="*/ 222885 h 866775"/>
                <a:gd name="connsiteX79" fmla="*/ 2457450 w 3514725"/>
                <a:gd name="connsiteY79" fmla="*/ 294322 h 866775"/>
                <a:gd name="connsiteX80" fmla="*/ 2427923 w 3514725"/>
                <a:gd name="connsiteY80" fmla="*/ 357188 h 866775"/>
                <a:gd name="connsiteX81" fmla="*/ 2458403 w 3514725"/>
                <a:gd name="connsiteY81" fmla="*/ 702945 h 866775"/>
                <a:gd name="connsiteX82" fmla="*/ 2512695 w 3514725"/>
                <a:gd name="connsiteY82" fmla="*/ 751522 h 866775"/>
                <a:gd name="connsiteX83" fmla="*/ 3141345 w 3514725"/>
                <a:gd name="connsiteY83" fmla="*/ 750570 h 866775"/>
                <a:gd name="connsiteX84" fmla="*/ 3187065 w 3514725"/>
                <a:gd name="connsiteY84" fmla="*/ 747713 h 866775"/>
                <a:gd name="connsiteX85" fmla="*/ 3187065 w 3514725"/>
                <a:gd name="connsiteY85" fmla="*/ 578168 h 866775"/>
                <a:gd name="connsiteX86" fmla="*/ 3297555 w 3514725"/>
                <a:gd name="connsiteY86" fmla="*/ 572453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514725" h="866775">
                  <a:moveTo>
                    <a:pt x="0" y="470535"/>
                  </a:moveTo>
                  <a:cubicBezTo>
                    <a:pt x="2858" y="458153"/>
                    <a:pt x="6668" y="446722"/>
                    <a:pt x="8573" y="434340"/>
                  </a:cubicBezTo>
                  <a:cubicBezTo>
                    <a:pt x="22860" y="303847"/>
                    <a:pt x="86678" y="212408"/>
                    <a:pt x="212408" y="167640"/>
                  </a:cubicBezTo>
                  <a:cubicBezTo>
                    <a:pt x="280988" y="142875"/>
                    <a:pt x="348615" y="118110"/>
                    <a:pt x="421005" y="91440"/>
                  </a:cubicBezTo>
                  <a:cubicBezTo>
                    <a:pt x="477203" y="194310"/>
                    <a:pt x="531495" y="296228"/>
                    <a:pt x="587693" y="397193"/>
                  </a:cubicBezTo>
                  <a:cubicBezTo>
                    <a:pt x="595313" y="411480"/>
                    <a:pt x="608648" y="421958"/>
                    <a:pt x="620078" y="434340"/>
                  </a:cubicBezTo>
                  <a:cubicBezTo>
                    <a:pt x="630555" y="421958"/>
                    <a:pt x="643890" y="410528"/>
                    <a:pt x="652463" y="397193"/>
                  </a:cubicBezTo>
                  <a:cubicBezTo>
                    <a:pt x="707708" y="297180"/>
                    <a:pt x="762000" y="197168"/>
                    <a:pt x="819150" y="90488"/>
                  </a:cubicBezTo>
                  <a:cubicBezTo>
                    <a:pt x="922973" y="129540"/>
                    <a:pt x="1025843" y="167640"/>
                    <a:pt x="1132523" y="208597"/>
                  </a:cubicBezTo>
                  <a:cubicBezTo>
                    <a:pt x="1223963" y="84772"/>
                    <a:pt x="1381125" y="69533"/>
                    <a:pt x="1515428" y="0"/>
                  </a:cubicBezTo>
                  <a:cubicBezTo>
                    <a:pt x="1578293" y="118110"/>
                    <a:pt x="1637348" y="231458"/>
                    <a:pt x="1698308" y="343853"/>
                  </a:cubicBezTo>
                  <a:cubicBezTo>
                    <a:pt x="1707833" y="360997"/>
                    <a:pt x="1727835" y="382905"/>
                    <a:pt x="1742123" y="381953"/>
                  </a:cubicBezTo>
                  <a:cubicBezTo>
                    <a:pt x="1757363" y="381000"/>
                    <a:pt x="1776413" y="359093"/>
                    <a:pt x="1784985" y="341947"/>
                  </a:cubicBezTo>
                  <a:cubicBezTo>
                    <a:pt x="1845945" y="230505"/>
                    <a:pt x="1904048" y="118110"/>
                    <a:pt x="1966913" y="953"/>
                  </a:cubicBezTo>
                  <a:cubicBezTo>
                    <a:pt x="2104073" y="64770"/>
                    <a:pt x="2265998" y="73343"/>
                    <a:pt x="2358390" y="201930"/>
                  </a:cubicBezTo>
                  <a:cubicBezTo>
                    <a:pt x="2465070" y="160972"/>
                    <a:pt x="2566988" y="122872"/>
                    <a:pt x="2670810" y="82868"/>
                  </a:cubicBezTo>
                  <a:cubicBezTo>
                    <a:pt x="2727960" y="187643"/>
                    <a:pt x="2782253" y="288608"/>
                    <a:pt x="2837498" y="387668"/>
                  </a:cubicBezTo>
                  <a:cubicBezTo>
                    <a:pt x="2846070" y="402908"/>
                    <a:pt x="2860358" y="415290"/>
                    <a:pt x="2872740" y="428625"/>
                  </a:cubicBezTo>
                  <a:cubicBezTo>
                    <a:pt x="2886075" y="414338"/>
                    <a:pt x="2903220" y="402908"/>
                    <a:pt x="2911793" y="386715"/>
                  </a:cubicBezTo>
                  <a:cubicBezTo>
                    <a:pt x="2962275" y="297180"/>
                    <a:pt x="3010853" y="205740"/>
                    <a:pt x="3058478" y="115253"/>
                  </a:cubicBezTo>
                  <a:cubicBezTo>
                    <a:pt x="3071813" y="90488"/>
                    <a:pt x="3084195" y="85725"/>
                    <a:pt x="3110865" y="96203"/>
                  </a:cubicBezTo>
                  <a:cubicBezTo>
                    <a:pt x="3173730" y="121920"/>
                    <a:pt x="3238500" y="142875"/>
                    <a:pt x="3302318" y="167640"/>
                  </a:cubicBezTo>
                  <a:cubicBezTo>
                    <a:pt x="3409950" y="209550"/>
                    <a:pt x="3470910" y="292418"/>
                    <a:pt x="3485198" y="403860"/>
                  </a:cubicBezTo>
                  <a:cubicBezTo>
                    <a:pt x="3502343" y="539115"/>
                    <a:pt x="3508058" y="675322"/>
                    <a:pt x="3518535" y="811530"/>
                  </a:cubicBezTo>
                  <a:cubicBezTo>
                    <a:pt x="3519488" y="829628"/>
                    <a:pt x="3518535" y="848678"/>
                    <a:pt x="3518535" y="871538"/>
                  </a:cubicBezTo>
                  <a:cubicBezTo>
                    <a:pt x="2342198" y="871538"/>
                    <a:pt x="1171575" y="871538"/>
                    <a:pt x="0" y="871538"/>
                  </a:cubicBezTo>
                  <a:cubicBezTo>
                    <a:pt x="0" y="737235"/>
                    <a:pt x="0" y="603885"/>
                    <a:pt x="0" y="470535"/>
                  </a:cubicBezTo>
                  <a:close/>
                  <a:moveTo>
                    <a:pt x="1403985" y="746760"/>
                  </a:moveTo>
                  <a:cubicBezTo>
                    <a:pt x="1644015" y="746760"/>
                    <a:pt x="1878330" y="746760"/>
                    <a:pt x="2113598" y="746760"/>
                  </a:cubicBezTo>
                  <a:cubicBezTo>
                    <a:pt x="2109788" y="681990"/>
                    <a:pt x="2105978" y="621030"/>
                    <a:pt x="2101215" y="557213"/>
                  </a:cubicBezTo>
                  <a:cubicBezTo>
                    <a:pt x="2140268" y="554355"/>
                    <a:pt x="2174558" y="551497"/>
                    <a:pt x="2211705" y="548640"/>
                  </a:cubicBezTo>
                  <a:cubicBezTo>
                    <a:pt x="2217420" y="618172"/>
                    <a:pt x="2223135" y="682943"/>
                    <a:pt x="2227898" y="747713"/>
                  </a:cubicBezTo>
                  <a:cubicBezTo>
                    <a:pt x="2271713" y="747713"/>
                    <a:pt x="2309813" y="747713"/>
                    <a:pt x="2354580" y="747713"/>
                  </a:cubicBezTo>
                  <a:cubicBezTo>
                    <a:pt x="2342198" y="616268"/>
                    <a:pt x="2337435" y="487680"/>
                    <a:pt x="2315528" y="361950"/>
                  </a:cubicBezTo>
                  <a:cubicBezTo>
                    <a:pt x="2306955" y="312420"/>
                    <a:pt x="2268855" y="257175"/>
                    <a:pt x="2227898" y="227647"/>
                  </a:cubicBezTo>
                  <a:cubicBezTo>
                    <a:pt x="2174558" y="189547"/>
                    <a:pt x="2105025" y="175260"/>
                    <a:pt x="2046923" y="152400"/>
                  </a:cubicBezTo>
                  <a:cubicBezTo>
                    <a:pt x="2037398" y="160972"/>
                    <a:pt x="2034540" y="162878"/>
                    <a:pt x="2032635" y="165735"/>
                  </a:cubicBezTo>
                  <a:cubicBezTo>
                    <a:pt x="1991678" y="240983"/>
                    <a:pt x="1942148" y="313372"/>
                    <a:pt x="1911668" y="392430"/>
                  </a:cubicBezTo>
                  <a:cubicBezTo>
                    <a:pt x="1872615" y="492443"/>
                    <a:pt x="1810703" y="528638"/>
                    <a:pt x="1706880" y="513397"/>
                  </a:cubicBezTo>
                  <a:cubicBezTo>
                    <a:pt x="1674495" y="508635"/>
                    <a:pt x="1656398" y="500063"/>
                    <a:pt x="1642110" y="471488"/>
                  </a:cubicBezTo>
                  <a:cubicBezTo>
                    <a:pt x="1586865" y="364808"/>
                    <a:pt x="1527810" y="260033"/>
                    <a:pt x="1468755" y="151447"/>
                  </a:cubicBezTo>
                  <a:cubicBezTo>
                    <a:pt x="1409700" y="171450"/>
                    <a:pt x="1352550" y="185738"/>
                    <a:pt x="1300163" y="211455"/>
                  </a:cubicBezTo>
                  <a:cubicBezTo>
                    <a:pt x="1270635" y="226695"/>
                    <a:pt x="1243965" y="257175"/>
                    <a:pt x="1226820" y="286703"/>
                  </a:cubicBezTo>
                  <a:cubicBezTo>
                    <a:pt x="1172528" y="381000"/>
                    <a:pt x="1186815" y="490538"/>
                    <a:pt x="1171575" y="593408"/>
                  </a:cubicBezTo>
                  <a:cubicBezTo>
                    <a:pt x="1163955" y="643890"/>
                    <a:pt x="1164908" y="696278"/>
                    <a:pt x="1162050" y="751522"/>
                  </a:cubicBezTo>
                  <a:cubicBezTo>
                    <a:pt x="1185863" y="751522"/>
                    <a:pt x="1203008" y="751522"/>
                    <a:pt x="1220153" y="751522"/>
                  </a:cubicBezTo>
                  <a:cubicBezTo>
                    <a:pt x="1290638" y="751522"/>
                    <a:pt x="1289685" y="751522"/>
                    <a:pt x="1293495" y="683895"/>
                  </a:cubicBezTo>
                  <a:cubicBezTo>
                    <a:pt x="1296353" y="640080"/>
                    <a:pt x="1300163" y="596265"/>
                    <a:pt x="1304925" y="548640"/>
                  </a:cubicBezTo>
                  <a:cubicBezTo>
                    <a:pt x="1344930" y="552450"/>
                    <a:pt x="1380173" y="556260"/>
                    <a:pt x="1415415" y="559118"/>
                  </a:cubicBezTo>
                  <a:cubicBezTo>
                    <a:pt x="1412558" y="623888"/>
                    <a:pt x="1408748" y="683895"/>
                    <a:pt x="1403985" y="746760"/>
                  </a:cubicBezTo>
                  <a:close/>
                  <a:moveTo>
                    <a:pt x="1048703" y="748665"/>
                  </a:moveTo>
                  <a:cubicBezTo>
                    <a:pt x="1055370" y="656272"/>
                    <a:pt x="1062038" y="569595"/>
                    <a:pt x="1069658" y="482918"/>
                  </a:cubicBezTo>
                  <a:cubicBezTo>
                    <a:pt x="1085850" y="283845"/>
                    <a:pt x="1124903" y="309563"/>
                    <a:pt x="912495" y="237172"/>
                  </a:cubicBezTo>
                  <a:cubicBezTo>
                    <a:pt x="886778" y="228600"/>
                    <a:pt x="872490" y="231458"/>
                    <a:pt x="860108" y="257175"/>
                  </a:cubicBezTo>
                  <a:cubicBezTo>
                    <a:pt x="830580" y="315278"/>
                    <a:pt x="798195" y="371475"/>
                    <a:pt x="766763" y="428625"/>
                  </a:cubicBezTo>
                  <a:cubicBezTo>
                    <a:pt x="703898" y="542925"/>
                    <a:pt x="703898" y="542925"/>
                    <a:pt x="573405" y="541020"/>
                  </a:cubicBezTo>
                  <a:cubicBezTo>
                    <a:pt x="571500" y="541020"/>
                    <a:pt x="569595" y="541972"/>
                    <a:pt x="568643" y="541020"/>
                  </a:cubicBezTo>
                  <a:cubicBezTo>
                    <a:pt x="553403" y="532447"/>
                    <a:pt x="533400" y="526733"/>
                    <a:pt x="525780" y="513397"/>
                  </a:cubicBezTo>
                  <a:cubicBezTo>
                    <a:pt x="489585" y="452438"/>
                    <a:pt x="456248" y="388620"/>
                    <a:pt x="421958" y="326708"/>
                  </a:cubicBezTo>
                  <a:cubicBezTo>
                    <a:pt x="366713" y="226695"/>
                    <a:pt x="367665" y="230505"/>
                    <a:pt x="258128" y="260985"/>
                  </a:cubicBezTo>
                  <a:cubicBezTo>
                    <a:pt x="182880" y="281940"/>
                    <a:pt x="137160" y="328613"/>
                    <a:pt x="127635" y="401003"/>
                  </a:cubicBezTo>
                  <a:cubicBezTo>
                    <a:pt x="111443" y="514350"/>
                    <a:pt x="106680" y="629603"/>
                    <a:pt x="96203" y="746760"/>
                  </a:cubicBezTo>
                  <a:cubicBezTo>
                    <a:pt x="135255" y="746760"/>
                    <a:pt x="167640" y="746760"/>
                    <a:pt x="200978" y="746760"/>
                  </a:cubicBezTo>
                  <a:cubicBezTo>
                    <a:pt x="204788" y="686753"/>
                    <a:pt x="208598" y="630555"/>
                    <a:pt x="212408" y="572453"/>
                  </a:cubicBezTo>
                  <a:cubicBezTo>
                    <a:pt x="251460" y="574358"/>
                    <a:pt x="285750" y="577215"/>
                    <a:pt x="319088" y="579120"/>
                  </a:cubicBezTo>
                  <a:cubicBezTo>
                    <a:pt x="319088" y="638175"/>
                    <a:pt x="319088" y="692468"/>
                    <a:pt x="319088" y="748665"/>
                  </a:cubicBezTo>
                  <a:cubicBezTo>
                    <a:pt x="562928" y="748665"/>
                    <a:pt x="802958" y="748665"/>
                    <a:pt x="1048703" y="748665"/>
                  </a:cubicBezTo>
                  <a:close/>
                  <a:moveTo>
                    <a:pt x="3297555" y="572453"/>
                  </a:moveTo>
                  <a:cubicBezTo>
                    <a:pt x="3297555" y="607695"/>
                    <a:pt x="3296603" y="636270"/>
                    <a:pt x="3297555" y="663893"/>
                  </a:cubicBezTo>
                  <a:cubicBezTo>
                    <a:pt x="3299460" y="750570"/>
                    <a:pt x="3299460" y="751522"/>
                    <a:pt x="3386138" y="742950"/>
                  </a:cubicBezTo>
                  <a:cubicBezTo>
                    <a:pt x="3390900" y="742950"/>
                    <a:pt x="3394710" y="740093"/>
                    <a:pt x="3408998" y="735330"/>
                  </a:cubicBezTo>
                  <a:cubicBezTo>
                    <a:pt x="3397568" y="619125"/>
                    <a:pt x="3391853" y="501015"/>
                    <a:pt x="3371850" y="384810"/>
                  </a:cubicBezTo>
                  <a:cubicBezTo>
                    <a:pt x="3365183" y="347663"/>
                    <a:pt x="3328035" y="305753"/>
                    <a:pt x="3293745" y="284797"/>
                  </a:cubicBezTo>
                  <a:cubicBezTo>
                    <a:pt x="3248025" y="256222"/>
                    <a:pt x="3191828" y="244793"/>
                    <a:pt x="3143250" y="227647"/>
                  </a:cubicBezTo>
                  <a:cubicBezTo>
                    <a:pt x="3135630" y="234315"/>
                    <a:pt x="3132773" y="236220"/>
                    <a:pt x="3131820" y="239078"/>
                  </a:cubicBezTo>
                  <a:cubicBezTo>
                    <a:pt x="3095625" y="303847"/>
                    <a:pt x="3051810" y="366713"/>
                    <a:pt x="3025140" y="435293"/>
                  </a:cubicBezTo>
                  <a:cubicBezTo>
                    <a:pt x="2990850" y="525780"/>
                    <a:pt x="2931795" y="555308"/>
                    <a:pt x="2840355" y="542925"/>
                  </a:cubicBezTo>
                  <a:cubicBezTo>
                    <a:pt x="2809875" y="539115"/>
                    <a:pt x="2792730" y="531495"/>
                    <a:pt x="2778443" y="503872"/>
                  </a:cubicBezTo>
                  <a:cubicBezTo>
                    <a:pt x="2729865" y="411480"/>
                    <a:pt x="2678430" y="320993"/>
                    <a:pt x="2625090" y="222885"/>
                  </a:cubicBezTo>
                  <a:cubicBezTo>
                    <a:pt x="2566988" y="247650"/>
                    <a:pt x="2511743" y="269558"/>
                    <a:pt x="2457450" y="294322"/>
                  </a:cubicBezTo>
                  <a:cubicBezTo>
                    <a:pt x="2431733" y="305753"/>
                    <a:pt x="2425065" y="326708"/>
                    <a:pt x="2427923" y="357188"/>
                  </a:cubicBezTo>
                  <a:cubicBezTo>
                    <a:pt x="2440305" y="472440"/>
                    <a:pt x="2451735" y="587693"/>
                    <a:pt x="2458403" y="702945"/>
                  </a:cubicBezTo>
                  <a:cubicBezTo>
                    <a:pt x="2460308" y="742950"/>
                    <a:pt x="2474595" y="752475"/>
                    <a:pt x="2512695" y="751522"/>
                  </a:cubicBezTo>
                  <a:cubicBezTo>
                    <a:pt x="2722245" y="749618"/>
                    <a:pt x="2931795" y="750570"/>
                    <a:pt x="3141345" y="750570"/>
                  </a:cubicBezTo>
                  <a:cubicBezTo>
                    <a:pt x="3156585" y="750570"/>
                    <a:pt x="3171825" y="748665"/>
                    <a:pt x="3187065" y="747713"/>
                  </a:cubicBezTo>
                  <a:cubicBezTo>
                    <a:pt x="3187065" y="688658"/>
                    <a:pt x="3187065" y="634365"/>
                    <a:pt x="3187065" y="578168"/>
                  </a:cubicBezTo>
                  <a:cubicBezTo>
                    <a:pt x="3221355" y="576263"/>
                    <a:pt x="3254693" y="574358"/>
                    <a:pt x="3297555" y="572453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000000"/>
                </a:solidFill>
                <a:latin typeface="Arial" panose="020B0604020202020204"/>
              </a:endParaRPr>
            </a:p>
          </p:txBody>
        </p:sp>
        <p:sp>
          <p:nvSpPr>
            <p:cNvPr id="36" name="Полилиния: фигура 1163">
              <a:extLst>
                <a:ext uri="{FF2B5EF4-FFF2-40B4-BE49-F238E27FC236}">
                  <a16:creationId xmlns:a16="http://schemas.microsoft.com/office/drawing/2014/main" xmlns="" id="{7B79FD4D-72CE-4980-A093-88F6DD97221F}"/>
                </a:ext>
              </a:extLst>
            </p:cNvPr>
            <p:cNvSpPr/>
            <p:nvPr/>
          </p:nvSpPr>
          <p:spPr>
            <a:xfrm>
              <a:off x="4561522" y="1864995"/>
              <a:ext cx="2447925" cy="3838575"/>
            </a:xfrm>
            <a:custGeom>
              <a:avLst/>
              <a:gdLst>
                <a:gd name="connsiteX0" fmla="*/ 2445068 w 2447925"/>
                <a:gd name="connsiteY0" fmla="*/ 2316480 h 3838575"/>
                <a:gd name="connsiteX1" fmla="*/ 2254568 w 2447925"/>
                <a:gd name="connsiteY1" fmla="*/ 2316480 h 3838575"/>
                <a:gd name="connsiteX2" fmla="*/ 2298383 w 2447925"/>
                <a:gd name="connsiteY2" fmla="*/ 3843337 h 3838575"/>
                <a:gd name="connsiteX3" fmla="*/ 1908810 w 2447925"/>
                <a:gd name="connsiteY3" fmla="*/ 3843337 h 3838575"/>
                <a:gd name="connsiteX4" fmla="*/ 1792605 w 2447925"/>
                <a:gd name="connsiteY4" fmla="*/ 2889885 h 3838575"/>
                <a:gd name="connsiteX5" fmla="*/ 1784985 w 2447925"/>
                <a:gd name="connsiteY5" fmla="*/ 2890837 h 3838575"/>
                <a:gd name="connsiteX6" fmla="*/ 1668780 w 2447925"/>
                <a:gd name="connsiteY6" fmla="*/ 3845243 h 3838575"/>
                <a:gd name="connsiteX7" fmla="*/ 1279208 w 2447925"/>
                <a:gd name="connsiteY7" fmla="*/ 3845243 h 3838575"/>
                <a:gd name="connsiteX8" fmla="*/ 1279208 w 2447925"/>
                <a:gd name="connsiteY8" fmla="*/ 3773805 h 3838575"/>
                <a:gd name="connsiteX9" fmla="*/ 1343025 w 2447925"/>
                <a:gd name="connsiteY9" fmla="*/ 1508760 h 3838575"/>
                <a:gd name="connsiteX10" fmla="*/ 1330643 w 2447925"/>
                <a:gd name="connsiteY10" fmla="*/ 1415415 h 3838575"/>
                <a:gd name="connsiteX11" fmla="*/ 1211580 w 2447925"/>
                <a:gd name="connsiteY11" fmla="*/ 1334452 h 3838575"/>
                <a:gd name="connsiteX12" fmla="*/ 948690 w 2447925"/>
                <a:gd name="connsiteY12" fmla="*/ 1226820 h 3838575"/>
                <a:gd name="connsiteX13" fmla="*/ 461963 w 2447925"/>
                <a:gd name="connsiteY13" fmla="*/ 737235 h 3838575"/>
                <a:gd name="connsiteX14" fmla="*/ 401955 w 2447925"/>
                <a:gd name="connsiteY14" fmla="*/ 502920 h 3838575"/>
                <a:gd name="connsiteX15" fmla="*/ 385763 w 2447925"/>
                <a:gd name="connsiteY15" fmla="*/ 452438 h 3838575"/>
                <a:gd name="connsiteX16" fmla="*/ 40005 w 2447925"/>
                <a:gd name="connsiteY16" fmla="*/ 111442 h 3838575"/>
                <a:gd name="connsiteX17" fmla="*/ 0 w 2447925"/>
                <a:gd name="connsiteY17" fmla="*/ 83820 h 3838575"/>
                <a:gd name="connsiteX18" fmla="*/ 93345 w 2447925"/>
                <a:gd name="connsiteY18" fmla="*/ 0 h 3838575"/>
                <a:gd name="connsiteX19" fmla="*/ 311468 w 2447925"/>
                <a:gd name="connsiteY19" fmla="*/ 213360 h 3838575"/>
                <a:gd name="connsiteX20" fmla="*/ 470535 w 2447925"/>
                <a:gd name="connsiteY20" fmla="*/ 370522 h 3838575"/>
                <a:gd name="connsiteX21" fmla="*/ 527685 w 2447925"/>
                <a:gd name="connsiteY21" fmla="*/ 383857 h 3838575"/>
                <a:gd name="connsiteX22" fmla="*/ 744855 w 2447925"/>
                <a:gd name="connsiteY22" fmla="*/ 433388 h 3838575"/>
                <a:gd name="connsiteX23" fmla="*/ 1094423 w 2447925"/>
                <a:gd name="connsiteY23" fmla="*/ 783908 h 3838575"/>
                <a:gd name="connsiteX24" fmla="*/ 1198245 w 2447925"/>
                <a:gd name="connsiteY24" fmla="*/ 825818 h 3838575"/>
                <a:gd name="connsiteX25" fmla="*/ 1545908 w 2447925"/>
                <a:gd name="connsiteY25" fmla="*/ 823913 h 3838575"/>
                <a:gd name="connsiteX26" fmla="*/ 1607820 w 2447925"/>
                <a:gd name="connsiteY26" fmla="*/ 862013 h 3838575"/>
                <a:gd name="connsiteX27" fmla="*/ 1750695 w 2447925"/>
                <a:gd name="connsiteY27" fmla="*/ 1130618 h 3838575"/>
                <a:gd name="connsiteX28" fmla="*/ 1791653 w 2447925"/>
                <a:gd name="connsiteY28" fmla="*/ 1177290 h 3838575"/>
                <a:gd name="connsiteX29" fmla="*/ 1836420 w 2447925"/>
                <a:gd name="connsiteY29" fmla="*/ 1128713 h 3838575"/>
                <a:gd name="connsiteX30" fmla="*/ 1984058 w 2447925"/>
                <a:gd name="connsiteY30" fmla="*/ 857250 h 3838575"/>
                <a:gd name="connsiteX31" fmla="*/ 2033588 w 2447925"/>
                <a:gd name="connsiteY31" fmla="*/ 826770 h 3838575"/>
                <a:gd name="connsiteX32" fmla="*/ 2438400 w 2447925"/>
                <a:gd name="connsiteY32" fmla="*/ 1090613 h 3838575"/>
                <a:gd name="connsiteX33" fmla="*/ 2449830 w 2447925"/>
                <a:gd name="connsiteY33" fmla="*/ 1141095 h 3838575"/>
                <a:gd name="connsiteX34" fmla="*/ 2449830 w 2447925"/>
                <a:gd name="connsiteY34" fmla="*/ 2298383 h 3838575"/>
                <a:gd name="connsiteX35" fmla="*/ 2445068 w 2447925"/>
                <a:gd name="connsiteY35" fmla="*/ 2316480 h 3838575"/>
                <a:gd name="connsiteX36" fmla="*/ 2353628 w 2447925"/>
                <a:gd name="connsiteY36" fmla="*/ 2207895 h 3838575"/>
                <a:gd name="connsiteX37" fmla="*/ 2358390 w 2447925"/>
                <a:gd name="connsiteY37" fmla="*/ 2192655 h 3838575"/>
                <a:gd name="connsiteX38" fmla="*/ 2357438 w 2447925"/>
                <a:gd name="connsiteY38" fmla="*/ 1240155 h 3838575"/>
                <a:gd name="connsiteX39" fmla="*/ 2113598 w 2447925"/>
                <a:gd name="connsiteY39" fmla="*/ 935355 h 3838575"/>
                <a:gd name="connsiteX40" fmla="*/ 2045970 w 2447925"/>
                <a:gd name="connsiteY40" fmla="*/ 962977 h 3838575"/>
                <a:gd name="connsiteX41" fmla="*/ 1942148 w 2447925"/>
                <a:gd name="connsiteY41" fmla="*/ 1161098 h 3838575"/>
                <a:gd name="connsiteX42" fmla="*/ 1740218 w 2447925"/>
                <a:gd name="connsiteY42" fmla="*/ 1279208 h 3838575"/>
                <a:gd name="connsiteX43" fmla="*/ 1690688 w 2447925"/>
                <a:gd name="connsiteY43" fmla="*/ 1248727 h 3838575"/>
                <a:gd name="connsiteX44" fmla="*/ 1538288 w 2447925"/>
                <a:gd name="connsiteY44" fmla="*/ 963930 h 3838575"/>
                <a:gd name="connsiteX45" fmla="*/ 1480185 w 2447925"/>
                <a:gd name="connsiteY45" fmla="*/ 927735 h 3838575"/>
                <a:gd name="connsiteX46" fmla="*/ 1127760 w 2447925"/>
                <a:gd name="connsiteY46" fmla="*/ 926783 h 3838575"/>
                <a:gd name="connsiteX47" fmla="*/ 1054418 w 2447925"/>
                <a:gd name="connsiteY47" fmla="*/ 897255 h 3838575"/>
                <a:gd name="connsiteX48" fmla="*/ 662940 w 2447925"/>
                <a:gd name="connsiteY48" fmla="*/ 507683 h 3838575"/>
                <a:gd name="connsiteX49" fmla="*/ 509588 w 2447925"/>
                <a:gd name="connsiteY49" fmla="*/ 526733 h 3838575"/>
                <a:gd name="connsiteX50" fmla="*/ 541020 w 2447925"/>
                <a:gd name="connsiteY50" fmla="*/ 641033 h 3838575"/>
                <a:gd name="connsiteX51" fmla="*/ 1024890 w 2447925"/>
                <a:gd name="connsiteY51" fmla="*/ 1126808 h 3838575"/>
                <a:gd name="connsiteX52" fmla="*/ 1239203 w 2447925"/>
                <a:gd name="connsiteY52" fmla="*/ 1213485 h 3838575"/>
                <a:gd name="connsiteX53" fmla="*/ 1411605 w 2447925"/>
                <a:gd name="connsiteY53" fmla="*/ 1302068 h 3838575"/>
                <a:gd name="connsiteX54" fmla="*/ 1465898 w 2447925"/>
                <a:gd name="connsiteY54" fmla="*/ 1518285 h 3838575"/>
                <a:gd name="connsiteX55" fmla="*/ 1441133 w 2447925"/>
                <a:gd name="connsiteY55" fmla="*/ 2279333 h 3838575"/>
                <a:gd name="connsiteX56" fmla="*/ 1403985 w 2447925"/>
                <a:gd name="connsiteY56" fmla="*/ 3530918 h 3838575"/>
                <a:gd name="connsiteX57" fmla="*/ 1403985 w 2447925"/>
                <a:gd name="connsiteY57" fmla="*/ 3731895 h 3838575"/>
                <a:gd name="connsiteX58" fmla="*/ 1553528 w 2447925"/>
                <a:gd name="connsiteY58" fmla="*/ 3730943 h 3838575"/>
                <a:gd name="connsiteX59" fmla="*/ 1581150 w 2447925"/>
                <a:gd name="connsiteY59" fmla="*/ 3703320 h 3838575"/>
                <a:gd name="connsiteX60" fmla="*/ 1705928 w 2447925"/>
                <a:gd name="connsiteY60" fmla="*/ 2683193 h 3838575"/>
                <a:gd name="connsiteX61" fmla="*/ 1743075 w 2447925"/>
                <a:gd name="connsiteY61" fmla="*/ 2379345 h 3838575"/>
                <a:gd name="connsiteX62" fmla="*/ 1848803 w 2447925"/>
                <a:gd name="connsiteY62" fmla="*/ 2379345 h 3838575"/>
                <a:gd name="connsiteX63" fmla="*/ 2013585 w 2447925"/>
                <a:gd name="connsiteY63" fmla="*/ 3736658 h 3838575"/>
                <a:gd name="connsiteX64" fmla="*/ 2185988 w 2447925"/>
                <a:gd name="connsiteY64" fmla="*/ 3736658 h 3838575"/>
                <a:gd name="connsiteX65" fmla="*/ 2126933 w 2447925"/>
                <a:gd name="connsiteY65" fmla="*/ 1644015 h 3838575"/>
                <a:gd name="connsiteX66" fmla="*/ 2239328 w 2447925"/>
                <a:gd name="connsiteY66" fmla="*/ 1644015 h 3838575"/>
                <a:gd name="connsiteX67" fmla="*/ 2254568 w 2447925"/>
                <a:gd name="connsiteY67" fmla="*/ 2206943 h 3838575"/>
                <a:gd name="connsiteX68" fmla="*/ 2353628 w 2447925"/>
                <a:gd name="connsiteY68" fmla="*/ 2207895 h 383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447925" h="3838575">
                  <a:moveTo>
                    <a:pt x="2445068" y="2316480"/>
                  </a:moveTo>
                  <a:cubicBezTo>
                    <a:pt x="2382203" y="2316480"/>
                    <a:pt x="2322195" y="2316480"/>
                    <a:pt x="2254568" y="2316480"/>
                  </a:cubicBezTo>
                  <a:cubicBezTo>
                    <a:pt x="2269808" y="2827020"/>
                    <a:pt x="2284095" y="3333750"/>
                    <a:pt x="2298383" y="3843337"/>
                  </a:cubicBezTo>
                  <a:cubicBezTo>
                    <a:pt x="2166938" y="3843337"/>
                    <a:pt x="2040255" y="3843337"/>
                    <a:pt x="1908810" y="3843337"/>
                  </a:cubicBezTo>
                  <a:cubicBezTo>
                    <a:pt x="1869758" y="3526155"/>
                    <a:pt x="1831658" y="3208020"/>
                    <a:pt x="1792605" y="2889885"/>
                  </a:cubicBezTo>
                  <a:cubicBezTo>
                    <a:pt x="1789748" y="2889885"/>
                    <a:pt x="1787843" y="2889885"/>
                    <a:pt x="1784985" y="2890837"/>
                  </a:cubicBezTo>
                  <a:cubicBezTo>
                    <a:pt x="1745933" y="3208020"/>
                    <a:pt x="1707833" y="3526155"/>
                    <a:pt x="1668780" y="3845243"/>
                  </a:cubicBezTo>
                  <a:cubicBezTo>
                    <a:pt x="1537335" y="3845243"/>
                    <a:pt x="1410653" y="3845243"/>
                    <a:pt x="1279208" y="3845243"/>
                  </a:cubicBezTo>
                  <a:cubicBezTo>
                    <a:pt x="1279208" y="3820478"/>
                    <a:pt x="1278255" y="3796665"/>
                    <a:pt x="1279208" y="3773805"/>
                  </a:cubicBezTo>
                  <a:cubicBezTo>
                    <a:pt x="1301115" y="3018473"/>
                    <a:pt x="1323023" y="2263140"/>
                    <a:pt x="1343025" y="1508760"/>
                  </a:cubicBezTo>
                  <a:cubicBezTo>
                    <a:pt x="1343978" y="1477327"/>
                    <a:pt x="1342073" y="1443990"/>
                    <a:pt x="1330643" y="1415415"/>
                  </a:cubicBezTo>
                  <a:cubicBezTo>
                    <a:pt x="1310640" y="1363980"/>
                    <a:pt x="1273493" y="1323975"/>
                    <a:pt x="1211580" y="1334452"/>
                  </a:cubicBezTo>
                  <a:cubicBezTo>
                    <a:pt x="1100138" y="1353502"/>
                    <a:pt x="1023938" y="1306830"/>
                    <a:pt x="948690" y="1226820"/>
                  </a:cubicBezTo>
                  <a:cubicBezTo>
                    <a:pt x="792480" y="1058227"/>
                    <a:pt x="625793" y="899160"/>
                    <a:pt x="461963" y="737235"/>
                  </a:cubicBezTo>
                  <a:cubicBezTo>
                    <a:pt x="393383" y="669608"/>
                    <a:pt x="374333" y="594360"/>
                    <a:pt x="401955" y="502920"/>
                  </a:cubicBezTo>
                  <a:cubicBezTo>
                    <a:pt x="405765" y="488632"/>
                    <a:pt x="397193" y="463867"/>
                    <a:pt x="385763" y="452438"/>
                  </a:cubicBezTo>
                  <a:cubicBezTo>
                    <a:pt x="271463" y="338138"/>
                    <a:pt x="156210" y="224790"/>
                    <a:pt x="40005" y="111442"/>
                  </a:cubicBezTo>
                  <a:cubicBezTo>
                    <a:pt x="28575" y="100965"/>
                    <a:pt x="14288" y="93345"/>
                    <a:pt x="0" y="83820"/>
                  </a:cubicBezTo>
                  <a:cubicBezTo>
                    <a:pt x="36195" y="51435"/>
                    <a:pt x="62865" y="27622"/>
                    <a:pt x="93345" y="0"/>
                  </a:cubicBezTo>
                  <a:cubicBezTo>
                    <a:pt x="161925" y="67627"/>
                    <a:pt x="237172" y="140017"/>
                    <a:pt x="311468" y="213360"/>
                  </a:cubicBezTo>
                  <a:cubicBezTo>
                    <a:pt x="364808" y="265747"/>
                    <a:pt x="418147" y="317182"/>
                    <a:pt x="470535" y="370522"/>
                  </a:cubicBezTo>
                  <a:cubicBezTo>
                    <a:pt x="487680" y="387667"/>
                    <a:pt x="501015" y="394335"/>
                    <a:pt x="527685" y="383857"/>
                  </a:cubicBezTo>
                  <a:cubicBezTo>
                    <a:pt x="609600" y="351472"/>
                    <a:pt x="682943" y="371475"/>
                    <a:pt x="744855" y="433388"/>
                  </a:cubicBezTo>
                  <a:cubicBezTo>
                    <a:pt x="861060" y="550545"/>
                    <a:pt x="979170" y="665797"/>
                    <a:pt x="1094423" y="783908"/>
                  </a:cubicBezTo>
                  <a:cubicBezTo>
                    <a:pt x="1124903" y="815340"/>
                    <a:pt x="1155383" y="826770"/>
                    <a:pt x="1198245" y="825818"/>
                  </a:cubicBezTo>
                  <a:cubicBezTo>
                    <a:pt x="1314450" y="822960"/>
                    <a:pt x="1429703" y="826770"/>
                    <a:pt x="1545908" y="823913"/>
                  </a:cubicBezTo>
                  <a:cubicBezTo>
                    <a:pt x="1578293" y="822960"/>
                    <a:pt x="1593533" y="834390"/>
                    <a:pt x="1607820" y="862013"/>
                  </a:cubicBezTo>
                  <a:cubicBezTo>
                    <a:pt x="1653540" y="952500"/>
                    <a:pt x="1702118" y="1042035"/>
                    <a:pt x="1750695" y="1130618"/>
                  </a:cubicBezTo>
                  <a:cubicBezTo>
                    <a:pt x="1760220" y="1147763"/>
                    <a:pt x="1777365" y="1162050"/>
                    <a:pt x="1791653" y="1177290"/>
                  </a:cubicBezTo>
                  <a:cubicBezTo>
                    <a:pt x="1806893" y="1161098"/>
                    <a:pt x="1825943" y="1147763"/>
                    <a:pt x="1836420" y="1128713"/>
                  </a:cubicBezTo>
                  <a:cubicBezTo>
                    <a:pt x="1885950" y="1038225"/>
                    <a:pt x="1932623" y="946785"/>
                    <a:pt x="1984058" y="857250"/>
                  </a:cubicBezTo>
                  <a:cubicBezTo>
                    <a:pt x="1992630" y="842010"/>
                    <a:pt x="2016443" y="826770"/>
                    <a:pt x="2033588" y="826770"/>
                  </a:cubicBezTo>
                  <a:cubicBezTo>
                    <a:pt x="2208848" y="822008"/>
                    <a:pt x="2371725" y="928688"/>
                    <a:pt x="2438400" y="1090613"/>
                  </a:cubicBezTo>
                  <a:cubicBezTo>
                    <a:pt x="2445068" y="1105852"/>
                    <a:pt x="2449830" y="1123950"/>
                    <a:pt x="2449830" y="1141095"/>
                  </a:cubicBezTo>
                  <a:cubicBezTo>
                    <a:pt x="2450783" y="1526858"/>
                    <a:pt x="2449830" y="1912620"/>
                    <a:pt x="2449830" y="2298383"/>
                  </a:cubicBezTo>
                  <a:cubicBezTo>
                    <a:pt x="2448878" y="2300287"/>
                    <a:pt x="2446973" y="2305050"/>
                    <a:pt x="2445068" y="2316480"/>
                  </a:cubicBezTo>
                  <a:close/>
                  <a:moveTo>
                    <a:pt x="2353628" y="2207895"/>
                  </a:moveTo>
                  <a:cubicBezTo>
                    <a:pt x="2355533" y="2201228"/>
                    <a:pt x="2358390" y="2196465"/>
                    <a:pt x="2358390" y="2192655"/>
                  </a:cubicBezTo>
                  <a:cubicBezTo>
                    <a:pt x="2358390" y="1875473"/>
                    <a:pt x="2361248" y="1557338"/>
                    <a:pt x="2357438" y="1240155"/>
                  </a:cubicBezTo>
                  <a:cubicBezTo>
                    <a:pt x="2355533" y="1089660"/>
                    <a:pt x="2253615" y="973455"/>
                    <a:pt x="2113598" y="935355"/>
                  </a:cubicBezTo>
                  <a:cubicBezTo>
                    <a:pt x="2080260" y="926783"/>
                    <a:pt x="2062163" y="929640"/>
                    <a:pt x="2045970" y="962977"/>
                  </a:cubicBezTo>
                  <a:cubicBezTo>
                    <a:pt x="2013585" y="1030605"/>
                    <a:pt x="1977390" y="1095375"/>
                    <a:pt x="1942148" y="1161098"/>
                  </a:cubicBezTo>
                  <a:cubicBezTo>
                    <a:pt x="1877378" y="1283018"/>
                    <a:pt x="1877378" y="1284923"/>
                    <a:pt x="1740218" y="1279208"/>
                  </a:cubicBezTo>
                  <a:cubicBezTo>
                    <a:pt x="1723073" y="1278255"/>
                    <a:pt x="1699260" y="1263968"/>
                    <a:pt x="1690688" y="1248727"/>
                  </a:cubicBezTo>
                  <a:cubicBezTo>
                    <a:pt x="1637348" y="1154430"/>
                    <a:pt x="1587818" y="1059180"/>
                    <a:pt x="1538288" y="963930"/>
                  </a:cubicBezTo>
                  <a:cubicBezTo>
                    <a:pt x="1524953" y="938213"/>
                    <a:pt x="1509713" y="927735"/>
                    <a:pt x="1480185" y="927735"/>
                  </a:cubicBezTo>
                  <a:cubicBezTo>
                    <a:pt x="1363028" y="929640"/>
                    <a:pt x="1244918" y="929640"/>
                    <a:pt x="1127760" y="926783"/>
                  </a:cubicBezTo>
                  <a:cubicBezTo>
                    <a:pt x="1102995" y="925830"/>
                    <a:pt x="1072515" y="914400"/>
                    <a:pt x="1054418" y="897255"/>
                  </a:cubicBezTo>
                  <a:cubicBezTo>
                    <a:pt x="922020" y="768668"/>
                    <a:pt x="793433" y="637222"/>
                    <a:pt x="662940" y="507683"/>
                  </a:cubicBezTo>
                  <a:cubicBezTo>
                    <a:pt x="608647" y="454342"/>
                    <a:pt x="539115" y="462915"/>
                    <a:pt x="509588" y="526733"/>
                  </a:cubicBezTo>
                  <a:cubicBezTo>
                    <a:pt x="488633" y="572452"/>
                    <a:pt x="507683" y="608647"/>
                    <a:pt x="541020" y="641033"/>
                  </a:cubicBezTo>
                  <a:cubicBezTo>
                    <a:pt x="702945" y="802005"/>
                    <a:pt x="867728" y="961072"/>
                    <a:pt x="1024890" y="1126808"/>
                  </a:cubicBezTo>
                  <a:cubicBezTo>
                    <a:pt x="1086803" y="1192530"/>
                    <a:pt x="1149668" y="1226820"/>
                    <a:pt x="1239203" y="1213485"/>
                  </a:cubicBezTo>
                  <a:cubicBezTo>
                    <a:pt x="1316355" y="1202055"/>
                    <a:pt x="1368743" y="1244918"/>
                    <a:pt x="1411605" y="1302068"/>
                  </a:cubicBezTo>
                  <a:cubicBezTo>
                    <a:pt x="1460183" y="1365885"/>
                    <a:pt x="1468755" y="1440180"/>
                    <a:pt x="1465898" y="1518285"/>
                  </a:cubicBezTo>
                  <a:cubicBezTo>
                    <a:pt x="1456373" y="1771650"/>
                    <a:pt x="1448753" y="2025968"/>
                    <a:pt x="1441133" y="2279333"/>
                  </a:cubicBezTo>
                  <a:cubicBezTo>
                    <a:pt x="1428750" y="2696528"/>
                    <a:pt x="1415415" y="3113723"/>
                    <a:pt x="1403985" y="3530918"/>
                  </a:cubicBezTo>
                  <a:cubicBezTo>
                    <a:pt x="1402080" y="3596640"/>
                    <a:pt x="1403985" y="3663315"/>
                    <a:pt x="1403985" y="3731895"/>
                  </a:cubicBezTo>
                  <a:cubicBezTo>
                    <a:pt x="1456373" y="3731895"/>
                    <a:pt x="1504950" y="3733800"/>
                    <a:pt x="1553528" y="3730943"/>
                  </a:cubicBezTo>
                  <a:cubicBezTo>
                    <a:pt x="1563053" y="3729990"/>
                    <a:pt x="1579245" y="3713798"/>
                    <a:pt x="1581150" y="3703320"/>
                  </a:cubicBezTo>
                  <a:cubicBezTo>
                    <a:pt x="1624013" y="3363278"/>
                    <a:pt x="1664970" y="3023235"/>
                    <a:pt x="1705928" y="2683193"/>
                  </a:cubicBezTo>
                  <a:cubicBezTo>
                    <a:pt x="1718310" y="2581275"/>
                    <a:pt x="1730693" y="2479358"/>
                    <a:pt x="1743075" y="2379345"/>
                  </a:cubicBezTo>
                  <a:cubicBezTo>
                    <a:pt x="1781175" y="2379345"/>
                    <a:pt x="1813560" y="2379345"/>
                    <a:pt x="1848803" y="2379345"/>
                  </a:cubicBezTo>
                  <a:cubicBezTo>
                    <a:pt x="1904048" y="2831783"/>
                    <a:pt x="1958340" y="3283268"/>
                    <a:pt x="2013585" y="3736658"/>
                  </a:cubicBezTo>
                  <a:cubicBezTo>
                    <a:pt x="2071688" y="3736658"/>
                    <a:pt x="2125980" y="3736658"/>
                    <a:pt x="2185988" y="3736658"/>
                  </a:cubicBezTo>
                  <a:cubicBezTo>
                    <a:pt x="2165985" y="3036570"/>
                    <a:pt x="2145983" y="2340293"/>
                    <a:pt x="2126933" y="1644015"/>
                  </a:cubicBezTo>
                  <a:cubicBezTo>
                    <a:pt x="2167890" y="1644015"/>
                    <a:pt x="2202180" y="1644015"/>
                    <a:pt x="2239328" y="1644015"/>
                  </a:cubicBezTo>
                  <a:cubicBezTo>
                    <a:pt x="2244090" y="1833562"/>
                    <a:pt x="2249805" y="2020252"/>
                    <a:pt x="2254568" y="2206943"/>
                  </a:cubicBezTo>
                  <a:cubicBezTo>
                    <a:pt x="2291715" y="2207895"/>
                    <a:pt x="2322195" y="2207895"/>
                    <a:pt x="2353628" y="2207895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000000"/>
                </a:solidFill>
                <a:latin typeface="Arial" panose="020B0604020202020204"/>
              </a:endParaRPr>
            </a:p>
          </p:txBody>
        </p:sp>
        <p:sp>
          <p:nvSpPr>
            <p:cNvPr id="37" name="Полилиния: фигура 1164">
              <a:extLst>
                <a:ext uri="{FF2B5EF4-FFF2-40B4-BE49-F238E27FC236}">
                  <a16:creationId xmlns:a16="http://schemas.microsoft.com/office/drawing/2014/main" xmlns="" id="{1513A213-7C81-44A2-84E6-31B64C366C1E}"/>
                </a:ext>
              </a:extLst>
            </p:cNvPr>
            <p:cNvSpPr/>
            <p:nvPr/>
          </p:nvSpPr>
          <p:spPr>
            <a:xfrm>
              <a:off x="2183971" y="1138237"/>
              <a:ext cx="3752850" cy="2009775"/>
            </a:xfrm>
            <a:custGeom>
              <a:avLst/>
              <a:gdLst>
                <a:gd name="connsiteX0" fmla="*/ 244904 w 3752850"/>
                <a:gd name="connsiteY0" fmla="*/ 113348 h 2009775"/>
                <a:gd name="connsiteX1" fmla="*/ 244904 w 3752850"/>
                <a:gd name="connsiteY1" fmla="*/ 1901190 h 2009775"/>
                <a:gd name="connsiteX2" fmla="*/ 3203369 w 3752850"/>
                <a:gd name="connsiteY2" fmla="*/ 1901190 h 2009775"/>
                <a:gd name="connsiteX3" fmla="*/ 3203369 w 3752850"/>
                <a:gd name="connsiteY3" fmla="*/ 2015490 h 2009775"/>
                <a:gd name="connsiteX4" fmla="*/ 3146219 w 3752850"/>
                <a:gd name="connsiteY4" fmla="*/ 2015490 h 2009775"/>
                <a:gd name="connsiteX5" fmla="*/ 56309 w 3752850"/>
                <a:gd name="connsiteY5" fmla="*/ 2016443 h 2009775"/>
                <a:gd name="connsiteX6" fmla="*/ 1064 w 3752850"/>
                <a:gd name="connsiteY6" fmla="*/ 1960245 h 2009775"/>
                <a:gd name="connsiteX7" fmla="*/ 1064 w 3752850"/>
                <a:gd name="connsiteY7" fmla="*/ 1904048 h 2009775"/>
                <a:gd name="connsiteX8" fmla="*/ 124889 w 3752850"/>
                <a:gd name="connsiteY8" fmla="*/ 1904048 h 2009775"/>
                <a:gd name="connsiteX9" fmla="*/ 124889 w 3752850"/>
                <a:gd name="connsiteY9" fmla="*/ 110490 h 2009775"/>
                <a:gd name="connsiteX10" fmla="*/ 4874 w 3752850"/>
                <a:gd name="connsiteY10" fmla="*/ 110490 h 2009775"/>
                <a:gd name="connsiteX11" fmla="*/ 6779 w 3752850"/>
                <a:gd name="connsiteY11" fmla="*/ 0 h 2009775"/>
                <a:gd name="connsiteX12" fmla="*/ 3757724 w 3752850"/>
                <a:gd name="connsiteY12" fmla="*/ 0 h 2009775"/>
                <a:gd name="connsiteX13" fmla="*/ 3757724 w 3752850"/>
                <a:gd name="connsiteY13" fmla="*/ 107633 h 2009775"/>
                <a:gd name="connsiteX14" fmla="*/ 3628184 w 3752850"/>
                <a:gd name="connsiteY14" fmla="*/ 107633 h 2009775"/>
                <a:gd name="connsiteX15" fmla="*/ 3628184 w 3752850"/>
                <a:gd name="connsiteY15" fmla="*/ 1479233 h 2009775"/>
                <a:gd name="connsiteX16" fmla="*/ 3514837 w 3752850"/>
                <a:gd name="connsiteY16" fmla="*/ 1479233 h 2009775"/>
                <a:gd name="connsiteX17" fmla="*/ 3514837 w 3752850"/>
                <a:gd name="connsiteY17" fmla="*/ 113348 h 2009775"/>
                <a:gd name="connsiteX18" fmla="*/ 244904 w 3752850"/>
                <a:gd name="connsiteY18" fmla="*/ 113348 h 2009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752850" h="2009775">
                  <a:moveTo>
                    <a:pt x="244904" y="113348"/>
                  </a:moveTo>
                  <a:cubicBezTo>
                    <a:pt x="244904" y="709613"/>
                    <a:pt x="244904" y="1303020"/>
                    <a:pt x="244904" y="1901190"/>
                  </a:cubicBezTo>
                  <a:cubicBezTo>
                    <a:pt x="1230742" y="1901190"/>
                    <a:pt x="2215627" y="1901190"/>
                    <a:pt x="3203369" y="1901190"/>
                  </a:cubicBezTo>
                  <a:cubicBezTo>
                    <a:pt x="3203369" y="1940243"/>
                    <a:pt x="3203369" y="1974533"/>
                    <a:pt x="3203369" y="2015490"/>
                  </a:cubicBezTo>
                  <a:cubicBezTo>
                    <a:pt x="3183367" y="2015490"/>
                    <a:pt x="3165269" y="2015490"/>
                    <a:pt x="3146219" y="2015490"/>
                  </a:cubicBezTo>
                  <a:cubicBezTo>
                    <a:pt x="2116567" y="2015490"/>
                    <a:pt x="1085962" y="2015490"/>
                    <a:pt x="56309" y="2016443"/>
                  </a:cubicBezTo>
                  <a:cubicBezTo>
                    <a:pt x="12494" y="2016443"/>
                    <a:pt x="-4651" y="2004060"/>
                    <a:pt x="1064" y="1960245"/>
                  </a:cubicBezTo>
                  <a:cubicBezTo>
                    <a:pt x="2969" y="1943100"/>
                    <a:pt x="1064" y="1925955"/>
                    <a:pt x="1064" y="1904048"/>
                  </a:cubicBezTo>
                  <a:cubicBezTo>
                    <a:pt x="43927" y="1904048"/>
                    <a:pt x="82979" y="1904048"/>
                    <a:pt x="124889" y="1904048"/>
                  </a:cubicBezTo>
                  <a:cubicBezTo>
                    <a:pt x="124889" y="1304925"/>
                    <a:pt x="124889" y="711518"/>
                    <a:pt x="124889" y="110490"/>
                  </a:cubicBezTo>
                  <a:cubicBezTo>
                    <a:pt x="86789" y="110490"/>
                    <a:pt x="47737" y="110490"/>
                    <a:pt x="4874" y="110490"/>
                  </a:cubicBezTo>
                  <a:cubicBezTo>
                    <a:pt x="6779" y="71438"/>
                    <a:pt x="6779" y="37148"/>
                    <a:pt x="6779" y="0"/>
                  </a:cubicBezTo>
                  <a:cubicBezTo>
                    <a:pt x="1255507" y="0"/>
                    <a:pt x="2505187" y="0"/>
                    <a:pt x="3757724" y="0"/>
                  </a:cubicBezTo>
                  <a:cubicBezTo>
                    <a:pt x="3757724" y="35243"/>
                    <a:pt x="3757724" y="69533"/>
                    <a:pt x="3757724" y="107633"/>
                  </a:cubicBezTo>
                  <a:cubicBezTo>
                    <a:pt x="3715814" y="107633"/>
                    <a:pt x="3674857" y="107633"/>
                    <a:pt x="3628184" y="107633"/>
                  </a:cubicBezTo>
                  <a:cubicBezTo>
                    <a:pt x="3628184" y="566738"/>
                    <a:pt x="3628184" y="1021080"/>
                    <a:pt x="3628184" y="1479233"/>
                  </a:cubicBezTo>
                  <a:cubicBezTo>
                    <a:pt x="3589132" y="1479233"/>
                    <a:pt x="3554842" y="1479233"/>
                    <a:pt x="3514837" y="1479233"/>
                  </a:cubicBezTo>
                  <a:cubicBezTo>
                    <a:pt x="3514837" y="1025843"/>
                    <a:pt x="3514837" y="571500"/>
                    <a:pt x="3514837" y="113348"/>
                  </a:cubicBezTo>
                  <a:cubicBezTo>
                    <a:pt x="2423272" y="113348"/>
                    <a:pt x="1336469" y="113348"/>
                    <a:pt x="244904" y="113348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000000"/>
                </a:solidFill>
                <a:latin typeface="Arial" panose="020B0604020202020204"/>
              </a:endParaRPr>
            </a:p>
          </p:txBody>
        </p:sp>
        <p:sp>
          <p:nvSpPr>
            <p:cNvPr id="38" name="Полилиния: фигура 1165">
              <a:extLst>
                <a:ext uri="{FF2B5EF4-FFF2-40B4-BE49-F238E27FC236}">
                  <a16:creationId xmlns:a16="http://schemas.microsoft.com/office/drawing/2014/main" xmlns="" id="{3102A871-0283-43BF-B25D-B8B85C39E1DA}"/>
                </a:ext>
              </a:extLst>
            </p:cNvPr>
            <p:cNvSpPr/>
            <p:nvPr/>
          </p:nvSpPr>
          <p:spPr>
            <a:xfrm>
              <a:off x="2647950" y="1460182"/>
              <a:ext cx="1743075" cy="1371600"/>
            </a:xfrm>
            <a:custGeom>
              <a:avLst/>
              <a:gdLst>
                <a:gd name="connsiteX0" fmla="*/ 1028700 w 1743075"/>
                <a:gd name="connsiteY0" fmla="*/ 0 h 1371600"/>
                <a:gd name="connsiteX1" fmla="*/ 1140143 w 1743075"/>
                <a:gd name="connsiteY1" fmla="*/ 0 h 1371600"/>
                <a:gd name="connsiteX2" fmla="*/ 1140143 w 1743075"/>
                <a:gd name="connsiteY2" fmla="*/ 1262063 h 1371600"/>
                <a:gd name="connsiteX3" fmla="*/ 1456373 w 1743075"/>
                <a:gd name="connsiteY3" fmla="*/ 1262063 h 1371600"/>
                <a:gd name="connsiteX4" fmla="*/ 1456373 w 1743075"/>
                <a:gd name="connsiteY4" fmla="*/ 631508 h 1371600"/>
                <a:gd name="connsiteX5" fmla="*/ 1568768 w 1743075"/>
                <a:gd name="connsiteY5" fmla="*/ 631508 h 1371600"/>
                <a:gd name="connsiteX6" fmla="*/ 1568768 w 1743075"/>
                <a:gd name="connsiteY6" fmla="*/ 1263968 h 1371600"/>
                <a:gd name="connsiteX7" fmla="*/ 1747838 w 1743075"/>
                <a:gd name="connsiteY7" fmla="*/ 1263968 h 1371600"/>
                <a:gd name="connsiteX8" fmla="*/ 1747838 w 1743075"/>
                <a:gd name="connsiteY8" fmla="*/ 1374458 h 1371600"/>
                <a:gd name="connsiteX9" fmla="*/ 0 w 1743075"/>
                <a:gd name="connsiteY9" fmla="*/ 1374458 h 1371600"/>
                <a:gd name="connsiteX10" fmla="*/ 0 w 1743075"/>
                <a:gd name="connsiteY10" fmla="*/ 1266825 h 1371600"/>
                <a:gd name="connsiteX11" fmla="*/ 181927 w 1743075"/>
                <a:gd name="connsiteY11" fmla="*/ 1266825 h 1371600"/>
                <a:gd name="connsiteX12" fmla="*/ 181927 w 1743075"/>
                <a:gd name="connsiteY12" fmla="*/ 794385 h 1371600"/>
                <a:gd name="connsiteX13" fmla="*/ 294323 w 1743075"/>
                <a:gd name="connsiteY13" fmla="*/ 794385 h 1371600"/>
                <a:gd name="connsiteX14" fmla="*/ 294323 w 1743075"/>
                <a:gd name="connsiteY14" fmla="*/ 1263015 h 1371600"/>
                <a:gd name="connsiteX15" fmla="*/ 601980 w 1743075"/>
                <a:gd name="connsiteY15" fmla="*/ 1263015 h 1371600"/>
                <a:gd name="connsiteX16" fmla="*/ 601980 w 1743075"/>
                <a:gd name="connsiteY16" fmla="*/ 397193 h 1371600"/>
                <a:gd name="connsiteX17" fmla="*/ 713422 w 1743075"/>
                <a:gd name="connsiteY17" fmla="*/ 397193 h 1371600"/>
                <a:gd name="connsiteX18" fmla="*/ 713422 w 1743075"/>
                <a:gd name="connsiteY18" fmla="*/ 1262063 h 1371600"/>
                <a:gd name="connsiteX19" fmla="*/ 1028700 w 1743075"/>
                <a:gd name="connsiteY19" fmla="*/ 1262063 h 1371600"/>
                <a:gd name="connsiteX20" fmla="*/ 1028700 w 1743075"/>
                <a:gd name="connsiteY20" fmla="*/ 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743075" h="1371600">
                  <a:moveTo>
                    <a:pt x="1028700" y="0"/>
                  </a:moveTo>
                  <a:cubicBezTo>
                    <a:pt x="1068705" y="0"/>
                    <a:pt x="1102043" y="0"/>
                    <a:pt x="1140143" y="0"/>
                  </a:cubicBezTo>
                  <a:cubicBezTo>
                    <a:pt x="1140143" y="419100"/>
                    <a:pt x="1140143" y="839153"/>
                    <a:pt x="1140143" y="1262063"/>
                  </a:cubicBezTo>
                  <a:cubicBezTo>
                    <a:pt x="1247775" y="1262063"/>
                    <a:pt x="1349693" y="1262063"/>
                    <a:pt x="1456373" y="1262063"/>
                  </a:cubicBezTo>
                  <a:cubicBezTo>
                    <a:pt x="1456373" y="1052513"/>
                    <a:pt x="1456373" y="843915"/>
                    <a:pt x="1456373" y="631508"/>
                  </a:cubicBezTo>
                  <a:cubicBezTo>
                    <a:pt x="1495425" y="631508"/>
                    <a:pt x="1528763" y="631508"/>
                    <a:pt x="1568768" y="631508"/>
                  </a:cubicBezTo>
                  <a:cubicBezTo>
                    <a:pt x="1568768" y="840105"/>
                    <a:pt x="1568768" y="1049655"/>
                    <a:pt x="1568768" y="1263968"/>
                  </a:cubicBezTo>
                  <a:cubicBezTo>
                    <a:pt x="1630680" y="1263968"/>
                    <a:pt x="1687830" y="1263968"/>
                    <a:pt x="1747838" y="1263968"/>
                  </a:cubicBezTo>
                  <a:cubicBezTo>
                    <a:pt x="1747838" y="1302068"/>
                    <a:pt x="1747838" y="1336358"/>
                    <a:pt x="1747838" y="1374458"/>
                  </a:cubicBezTo>
                  <a:cubicBezTo>
                    <a:pt x="1166813" y="1374458"/>
                    <a:pt x="585788" y="1374458"/>
                    <a:pt x="0" y="1374458"/>
                  </a:cubicBezTo>
                  <a:cubicBezTo>
                    <a:pt x="0" y="1340168"/>
                    <a:pt x="0" y="1306830"/>
                    <a:pt x="0" y="1266825"/>
                  </a:cubicBezTo>
                  <a:cubicBezTo>
                    <a:pt x="58102" y="1266825"/>
                    <a:pt x="118110" y="1266825"/>
                    <a:pt x="181927" y="1266825"/>
                  </a:cubicBezTo>
                  <a:cubicBezTo>
                    <a:pt x="181927" y="1105853"/>
                    <a:pt x="181927" y="951548"/>
                    <a:pt x="181927" y="794385"/>
                  </a:cubicBezTo>
                  <a:cubicBezTo>
                    <a:pt x="221933" y="794385"/>
                    <a:pt x="255270" y="794385"/>
                    <a:pt x="294323" y="794385"/>
                  </a:cubicBezTo>
                  <a:cubicBezTo>
                    <a:pt x="294323" y="950595"/>
                    <a:pt x="294323" y="1104900"/>
                    <a:pt x="294323" y="1263015"/>
                  </a:cubicBezTo>
                  <a:cubicBezTo>
                    <a:pt x="398145" y="1263015"/>
                    <a:pt x="497205" y="1263015"/>
                    <a:pt x="601980" y="1263015"/>
                  </a:cubicBezTo>
                  <a:cubicBezTo>
                    <a:pt x="601980" y="973455"/>
                    <a:pt x="601980" y="687705"/>
                    <a:pt x="601980" y="397193"/>
                  </a:cubicBezTo>
                  <a:cubicBezTo>
                    <a:pt x="641033" y="397193"/>
                    <a:pt x="675323" y="397193"/>
                    <a:pt x="713422" y="397193"/>
                  </a:cubicBezTo>
                  <a:cubicBezTo>
                    <a:pt x="713422" y="684848"/>
                    <a:pt x="713422" y="971550"/>
                    <a:pt x="713422" y="1262063"/>
                  </a:cubicBezTo>
                  <a:cubicBezTo>
                    <a:pt x="820103" y="1262063"/>
                    <a:pt x="922020" y="1262063"/>
                    <a:pt x="1028700" y="1262063"/>
                  </a:cubicBezTo>
                  <a:cubicBezTo>
                    <a:pt x="1028700" y="842010"/>
                    <a:pt x="1028700" y="423863"/>
                    <a:pt x="1028700" y="0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000000"/>
                </a:solidFill>
                <a:latin typeface="Arial" panose="020B0604020202020204"/>
              </a:endParaRPr>
            </a:p>
          </p:txBody>
        </p:sp>
        <p:sp>
          <p:nvSpPr>
            <p:cNvPr id="39" name="Полилиния: фигура 1166">
              <a:extLst>
                <a:ext uri="{FF2B5EF4-FFF2-40B4-BE49-F238E27FC236}">
                  <a16:creationId xmlns:a16="http://schemas.microsoft.com/office/drawing/2014/main" xmlns="" id="{5ED27531-78E3-4401-BCCC-3514DD57F5FE}"/>
                </a:ext>
              </a:extLst>
            </p:cNvPr>
            <p:cNvSpPr/>
            <p:nvPr/>
          </p:nvSpPr>
          <p:spPr>
            <a:xfrm>
              <a:off x="3544236" y="4157658"/>
              <a:ext cx="685800" cy="685800"/>
            </a:xfrm>
            <a:custGeom>
              <a:avLst/>
              <a:gdLst>
                <a:gd name="connsiteX0" fmla="*/ 17 w 685800"/>
                <a:gd name="connsiteY0" fmla="*/ 343857 h 685800"/>
                <a:gd name="connsiteX1" fmla="*/ 348632 w 685800"/>
                <a:gd name="connsiteY1" fmla="*/ 4 h 685800"/>
                <a:gd name="connsiteX2" fmla="*/ 690579 w 685800"/>
                <a:gd name="connsiteY2" fmla="*/ 349572 h 685800"/>
                <a:gd name="connsiteX3" fmla="*/ 344822 w 685800"/>
                <a:gd name="connsiteY3" fmla="*/ 691519 h 685800"/>
                <a:gd name="connsiteX4" fmla="*/ 17 w 685800"/>
                <a:gd name="connsiteY4" fmla="*/ 343857 h 685800"/>
                <a:gd name="connsiteX5" fmla="*/ 336249 w 685800"/>
                <a:gd name="connsiteY5" fmla="*/ 112399 h 685800"/>
                <a:gd name="connsiteX6" fmla="*/ 104792 w 685800"/>
                <a:gd name="connsiteY6" fmla="*/ 347667 h 685800"/>
                <a:gd name="connsiteX7" fmla="*/ 337202 w 685800"/>
                <a:gd name="connsiteY7" fmla="*/ 578172 h 685800"/>
                <a:gd name="connsiteX8" fmla="*/ 570564 w 685800"/>
                <a:gd name="connsiteY8" fmla="*/ 340047 h 685800"/>
                <a:gd name="connsiteX9" fmla="*/ 336249 w 685800"/>
                <a:gd name="connsiteY9" fmla="*/ 112399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5800" h="685800">
                  <a:moveTo>
                    <a:pt x="17" y="343857"/>
                  </a:moveTo>
                  <a:cubicBezTo>
                    <a:pt x="1922" y="155262"/>
                    <a:pt x="160037" y="-948"/>
                    <a:pt x="348632" y="4"/>
                  </a:cubicBezTo>
                  <a:cubicBezTo>
                    <a:pt x="534369" y="957"/>
                    <a:pt x="694389" y="163834"/>
                    <a:pt x="690579" y="349572"/>
                  </a:cubicBezTo>
                  <a:cubicBezTo>
                    <a:pt x="686769" y="536262"/>
                    <a:pt x="529607" y="691519"/>
                    <a:pt x="344822" y="691519"/>
                  </a:cubicBezTo>
                  <a:cubicBezTo>
                    <a:pt x="157179" y="690567"/>
                    <a:pt x="-1888" y="529594"/>
                    <a:pt x="17" y="343857"/>
                  </a:cubicBezTo>
                  <a:close/>
                  <a:moveTo>
                    <a:pt x="336249" y="112399"/>
                  </a:moveTo>
                  <a:cubicBezTo>
                    <a:pt x="209567" y="113352"/>
                    <a:pt x="102887" y="220984"/>
                    <a:pt x="104792" y="347667"/>
                  </a:cubicBezTo>
                  <a:cubicBezTo>
                    <a:pt x="106697" y="472444"/>
                    <a:pt x="213377" y="578172"/>
                    <a:pt x="337202" y="578172"/>
                  </a:cubicBezTo>
                  <a:cubicBezTo>
                    <a:pt x="467694" y="577219"/>
                    <a:pt x="572469" y="470539"/>
                    <a:pt x="570564" y="340047"/>
                  </a:cubicBezTo>
                  <a:cubicBezTo>
                    <a:pt x="568659" y="215269"/>
                    <a:pt x="461979" y="112399"/>
                    <a:pt x="336249" y="112399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000000"/>
                </a:solidFill>
                <a:latin typeface="Arial" panose="020B0604020202020204"/>
              </a:endParaRPr>
            </a:p>
          </p:txBody>
        </p:sp>
        <p:sp>
          <p:nvSpPr>
            <p:cNvPr id="40" name="Полилиния: фигура 1167">
              <a:extLst>
                <a:ext uri="{FF2B5EF4-FFF2-40B4-BE49-F238E27FC236}">
                  <a16:creationId xmlns:a16="http://schemas.microsoft.com/office/drawing/2014/main" xmlns="" id="{105D9402-8525-4D93-858E-A06C6FB9661B}"/>
                </a:ext>
              </a:extLst>
            </p:cNvPr>
            <p:cNvSpPr/>
            <p:nvPr/>
          </p:nvSpPr>
          <p:spPr>
            <a:xfrm>
              <a:off x="2440300" y="4316730"/>
              <a:ext cx="628650" cy="628650"/>
            </a:xfrm>
            <a:custGeom>
              <a:avLst/>
              <a:gdLst>
                <a:gd name="connsiteX0" fmla="*/ 316235 w 628650"/>
                <a:gd name="connsiteY0" fmla="*/ 0 h 628650"/>
                <a:gd name="connsiteX1" fmla="*/ 630560 w 628650"/>
                <a:gd name="connsiteY1" fmla="*/ 310515 h 628650"/>
                <a:gd name="connsiteX2" fmla="*/ 315282 w 628650"/>
                <a:gd name="connsiteY2" fmla="*/ 630555 h 628650"/>
                <a:gd name="connsiteX3" fmla="*/ 5 w 628650"/>
                <a:gd name="connsiteY3" fmla="*/ 314325 h 628650"/>
                <a:gd name="connsiteX4" fmla="*/ 316235 w 628650"/>
                <a:gd name="connsiteY4" fmla="*/ 0 h 628650"/>
                <a:gd name="connsiteX5" fmla="*/ 315282 w 628650"/>
                <a:gd name="connsiteY5" fmla="*/ 516255 h 628650"/>
                <a:gd name="connsiteX6" fmla="*/ 519117 w 628650"/>
                <a:gd name="connsiteY6" fmla="*/ 315277 h 628650"/>
                <a:gd name="connsiteX7" fmla="*/ 317187 w 628650"/>
                <a:gd name="connsiteY7" fmla="*/ 112395 h 628650"/>
                <a:gd name="connsiteX8" fmla="*/ 113352 w 628650"/>
                <a:gd name="connsiteY8" fmla="*/ 313372 h 628650"/>
                <a:gd name="connsiteX9" fmla="*/ 315282 w 628650"/>
                <a:gd name="connsiteY9" fmla="*/ 516255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8650" h="628650">
                  <a:moveTo>
                    <a:pt x="316235" y="0"/>
                  </a:moveTo>
                  <a:cubicBezTo>
                    <a:pt x="487685" y="0"/>
                    <a:pt x="628655" y="139065"/>
                    <a:pt x="630560" y="310515"/>
                  </a:cubicBezTo>
                  <a:cubicBezTo>
                    <a:pt x="632465" y="484822"/>
                    <a:pt x="489590" y="629602"/>
                    <a:pt x="315282" y="630555"/>
                  </a:cubicBezTo>
                  <a:cubicBezTo>
                    <a:pt x="144785" y="630555"/>
                    <a:pt x="-948" y="484822"/>
                    <a:pt x="5" y="314325"/>
                  </a:cubicBezTo>
                  <a:cubicBezTo>
                    <a:pt x="957" y="140017"/>
                    <a:pt x="142880" y="0"/>
                    <a:pt x="316235" y="0"/>
                  </a:cubicBezTo>
                  <a:close/>
                  <a:moveTo>
                    <a:pt x="315282" y="516255"/>
                  </a:moveTo>
                  <a:cubicBezTo>
                    <a:pt x="427677" y="516255"/>
                    <a:pt x="518165" y="426720"/>
                    <a:pt x="519117" y="315277"/>
                  </a:cubicBezTo>
                  <a:cubicBezTo>
                    <a:pt x="520070" y="203835"/>
                    <a:pt x="429582" y="112395"/>
                    <a:pt x="317187" y="112395"/>
                  </a:cubicBezTo>
                  <a:cubicBezTo>
                    <a:pt x="204792" y="111442"/>
                    <a:pt x="113352" y="201930"/>
                    <a:pt x="113352" y="313372"/>
                  </a:cubicBezTo>
                  <a:cubicBezTo>
                    <a:pt x="112400" y="424815"/>
                    <a:pt x="202887" y="515302"/>
                    <a:pt x="315282" y="516255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000000"/>
                </a:solidFill>
                <a:latin typeface="Arial" panose="020B0604020202020204"/>
              </a:endParaRPr>
            </a:p>
          </p:txBody>
        </p:sp>
        <p:sp>
          <p:nvSpPr>
            <p:cNvPr id="41" name="Полилиния: фигура 1168">
              <a:extLst>
                <a:ext uri="{FF2B5EF4-FFF2-40B4-BE49-F238E27FC236}">
                  <a16:creationId xmlns:a16="http://schemas.microsoft.com/office/drawing/2014/main" xmlns="" id="{F3F30E69-BC50-4A63-A6C7-081EE5AAF702}"/>
                </a:ext>
              </a:extLst>
            </p:cNvPr>
            <p:cNvSpPr/>
            <p:nvPr/>
          </p:nvSpPr>
          <p:spPr>
            <a:xfrm>
              <a:off x="4698678" y="4316725"/>
              <a:ext cx="628650" cy="628650"/>
            </a:xfrm>
            <a:custGeom>
              <a:avLst/>
              <a:gdLst>
                <a:gd name="connsiteX0" fmla="*/ 313378 w 628650"/>
                <a:gd name="connsiteY0" fmla="*/ 5 h 628650"/>
                <a:gd name="connsiteX1" fmla="*/ 631513 w 628650"/>
                <a:gd name="connsiteY1" fmla="*/ 317187 h 628650"/>
                <a:gd name="connsiteX2" fmla="*/ 318140 w 628650"/>
                <a:gd name="connsiteY2" fmla="*/ 630560 h 628650"/>
                <a:gd name="connsiteX3" fmla="*/ 5 w 628650"/>
                <a:gd name="connsiteY3" fmla="*/ 317187 h 628650"/>
                <a:gd name="connsiteX4" fmla="*/ 313378 w 628650"/>
                <a:gd name="connsiteY4" fmla="*/ 5 h 628650"/>
                <a:gd name="connsiteX5" fmla="*/ 308615 w 628650"/>
                <a:gd name="connsiteY5" fmla="*/ 516260 h 628650"/>
                <a:gd name="connsiteX6" fmla="*/ 511497 w 628650"/>
                <a:gd name="connsiteY6" fmla="*/ 314330 h 628650"/>
                <a:gd name="connsiteX7" fmla="*/ 308615 w 628650"/>
                <a:gd name="connsiteY7" fmla="*/ 112400 h 628650"/>
                <a:gd name="connsiteX8" fmla="*/ 105732 w 628650"/>
                <a:gd name="connsiteY8" fmla="*/ 314330 h 628650"/>
                <a:gd name="connsiteX9" fmla="*/ 308615 w 628650"/>
                <a:gd name="connsiteY9" fmla="*/ 516260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8650" h="628650">
                  <a:moveTo>
                    <a:pt x="313378" y="5"/>
                  </a:moveTo>
                  <a:cubicBezTo>
                    <a:pt x="488637" y="-948"/>
                    <a:pt x="632465" y="141927"/>
                    <a:pt x="631513" y="317187"/>
                  </a:cubicBezTo>
                  <a:cubicBezTo>
                    <a:pt x="630560" y="485780"/>
                    <a:pt x="486732" y="629607"/>
                    <a:pt x="318140" y="630560"/>
                  </a:cubicBezTo>
                  <a:cubicBezTo>
                    <a:pt x="145737" y="630560"/>
                    <a:pt x="1910" y="489590"/>
                    <a:pt x="5" y="317187"/>
                  </a:cubicBezTo>
                  <a:cubicBezTo>
                    <a:pt x="-947" y="143832"/>
                    <a:pt x="140022" y="957"/>
                    <a:pt x="313378" y="5"/>
                  </a:cubicBezTo>
                  <a:close/>
                  <a:moveTo>
                    <a:pt x="308615" y="516260"/>
                  </a:moveTo>
                  <a:cubicBezTo>
                    <a:pt x="421010" y="516260"/>
                    <a:pt x="511497" y="425772"/>
                    <a:pt x="511497" y="314330"/>
                  </a:cubicBezTo>
                  <a:cubicBezTo>
                    <a:pt x="511497" y="201935"/>
                    <a:pt x="421010" y="111447"/>
                    <a:pt x="308615" y="112400"/>
                  </a:cubicBezTo>
                  <a:cubicBezTo>
                    <a:pt x="195267" y="113352"/>
                    <a:pt x="106685" y="200982"/>
                    <a:pt x="105732" y="314330"/>
                  </a:cubicBezTo>
                  <a:cubicBezTo>
                    <a:pt x="104780" y="424820"/>
                    <a:pt x="196220" y="515307"/>
                    <a:pt x="308615" y="516260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000000"/>
                </a:solidFill>
                <a:latin typeface="Arial" panose="020B0604020202020204"/>
              </a:endParaRPr>
            </a:p>
          </p:txBody>
        </p:sp>
        <p:sp>
          <p:nvSpPr>
            <p:cNvPr id="42" name="Полилиния: фигура 1169">
              <a:extLst>
                <a:ext uri="{FF2B5EF4-FFF2-40B4-BE49-F238E27FC236}">
                  <a16:creationId xmlns:a16="http://schemas.microsoft.com/office/drawing/2014/main" xmlns="" id="{7D340213-BAAC-416D-88CC-DEE73E9658D7}"/>
                </a:ext>
              </a:extLst>
            </p:cNvPr>
            <p:cNvSpPr/>
            <p:nvPr/>
          </p:nvSpPr>
          <p:spPr>
            <a:xfrm>
              <a:off x="6065500" y="2064047"/>
              <a:ext cx="600075" cy="600075"/>
            </a:xfrm>
            <a:custGeom>
              <a:avLst/>
              <a:gdLst>
                <a:gd name="connsiteX0" fmla="*/ 297200 w 600075"/>
                <a:gd name="connsiteY0" fmla="*/ 600095 h 600075"/>
                <a:gd name="connsiteX1" fmla="*/ 20 w 600075"/>
                <a:gd name="connsiteY1" fmla="*/ 299105 h 600075"/>
                <a:gd name="connsiteX2" fmla="*/ 304820 w 600075"/>
                <a:gd name="connsiteY2" fmla="*/ 20 h 600075"/>
                <a:gd name="connsiteX3" fmla="*/ 601048 w 600075"/>
                <a:gd name="connsiteY3" fmla="*/ 299105 h 600075"/>
                <a:gd name="connsiteX4" fmla="*/ 297200 w 600075"/>
                <a:gd name="connsiteY4" fmla="*/ 600095 h 600075"/>
                <a:gd name="connsiteX5" fmla="*/ 299105 w 600075"/>
                <a:gd name="connsiteY5" fmla="*/ 495320 h 600075"/>
                <a:gd name="connsiteX6" fmla="*/ 487700 w 600075"/>
                <a:gd name="connsiteY6" fmla="*/ 310535 h 600075"/>
                <a:gd name="connsiteX7" fmla="*/ 302915 w 600075"/>
                <a:gd name="connsiteY7" fmla="*/ 120988 h 600075"/>
                <a:gd name="connsiteX8" fmla="*/ 113368 w 600075"/>
                <a:gd name="connsiteY8" fmla="*/ 313393 h 600075"/>
                <a:gd name="connsiteX9" fmla="*/ 299105 w 600075"/>
                <a:gd name="connsiteY9" fmla="*/ 495320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0075" h="600075">
                  <a:moveTo>
                    <a:pt x="297200" y="600095"/>
                  </a:moveTo>
                  <a:cubicBezTo>
                    <a:pt x="132418" y="599143"/>
                    <a:pt x="-1885" y="463888"/>
                    <a:pt x="20" y="299105"/>
                  </a:cubicBezTo>
                  <a:cubicBezTo>
                    <a:pt x="1925" y="131465"/>
                    <a:pt x="138133" y="-1885"/>
                    <a:pt x="304820" y="20"/>
                  </a:cubicBezTo>
                  <a:cubicBezTo>
                    <a:pt x="465793" y="1925"/>
                    <a:pt x="601048" y="138133"/>
                    <a:pt x="601048" y="299105"/>
                  </a:cubicBezTo>
                  <a:cubicBezTo>
                    <a:pt x="601048" y="464840"/>
                    <a:pt x="463888" y="601048"/>
                    <a:pt x="297200" y="600095"/>
                  </a:cubicBezTo>
                  <a:close/>
                  <a:moveTo>
                    <a:pt x="299105" y="495320"/>
                  </a:moveTo>
                  <a:cubicBezTo>
                    <a:pt x="403880" y="495320"/>
                    <a:pt x="486748" y="414358"/>
                    <a:pt x="487700" y="310535"/>
                  </a:cubicBezTo>
                  <a:cubicBezTo>
                    <a:pt x="488653" y="206713"/>
                    <a:pt x="405785" y="121940"/>
                    <a:pt x="302915" y="120988"/>
                  </a:cubicBezTo>
                  <a:cubicBezTo>
                    <a:pt x="201950" y="120035"/>
                    <a:pt x="113368" y="209570"/>
                    <a:pt x="113368" y="313393"/>
                  </a:cubicBezTo>
                  <a:cubicBezTo>
                    <a:pt x="113368" y="414358"/>
                    <a:pt x="195283" y="494368"/>
                    <a:pt x="299105" y="495320"/>
                  </a:cubicBezTo>
                  <a:close/>
                </a:path>
              </a:pathLst>
            </a:custGeom>
            <a:grpFill/>
            <a:ln w="9525" cap="flat">
              <a:solidFill>
                <a:srgbClr val="0082BB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377">
                <a:defRPr/>
              </a:pPr>
              <a:endParaRPr lang="ru-RU" sz="1351">
                <a:solidFill>
                  <a:srgbClr val="000000"/>
                </a:solidFill>
                <a:latin typeface="Arial" panose="020B0604020202020204"/>
              </a:endParaRPr>
            </a:p>
          </p:txBody>
        </p:sp>
      </p:grp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xmlns="" id="{29CFE8C8-8307-4B4D-8FA9-20138FC8D2AC}"/>
              </a:ext>
            </a:extLst>
          </p:cNvPr>
          <p:cNvSpPr/>
          <p:nvPr/>
        </p:nvSpPr>
        <p:spPr>
          <a:xfrm>
            <a:off x="1759896" y="3582082"/>
            <a:ext cx="208145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l"/>
            <a:r>
              <a:rPr lang="ru-RU" sz="2400" spc="-40" dirty="0">
                <a:solidFill>
                  <a:srgbClr val="17A0D6"/>
                </a:solidFill>
                <a:cs typeface="Arial" panose="020B0604020202020204" pitchFamily="34" charset="0"/>
              </a:rPr>
              <a:t>Школы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xmlns="" id="{ED3924EE-69BD-4184-BEE5-5679D72F3A01}"/>
              </a:ext>
            </a:extLst>
          </p:cNvPr>
          <p:cNvSpPr/>
          <p:nvPr/>
        </p:nvSpPr>
        <p:spPr>
          <a:xfrm>
            <a:off x="452166" y="4367152"/>
            <a:ext cx="3270748" cy="4515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l"/>
            <a:r>
              <a:rPr lang="ru-RU" sz="1467" spc="-40" dirty="0">
                <a:cs typeface="Arial" panose="020B0604020202020204" pitchFamily="34" charset="0"/>
              </a:rPr>
              <a:t>Темы по финансовой грамотности </a:t>
            </a:r>
          </a:p>
          <a:p>
            <a:pPr algn="l"/>
            <a:r>
              <a:rPr lang="ru-RU" sz="1467" spc="-40" dirty="0">
                <a:cs typeface="Arial" panose="020B0604020202020204" pitchFamily="34" charset="0"/>
              </a:rPr>
              <a:t>присутствуют в предметах: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xmlns="" id="{A409301A-BED4-4895-87CE-6A3F9758AC18}"/>
              </a:ext>
            </a:extLst>
          </p:cNvPr>
          <p:cNvSpPr/>
          <p:nvPr/>
        </p:nvSpPr>
        <p:spPr>
          <a:xfrm>
            <a:off x="433387" y="5072413"/>
            <a:ext cx="1584000" cy="360000"/>
          </a:xfrm>
          <a:prstGeom prst="rect">
            <a:avLst/>
          </a:prstGeom>
          <a:solidFill>
            <a:srgbClr val="EAF6FB"/>
          </a:solidFill>
        </p:spPr>
        <p:txBody>
          <a:bodyPr wrap="none">
            <a:spAutoFit/>
          </a:bodyPr>
          <a:lstStyle/>
          <a:p>
            <a:pPr defTabSz="914377">
              <a:defRPr/>
            </a:pPr>
            <a:r>
              <a:rPr lang="ru-RU" sz="1333" dirty="0">
                <a:solidFill>
                  <a:srgbClr val="000000"/>
                </a:solidFill>
                <a:latin typeface="Arial" panose="020B0604020202020204"/>
              </a:rPr>
              <a:t>Математика</a:t>
            </a:r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xmlns="" id="{C12FE5D7-3799-402A-B984-C6A37309963E}"/>
              </a:ext>
            </a:extLst>
          </p:cNvPr>
          <p:cNvSpPr/>
          <p:nvPr/>
        </p:nvSpPr>
        <p:spPr>
          <a:xfrm>
            <a:off x="433387" y="5905608"/>
            <a:ext cx="1584000" cy="360000"/>
          </a:xfrm>
          <a:prstGeom prst="rect">
            <a:avLst/>
          </a:prstGeom>
          <a:solidFill>
            <a:srgbClr val="EAF6FB"/>
          </a:solidFill>
        </p:spPr>
        <p:txBody>
          <a:bodyPr wrap="none">
            <a:spAutoFit/>
          </a:bodyPr>
          <a:lstStyle/>
          <a:p>
            <a:pPr defTabSz="914377">
              <a:defRPr/>
            </a:pPr>
            <a:r>
              <a:rPr lang="ru-RU" sz="1333" dirty="0">
                <a:solidFill>
                  <a:srgbClr val="000000"/>
                </a:solidFill>
                <a:latin typeface="Arial" panose="020B0604020202020204"/>
              </a:rPr>
              <a:t>География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xmlns="" id="{550F15E1-1509-4C36-A3AF-03F28C2FDE2E}"/>
              </a:ext>
            </a:extLst>
          </p:cNvPr>
          <p:cNvSpPr/>
          <p:nvPr/>
        </p:nvSpPr>
        <p:spPr>
          <a:xfrm>
            <a:off x="2138914" y="5072413"/>
            <a:ext cx="1584000" cy="360000"/>
          </a:xfrm>
          <a:prstGeom prst="rect">
            <a:avLst/>
          </a:prstGeom>
          <a:solidFill>
            <a:srgbClr val="EAF6FB"/>
          </a:solidFill>
        </p:spPr>
        <p:txBody>
          <a:bodyPr wrap="none">
            <a:spAutoFit/>
          </a:bodyPr>
          <a:lstStyle/>
          <a:p>
            <a:pPr defTabSz="914377">
              <a:defRPr/>
            </a:pPr>
            <a:r>
              <a:rPr lang="ru-RU" sz="1333" dirty="0">
                <a:solidFill>
                  <a:srgbClr val="000000"/>
                </a:solidFill>
                <a:latin typeface="Arial" panose="020B0604020202020204"/>
              </a:rPr>
              <a:t>Окружающий мир</a:t>
            </a: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xmlns="" id="{0B177870-4D8C-43C0-86F7-9889FB1A425F}"/>
              </a:ext>
            </a:extLst>
          </p:cNvPr>
          <p:cNvSpPr/>
          <p:nvPr/>
        </p:nvSpPr>
        <p:spPr>
          <a:xfrm>
            <a:off x="2138914" y="5907167"/>
            <a:ext cx="1584000" cy="360000"/>
          </a:xfrm>
          <a:prstGeom prst="rect">
            <a:avLst/>
          </a:prstGeom>
          <a:solidFill>
            <a:srgbClr val="EAF6FB"/>
          </a:solidFill>
        </p:spPr>
        <p:txBody>
          <a:bodyPr wrap="none">
            <a:spAutoFit/>
          </a:bodyPr>
          <a:lstStyle/>
          <a:p>
            <a:pPr defTabSz="914377">
              <a:defRPr/>
            </a:pPr>
            <a:r>
              <a:rPr lang="ru-RU" sz="1333" dirty="0">
                <a:solidFill>
                  <a:srgbClr val="000000"/>
                </a:solidFill>
                <a:latin typeface="Arial" panose="020B0604020202020204"/>
              </a:rPr>
              <a:t>Информатика</a:t>
            </a: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xmlns="" id="{8A9C169D-FBBD-4D0F-AD30-47BA261FBD19}"/>
              </a:ext>
            </a:extLst>
          </p:cNvPr>
          <p:cNvSpPr/>
          <p:nvPr/>
        </p:nvSpPr>
        <p:spPr>
          <a:xfrm>
            <a:off x="2138914" y="5489790"/>
            <a:ext cx="1584000" cy="360000"/>
          </a:xfrm>
          <a:prstGeom prst="rect">
            <a:avLst/>
          </a:prstGeom>
          <a:solidFill>
            <a:srgbClr val="EAF6FB"/>
          </a:solidFill>
        </p:spPr>
        <p:txBody>
          <a:bodyPr wrap="none">
            <a:spAutoFit/>
          </a:bodyPr>
          <a:lstStyle/>
          <a:p>
            <a:pPr defTabSz="914377">
              <a:defRPr/>
            </a:pPr>
            <a:r>
              <a:rPr lang="ru-RU" sz="1333" dirty="0">
                <a:solidFill>
                  <a:srgbClr val="000000"/>
                </a:solidFill>
                <a:latin typeface="Arial" panose="020B0604020202020204"/>
              </a:rPr>
              <a:t>Обществознание</a:t>
            </a: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xmlns="" id="{C015D991-18A1-41E6-9A85-C3426FECD425}"/>
              </a:ext>
            </a:extLst>
          </p:cNvPr>
          <p:cNvSpPr/>
          <p:nvPr/>
        </p:nvSpPr>
        <p:spPr>
          <a:xfrm>
            <a:off x="433387" y="5489010"/>
            <a:ext cx="1584000" cy="360000"/>
          </a:xfrm>
          <a:prstGeom prst="rect">
            <a:avLst/>
          </a:prstGeom>
          <a:solidFill>
            <a:srgbClr val="EAF6FB"/>
          </a:solidFill>
        </p:spPr>
        <p:txBody>
          <a:bodyPr wrap="none">
            <a:spAutoFit/>
          </a:bodyPr>
          <a:lstStyle/>
          <a:p>
            <a:pPr defTabSz="914377">
              <a:defRPr/>
            </a:pPr>
            <a:r>
              <a:rPr lang="ru-RU" sz="1333" dirty="0">
                <a:solidFill>
                  <a:srgbClr val="000000"/>
                </a:solidFill>
                <a:latin typeface="Arial" panose="020B0604020202020204"/>
              </a:rPr>
              <a:t>ОБЖ </a:t>
            </a: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xmlns="" id="{AE20A10F-94C4-48BD-8847-6DC619F2AA0F}"/>
              </a:ext>
            </a:extLst>
          </p:cNvPr>
          <p:cNvSpPr/>
          <p:nvPr/>
        </p:nvSpPr>
        <p:spPr>
          <a:xfrm>
            <a:off x="5743736" y="3385995"/>
            <a:ext cx="2081453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l"/>
            <a:r>
              <a:rPr lang="ru-RU" sz="2400" spc="-40" dirty="0">
                <a:solidFill>
                  <a:srgbClr val="17A0D6"/>
                </a:solidFill>
                <a:cs typeface="Arial" panose="020B0604020202020204" pitchFamily="34" charset="0"/>
              </a:rPr>
              <a:t>Колледжи</a:t>
            </a:r>
            <a:br>
              <a:rPr lang="ru-RU" sz="2400" spc="-40" dirty="0">
                <a:solidFill>
                  <a:srgbClr val="17A0D6"/>
                </a:solidFill>
                <a:cs typeface="Arial" panose="020B0604020202020204" pitchFamily="34" charset="0"/>
              </a:rPr>
            </a:br>
            <a:r>
              <a:rPr lang="ru-RU" sz="2400" spc="-40" dirty="0">
                <a:solidFill>
                  <a:srgbClr val="17A0D6"/>
                </a:solidFill>
                <a:cs typeface="Arial" panose="020B0604020202020204" pitchFamily="34" charset="0"/>
              </a:rPr>
              <a:t>и техникумы</a:t>
            </a:r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xmlns="" id="{BBB17A67-B815-4C9E-886E-25D2FE664A7B}"/>
              </a:ext>
            </a:extLst>
          </p:cNvPr>
          <p:cNvSpPr/>
          <p:nvPr/>
        </p:nvSpPr>
        <p:spPr>
          <a:xfrm>
            <a:off x="4358507" y="4367152"/>
            <a:ext cx="3270748" cy="4515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l"/>
            <a:r>
              <a:rPr lang="ru-RU" sz="1467" spc="-40" dirty="0">
                <a:cs typeface="Arial" panose="020B0604020202020204" pitchFamily="34" charset="0"/>
              </a:rPr>
              <a:t>Введена общая компетенция </a:t>
            </a:r>
            <a:br>
              <a:rPr lang="ru-RU" sz="1467" spc="-40" dirty="0">
                <a:cs typeface="Arial" panose="020B0604020202020204" pitchFamily="34" charset="0"/>
              </a:rPr>
            </a:br>
            <a:r>
              <a:rPr lang="ru-RU" sz="1467" spc="-40" dirty="0">
                <a:cs typeface="Arial" panose="020B0604020202020204" pitchFamily="34" charset="0"/>
              </a:rPr>
              <a:t>по финансовой грамотности </a:t>
            </a: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xmlns="" id="{BF9D2362-0293-47CD-A7E8-23FB3CDEAE89}"/>
              </a:ext>
            </a:extLst>
          </p:cNvPr>
          <p:cNvSpPr/>
          <p:nvPr/>
        </p:nvSpPr>
        <p:spPr>
          <a:xfrm>
            <a:off x="4358507" y="5072413"/>
            <a:ext cx="4241674" cy="1323054"/>
          </a:xfrm>
          <a:prstGeom prst="rect">
            <a:avLst/>
          </a:prstGeom>
          <a:solidFill>
            <a:srgbClr val="EAF6FB"/>
          </a:solidFill>
        </p:spPr>
        <p:txBody>
          <a:bodyPr wrap="none">
            <a:spAutoFit/>
          </a:bodyPr>
          <a:lstStyle/>
          <a:p>
            <a:pPr defTabSz="914377">
              <a:defRPr/>
            </a:pPr>
            <a:r>
              <a:rPr lang="ru-RU" sz="1333" dirty="0">
                <a:solidFill>
                  <a:srgbClr val="000000"/>
                </a:solidFill>
              </a:rPr>
              <a:t>«</a:t>
            </a:r>
            <a:r>
              <a:rPr lang="ru-RU" sz="1333" dirty="0">
                <a:solidFill>
                  <a:srgbClr val="000000"/>
                </a:solidFill>
                <a:latin typeface="Arial" panose="020B0604020202020204"/>
              </a:rPr>
              <a:t>Планировать и реализовывать </a:t>
            </a:r>
            <a:endParaRPr lang="ru-RU" sz="1333" dirty="0" smtClean="0">
              <a:solidFill>
                <a:srgbClr val="000000"/>
              </a:solidFill>
              <a:latin typeface="Arial" panose="020B0604020202020204"/>
            </a:endParaRPr>
          </a:p>
          <a:p>
            <a:pPr defTabSz="914377">
              <a:defRPr/>
            </a:pPr>
            <a:r>
              <a:rPr lang="ru-RU" sz="1333" dirty="0" smtClean="0">
                <a:solidFill>
                  <a:srgbClr val="000000"/>
                </a:solidFill>
                <a:latin typeface="Arial" panose="020B0604020202020204"/>
              </a:rPr>
              <a:t>собственное </a:t>
            </a:r>
            <a:r>
              <a:rPr lang="ru-RU" sz="1333" dirty="0">
                <a:solidFill>
                  <a:srgbClr val="000000"/>
                </a:solidFill>
                <a:latin typeface="Arial" panose="020B0604020202020204"/>
              </a:rPr>
              <a:t>профессиональное и личностное </a:t>
            </a:r>
            <a:endParaRPr lang="ru-RU" sz="1333" dirty="0" smtClean="0">
              <a:solidFill>
                <a:srgbClr val="000000"/>
              </a:solidFill>
              <a:latin typeface="Arial" panose="020B0604020202020204"/>
            </a:endParaRPr>
          </a:p>
          <a:p>
            <a:pPr defTabSz="914377">
              <a:defRPr/>
            </a:pPr>
            <a:r>
              <a:rPr lang="ru-RU" sz="1333" dirty="0" smtClean="0">
                <a:solidFill>
                  <a:srgbClr val="000000"/>
                </a:solidFill>
                <a:latin typeface="Arial" panose="020B0604020202020204"/>
              </a:rPr>
              <a:t>развитие</a:t>
            </a:r>
            <a:r>
              <a:rPr lang="ru-RU" sz="1333" dirty="0">
                <a:solidFill>
                  <a:srgbClr val="000000"/>
                </a:solidFill>
                <a:latin typeface="Arial" panose="020B0604020202020204"/>
              </a:rPr>
              <a:t>, предпринимательскую деятельность </a:t>
            </a:r>
            <a:endParaRPr lang="ru-RU" sz="1333" dirty="0" smtClean="0">
              <a:solidFill>
                <a:srgbClr val="000000"/>
              </a:solidFill>
              <a:latin typeface="Arial" panose="020B0604020202020204"/>
            </a:endParaRPr>
          </a:p>
          <a:p>
            <a:pPr defTabSz="914377">
              <a:defRPr/>
            </a:pPr>
            <a:r>
              <a:rPr lang="ru-RU" sz="1333" dirty="0" smtClean="0">
                <a:solidFill>
                  <a:srgbClr val="000000"/>
                </a:solidFill>
                <a:latin typeface="Arial" panose="020B0604020202020204"/>
              </a:rPr>
              <a:t>в </a:t>
            </a:r>
            <a:r>
              <a:rPr lang="ru-RU" sz="1333" dirty="0">
                <a:solidFill>
                  <a:srgbClr val="000000"/>
                </a:solidFill>
                <a:latin typeface="Arial" panose="020B0604020202020204"/>
              </a:rPr>
              <a:t>профессиональной сфере, использовать знания </a:t>
            </a:r>
            <a:endParaRPr lang="ru-RU" sz="1333" dirty="0" smtClean="0">
              <a:solidFill>
                <a:srgbClr val="000000"/>
              </a:solidFill>
              <a:latin typeface="Arial" panose="020B0604020202020204"/>
            </a:endParaRPr>
          </a:p>
          <a:p>
            <a:pPr defTabSz="914377">
              <a:defRPr/>
            </a:pPr>
            <a:r>
              <a:rPr lang="ru-RU" sz="1333" dirty="0" smtClean="0">
                <a:solidFill>
                  <a:srgbClr val="000000"/>
                </a:solidFill>
                <a:latin typeface="Arial" panose="020B0604020202020204"/>
              </a:rPr>
              <a:t>по </a:t>
            </a:r>
            <a:r>
              <a:rPr lang="ru-RU" sz="1333" dirty="0">
                <a:solidFill>
                  <a:srgbClr val="000000"/>
                </a:solidFill>
                <a:latin typeface="Arial" panose="020B0604020202020204"/>
              </a:rPr>
              <a:t>правовой и финансовой грамотности </a:t>
            </a:r>
            <a:endParaRPr lang="ru-RU" sz="1333" dirty="0" smtClean="0">
              <a:solidFill>
                <a:srgbClr val="000000"/>
              </a:solidFill>
              <a:latin typeface="Arial" panose="020B0604020202020204"/>
            </a:endParaRPr>
          </a:p>
          <a:p>
            <a:pPr defTabSz="914377">
              <a:defRPr/>
            </a:pPr>
            <a:r>
              <a:rPr lang="ru-RU" sz="1333" dirty="0" smtClean="0">
                <a:solidFill>
                  <a:srgbClr val="000000"/>
                </a:solidFill>
                <a:latin typeface="Arial" panose="020B0604020202020204"/>
              </a:rPr>
              <a:t>в </a:t>
            </a:r>
            <a:r>
              <a:rPr lang="ru-RU" sz="1333" dirty="0">
                <a:solidFill>
                  <a:srgbClr val="000000"/>
                </a:solidFill>
                <a:latin typeface="Arial" panose="020B0604020202020204"/>
              </a:rPr>
              <a:t>различных жизненных ситуациях»</a:t>
            </a: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xmlns="" id="{7A4277DA-0625-4968-B410-1134A0B7AD85}"/>
              </a:ext>
            </a:extLst>
          </p:cNvPr>
          <p:cNvSpPr/>
          <p:nvPr/>
        </p:nvSpPr>
        <p:spPr>
          <a:xfrm>
            <a:off x="8767140" y="4367152"/>
            <a:ext cx="2712529" cy="4515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l"/>
            <a:r>
              <a:rPr lang="ru-RU" sz="1467" spc="-40" dirty="0">
                <a:cs typeface="Arial" panose="020B0604020202020204" pitchFamily="34" charset="0"/>
              </a:rPr>
              <a:t>Включена универсальная</a:t>
            </a:r>
            <a:br>
              <a:rPr lang="ru-RU" sz="1467" spc="-40" dirty="0">
                <a:cs typeface="Arial" panose="020B0604020202020204" pitchFamily="34" charset="0"/>
              </a:rPr>
            </a:br>
            <a:r>
              <a:rPr lang="ru-RU" sz="1467" spc="-40" dirty="0">
                <a:cs typeface="Arial" panose="020B0604020202020204" pitchFamily="34" charset="0"/>
              </a:rPr>
              <a:t>компетенция</a:t>
            </a:r>
          </a:p>
        </p:txBody>
      </p:sp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xmlns="" id="{4FCA2184-EABC-4FDE-9978-91BA09D2273A}"/>
              </a:ext>
            </a:extLst>
          </p:cNvPr>
          <p:cNvSpPr/>
          <p:nvPr/>
        </p:nvSpPr>
        <p:spPr>
          <a:xfrm>
            <a:off x="8759309" y="5072413"/>
            <a:ext cx="3324052" cy="502573"/>
          </a:xfrm>
          <a:prstGeom prst="rect">
            <a:avLst/>
          </a:prstGeom>
          <a:solidFill>
            <a:srgbClr val="EAF6FB"/>
          </a:solidFill>
        </p:spPr>
        <p:txBody>
          <a:bodyPr wrap="none">
            <a:spAutoFit/>
          </a:bodyPr>
          <a:lstStyle/>
          <a:p>
            <a:pPr defTabSz="914377">
              <a:defRPr/>
            </a:pPr>
            <a:r>
              <a:rPr lang="ru-RU" sz="1333" dirty="0">
                <a:solidFill>
                  <a:srgbClr val="000000"/>
                </a:solidFill>
                <a:latin typeface="Arial" panose="020B0604020202020204"/>
              </a:rPr>
              <a:t>«Экономическая культура,</a:t>
            </a:r>
            <a:br>
              <a:rPr lang="ru-RU" sz="1333" dirty="0">
                <a:solidFill>
                  <a:srgbClr val="000000"/>
                </a:solidFill>
                <a:latin typeface="Arial" panose="020B0604020202020204"/>
              </a:rPr>
            </a:br>
            <a:r>
              <a:rPr lang="ru-RU" sz="1333" dirty="0">
                <a:solidFill>
                  <a:srgbClr val="000000"/>
                </a:solidFill>
                <a:latin typeface="Arial" panose="020B0604020202020204"/>
              </a:rPr>
              <a:t>в </a:t>
            </a:r>
            <a:r>
              <a:rPr lang="ru-RU" sz="1333" dirty="0" smtClean="0">
                <a:solidFill>
                  <a:srgbClr val="000000"/>
                </a:solidFill>
                <a:latin typeface="Arial" panose="020B0604020202020204"/>
              </a:rPr>
              <a:t>том числе </a:t>
            </a:r>
            <a:r>
              <a:rPr lang="ru-RU" sz="1333" dirty="0">
                <a:solidFill>
                  <a:srgbClr val="000000"/>
                </a:solidFill>
                <a:latin typeface="Arial" panose="020B0604020202020204"/>
              </a:rPr>
              <a:t>финансовая грамотность»</a:t>
            </a:r>
          </a:p>
        </p:txBody>
      </p:sp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xmlns="" id="{896DAB18-C539-44EE-B79E-4CED1470897F}"/>
              </a:ext>
            </a:extLst>
          </p:cNvPr>
          <p:cNvSpPr/>
          <p:nvPr/>
        </p:nvSpPr>
        <p:spPr>
          <a:xfrm>
            <a:off x="9996478" y="3516766"/>
            <a:ext cx="87566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l"/>
            <a:r>
              <a:rPr lang="ru-RU" sz="2400" spc="-40" dirty="0">
                <a:solidFill>
                  <a:srgbClr val="17A0D6"/>
                </a:solidFill>
                <a:cs typeface="Arial" panose="020B0604020202020204" pitchFamily="34" charset="0"/>
              </a:rPr>
              <a:t>Вузы</a:t>
            </a:r>
          </a:p>
        </p:txBody>
      </p:sp>
      <p:sp>
        <p:nvSpPr>
          <p:cNvPr id="59" name="Нижний колонтитул 1">
            <a:extLst>
              <a:ext uri="{FF2B5EF4-FFF2-40B4-BE49-F238E27FC236}">
                <a16:creationId xmlns:a16="http://schemas.microsoft.com/office/drawing/2014/main" xmlns="" id="{44E29453-57B0-494E-AEA3-5AEC85D79CAF}"/>
              </a:ext>
            </a:extLst>
          </p:cNvPr>
          <p:cNvSpPr txBox="1">
            <a:spLocks/>
          </p:cNvSpPr>
          <p:nvPr/>
        </p:nvSpPr>
        <p:spPr>
          <a:xfrm>
            <a:off x="1981200" y="276225"/>
            <a:ext cx="9517333" cy="595396"/>
          </a:xfrm>
          <a:prstGeom prst="rect">
            <a:avLst/>
          </a:prstGeom>
        </p:spPr>
        <p:txBody>
          <a:bodyPr vert="horz" wrap="square" lIns="0" tIns="0" rIns="0" bIns="0" rtlCol="0" anchor="ctr">
            <a:normAutofit fontScale="92500"/>
          </a:bodyPr>
          <a:lstStyle>
            <a:defPPr>
              <a:defRPr lang="ru-RU"/>
            </a:defPPr>
            <a:lvl1pPr marL="0" algn="l" defTabSz="914400" rtl="0" eaLnBrk="1" latinLnBrk="0" hangingPunct="1">
              <a:defRPr sz="2800" kern="1200">
                <a:solidFill>
                  <a:srgbClr val="0082B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/>
              <a:t>Федеральные государственные образовательные стандарты (ФГОС</a:t>
            </a:r>
            <a:r>
              <a:rPr lang="ru-RU" sz="2400" dirty="0" smtClean="0"/>
              <a:t>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46281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24">
            <a:extLst>
              <a:ext uri="{FF2B5EF4-FFF2-40B4-BE49-F238E27FC236}">
                <a16:creationId xmlns:a16="http://schemas.microsoft.com/office/drawing/2014/main" xmlns="" id="{D1E0375B-C2AB-4A0C-9614-A9AEC7E18770}"/>
              </a:ext>
            </a:extLst>
          </p:cNvPr>
          <p:cNvSpPr/>
          <p:nvPr/>
        </p:nvSpPr>
        <p:spPr>
          <a:xfrm>
            <a:off x="433387" y="1104900"/>
            <a:ext cx="3600000" cy="1425362"/>
          </a:xfrm>
          <a:prstGeom prst="rect">
            <a:avLst/>
          </a:prstGeom>
          <a:solidFill>
            <a:srgbClr val="17A0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ctr"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Книги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31AC375F-D186-489D-AA88-CAEFE747E147}"/>
              </a:ext>
            </a:extLst>
          </p:cNvPr>
          <p:cNvSpPr/>
          <p:nvPr/>
        </p:nvSpPr>
        <p:spPr>
          <a:xfrm>
            <a:off x="433387" y="2530262"/>
            <a:ext cx="3600000" cy="3915816"/>
          </a:xfrm>
          <a:prstGeom prst="rect">
            <a:avLst/>
          </a:prstGeom>
          <a:solidFill>
            <a:srgbClr val="EA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0" rIns="72000" bIns="360000" rtlCol="0" anchor="t"/>
          <a:lstStyle/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Сформируют у ребенка правильные установки финансового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планирования и </a:t>
            </a: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научат принимать разумные финансовые решения</a:t>
            </a:r>
          </a:p>
          <a:p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4133B5A2-F741-4260-A909-A8279A053AFE}"/>
              </a:ext>
            </a:extLst>
          </p:cNvPr>
          <p:cNvSpPr/>
          <p:nvPr/>
        </p:nvSpPr>
        <p:spPr>
          <a:xfrm>
            <a:off x="816052" y="4163329"/>
            <a:ext cx="2771210" cy="2013133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9EB08B40-8045-4A47-8D8F-9CBB9903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4</a:t>
            </a:fld>
            <a:endParaRPr lang="ru-RU"/>
          </a:p>
        </p:txBody>
      </p:sp>
      <p:sp>
        <p:nvSpPr>
          <p:cNvPr id="16" name="Скругленный прямоугольник 24">
            <a:extLst>
              <a:ext uri="{FF2B5EF4-FFF2-40B4-BE49-F238E27FC236}">
                <a16:creationId xmlns:a16="http://schemas.microsoft.com/office/drawing/2014/main" xmlns="" id="{73352152-5977-4F42-B3C8-8709CCDDAF0E}"/>
              </a:ext>
            </a:extLst>
          </p:cNvPr>
          <p:cNvSpPr/>
          <p:nvPr/>
        </p:nvSpPr>
        <p:spPr>
          <a:xfrm>
            <a:off x="4279900" y="1104900"/>
            <a:ext cx="3600000" cy="1425362"/>
          </a:xfrm>
          <a:prstGeom prst="rect">
            <a:avLst/>
          </a:prstGeom>
          <a:solidFill>
            <a:srgbClr val="17A0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ctr"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Мультфильмы</a:t>
            </a:r>
          </a:p>
        </p:txBody>
      </p:sp>
      <p:sp>
        <p:nvSpPr>
          <p:cNvPr id="17" name="Скругленный прямоугольник 24">
            <a:extLst>
              <a:ext uri="{FF2B5EF4-FFF2-40B4-BE49-F238E27FC236}">
                <a16:creationId xmlns:a16="http://schemas.microsoft.com/office/drawing/2014/main" xmlns="" id="{B5C19CFF-109F-4950-BA87-13BCBC51EE62}"/>
              </a:ext>
            </a:extLst>
          </p:cNvPr>
          <p:cNvSpPr/>
          <p:nvPr/>
        </p:nvSpPr>
        <p:spPr>
          <a:xfrm>
            <a:off x="8126413" y="1104900"/>
            <a:ext cx="3600000" cy="1425362"/>
          </a:xfrm>
          <a:prstGeom prst="rect">
            <a:avLst/>
          </a:prstGeom>
          <a:solidFill>
            <a:srgbClr val="17A0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ctr"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Игры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F58D37FB-B83F-4E18-AD12-73C7A5B8AE5C}"/>
              </a:ext>
            </a:extLst>
          </p:cNvPr>
          <p:cNvSpPr/>
          <p:nvPr/>
        </p:nvSpPr>
        <p:spPr>
          <a:xfrm>
            <a:off x="4296000" y="2530262"/>
            <a:ext cx="3600000" cy="3915816"/>
          </a:xfrm>
          <a:prstGeom prst="rect">
            <a:avLst/>
          </a:prstGeom>
          <a:solidFill>
            <a:srgbClr val="EA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0" rIns="72000" bIns="360000" rtlCol="0" anchor="t"/>
          <a:lstStyle/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Расскажут, как тратить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деньги</a:t>
            </a:r>
            <a:b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умом и не попасться мошенникам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D2BEC09F-F6DB-43E4-9EF2-D34D1ABAA660}"/>
              </a:ext>
            </a:extLst>
          </p:cNvPr>
          <p:cNvSpPr/>
          <p:nvPr/>
        </p:nvSpPr>
        <p:spPr>
          <a:xfrm>
            <a:off x="8126413" y="2530262"/>
            <a:ext cx="3600000" cy="3915816"/>
          </a:xfrm>
          <a:prstGeom prst="rect">
            <a:avLst/>
          </a:prstGeom>
          <a:solidFill>
            <a:srgbClr val="EA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0" rIns="180000" bIns="360000" rtlCol="0" anchor="t"/>
          <a:lstStyle/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Обучат финансовой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грамотности</a:t>
            </a:r>
            <a:b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увлекательном интерактивном формате</a:t>
            </a:r>
          </a:p>
        </p:txBody>
      </p:sp>
      <p:grpSp>
        <p:nvGrpSpPr>
          <p:cNvPr id="27" name="Группа 26">
            <a:extLst>
              <a:ext uri="{FF2B5EF4-FFF2-40B4-BE49-F238E27FC236}">
                <a16:creationId xmlns:a16="http://schemas.microsoft.com/office/drawing/2014/main" xmlns="" id="{C2C7C95D-06F7-403C-833F-D48486BE6BAF}"/>
              </a:ext>
            </a:extLst>
          </p:cNvPr>
          <p:cNvGrpSpPr/>
          <p:nvPr/>
        </p:nvGrpSpPr>
        <p:grpSpPr>
          <a:xfrm>
            <a:off x="8191185" y="4163329"/>
            <a:ext cx="3301923" cy="1799084"/>
            <a:chOff x="8178060" y="3794483"/>
            <a:chExt cx="3301922" cy="1799084"/>
          </a:xfrm>
        </p:grpSpPr>
        <p:grpSp>
          <p:nvGrpSpPr>
            <p:cNvPr id="28" name="Группа 27">
              <a:extLst>
                <a:ext uri="{FF2B5EF4-FFF2-40B4-BE49-F238E27FC236}">
                  <a16:creationId xmlns:a16="http://schemas.microsoft.com/office/drawing/2014/main" xmlns="" id="{91DC50B4-E2A8-4C53-B3E3-2A37CF2B2B66}"/>
                </a:ext>
              </a:extLst>
            </p:cNvPr>
            <p:cNvGrpSpPr/>
            <p:nvPr/>
          </p:nvGrpSpPr>
          <p:grpSpPr>
            <a:xfrm>
              <a:off x="8178060" y="3794483"/>
              <a:ext cx="3301922" cy="1799084"/>
              <a:chOff x="11563" y="2177467"/>
              <a:chExt cx="3149045" cy="1715788"/>
            </a:xfrm>
          </p:grpSpPr>
          <p:pic>
            <p:nvPicPr>
              <p:cNvPr id="30" name="Picture 6">
                <a:extLst>
                  <a:ext uri="{FF2B5EF4-FFF2-40B4-BE49-F238E27FC236}">
                    <a16:creationId xmlns:a16="http://schemas.microsoft.com/office/drawing/2014/main" xmlns="" id="{2A13202F-3A64-46DA-945B-3856A90FF1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563" y="2177467"/>
                <a:ext cx="3149045" cy="1715788"/>
              </a:xfrm>
              <a:prstGeom prst="rect">
                <a:avLst/>
              </a:prstGeom>
            </p:spPr>
          </p:pic>
          <p:pic>
            <p:nvPicPr>
              <p:cNvPr id="31" name="Рисунок 30">
                <a:extLst>
                  <a:ext uri="{FF2B5EF4-FFF2-40B4-BE49-F238E27FC236}">
                    <a16:creationId xmlns:a16="http://schemas.microsoft.com/office/drawing/2014/main" xmlns="" id="{E7A9836E-D2E1-47A8-AD7E-F2718EBB1B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01220" y="2280569"/>
                <a:ext cx="2171675" cy="1341680"/>
              </a:xfrm>
              <a:prstGeom prst="rect">
                <a:avLst/>
              </a:prstGeom>
            </p:spPr>
          </p:pic>
        </p:grpSp>
        <p:pic>
          <p:nvPicPr>
            <p:cNvPr id="29" name="Рисунок 28">
              <a:extLst>
                <a:ext uri="{FF2B5EF4-FFF2-40B4-BE49-F238E27FC236}">
                  <a16:creationId xmlns:a16="http://schemas.microsoft.com/office/drawing/2014/main" xmlns="" id="{529DA38F-C29D-4CCE-8330-5144E29F79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/>
            <a:stretch/>
          </p:blipFill>
          <p:spPr>
            <a:xfrm>
              <a:off x="8693061" y="3887965"/>
              <a:ext cx="2275531" cy="1421439"/>
            </a:xfrm>
            <a:prstGeom prst="rect">
              <a:avLst/>
            </a:prstGeom>
          </p:spPr>
        </p:pic>
      </p:grp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199F6670-4612-4DEC-B6CA-CE9C366ECDD0}"/>
              </a:ext>
            </a:extLst>
          </p:cNvPr>
          <p:cNvGrpSpPr/>
          <p:nvPr/>
        </p:nvGrpSpPr>
        <p:grpSpPr>
          <a:xfrm>
            <a:off x="4445038" y="4163329"/>
            <a:ext cx="3301923" cy="1799084"/>
            <a:chOff x="4617857" y="5187495"/>
            <a:chExt cx="3301923" cy="1799084"/>
          </a:xfrm>
        </p:grpSpPr>
        <p:grpSp>
          <p:nvGrpSpPr>
            <p:cNvPr id="32" name="Группа 31">
              <a:extLst>
                <a:ext uri="{FF2B5EF4-FFF2-40B4-BE49-F238E27FC236}">
                  <a16:creationId xmlns:a16="http://schemas.microsoft.com/office/drawing/2014/main" xmlns="" id="{D938FD50-88D0-4D39-BFBB-B217F1AAF0B4}"/>
                </a:ext>
              </a:extLst>
            </p:cNvPr>
            <p:cNvGrpSpPr/>
            <p:nvPr/>
          </p:nvGrpSpPr>
          <p:grpSpPr>
            <a:xfrm>
              <a:off x="4617857" y="5187495"/>
              <a:ext cx="3301923" cy="1799084"/>
              <a:chOff x="8178060" y="3794483"/>
              <a:chExt cx="3301922" cy="1799084"/>
            </a:xfrm>
          </p:grpSpPr>
          <p:grpSp>
            <p:nvGrpSpPr>
              <p:cNvPr id="33" name="Группа 32">
                <a:extLst>
                  <a:ext uri="{FF2B5EF4-FFF2-40B4-BE49-F238E27FC236}">
                    <a16:creationId xmlns:a16="http://schemas.microsoft.com/office/drawing/2014/main" xmlns="" id="{A971705C-31BB-48D2-8B55-C0D0B3370482}"/>
                  </a:ext>
                </a:extLst>
              </p:cNvPr>
              <p:cNvGrpSpPr/>
              <p:nvPr/>
            </p:nvGrpSpPr>
            <p:grpSpPr>
              <a:xfrm>
                <a:off x="8178060" y="3794483"/>
                <a:ext cx="3301922" cy="1799084"/>
                <a:chOff x="11563" y="2177467"/>
                <a:chExt cx="3149045" cy="1715788"/>
              </a:xfrm>
            </p:grpSpPr>
            <p:pic>
              <p:nvPicPr>
                <p:cNvPr id="35" name="Picture 6">
                  <a:extLst>
                    <a:ext uri="{FF2B5EF4-FFF2-40B4-BE49-F238E27FC236}">
                      <a16:creationId xmlns:a16="http://schemas.microsoft.com/office/drawing/2014/main" xmlns="" id="{B7A8E9D6-9D0C-4F84-B271-184637D834F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563" y="2177467"/>
                  <a:ext cx="3149045" cy="1715788"/>
                </a:xfrm>
                <a:prstGeom prst="rect">
                  <a:avLst/>
                </a:prstGeom>
              </p:spPr>
            </p:pic>
            <p:pic>
              <p:nvPicPr>
                <p:cNvPr id="36" name="Рисунок 35">
                  <a:extLst>
                    <a:ext uri="{FF2B5EF4-FFF2-40B4-BE49-F238E27FC236}">
                      <a16:creationId xmlns:a16="http://schemas.microsoft.com/office/drawing/2014/main" xmlns="" id="{42A0933C-F8A6-4619-9448-8BE2472E6C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01220" y="2280569"/>
                  <a:ext cx="2171675" cy="1341680"/>
                </a:xfrm>
                <a:prstGeom prst="rect">
                  <a:avLst/>
                </a:prstGeom>
              </p:spPr>
            </p:pic>
          </p:grpSp>
          <p:pic>
            <p:nvPicPr>
              <p:cNvPr id="34" name="Рисунок 33">
                <a:extLst>
                  <a:ext uri="{FF2B5EF4-FFF2-40B4-BE49-F238E27FC236}">
                    <a16:creationId xmlns:a16="http://schemas.microsoft.com/office/drawing/2014/main" xmlns="" id="{79C4CEBC-2A49-4D8D-AEBE-95CA98C1D0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8693061" y="3887965"/>
                <a:ext cx="2275531" cy="1421439"/>
              </a:xfrm>
              <a:prstGeom prst="rect">
                <a:avLst/>
              </a:prstGeom>
            </p:spPr>
          </p:pic>
        </p:grpSp>
        <p:pic>
          <p:nvPicPr>
            <p:cNvPr id="37" name="Рисунок 36">
              <a:extLst>
                <a:ext uri="{FF2B5EF4-FFF2-40B4-BE49-F238E27FC236}">
                  <a16:creationId xmlns:a16="http://schemas.microsoft.com/office/drawing/2014/main" xmlns="" id="{A2E5E4CC-83C2-4B59-B7D9-F50E10E09E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31286" y="5280977"/>
              <a:ext cx="2275532" cy="1421439"/>
            </a:xfrm>
            <a:prstGeom prst="rect">
              <a:avLst/>
            </a:prstGeom>
          </p:spPr>
        </p:pic>
      </p:grpSp>
      <p:grpSp>
        <p:nvGrpSpPr>
          <p:cNvPr id="8" name="Группа 7">
            <a:extLst>
              <a:ext uri="{FF2B5EF4-FFF2-40B4-BE49-F238E27FC236}">
                <a16:creationId xmlns:a16="http://schemas.microsoft.com/office/drawing/2014/main" xmlns="" id="{0EF20925-1244-459C-B2B2-714D0C58B82C}"/>
              </a:ext>
            </a:extLst>
          </p:cNvPr>
          <p:cNvGrpSpPr/>
          <p:nvPr/>
        </p:nvGrpSpPr>
        <p:grpSpPr>
          <a:xfrm>
            <a:off x="926122" y="4254968"/>
            <a:ext cx="2558045" cy="1818674"/>
            <a:chOff x="816051" y="4104712"/>
            <a:chExt cx="2945113" cy="2093865"/>
          </a:xfrm>
        </p:grpSpPr>
        <p:pic>
          <p:nvPicPr>
            <p:cNvPr id="40" name="Рисунок 39">
              <a:extLst>
                <a:ext uri="{FF2B5EF4-FFF2-40B4-BE49-F238E27FC236}">
                  <a16:creationId xmlns:a16="http://schemas.microsoft.com/office/drawing/2014/main" xmlns="" id="{63DC4D1D-5C7A-412B-BE8D-485DA2F6265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51" y="4104712"/>
              <a:ext cx="1472704" cy="2093865"/>
            </a:xfrm>
            <a:prstGeom prst="rect">
              <a:avLst/>
            </a:prstGeom>
          </p:spPr>
        </p:pic>
        <p:pic>
          <p:nvPicPr>
            <p:cNvPr id="41" name="Рисунок 40">
              <a:extLst>
                <a:ext uri="{FF2B5EF4-FFF2-40B4-BE49-F238E27FC236}">
                  <a16:creationId xmlns:a16="http://schemas.microsoft.com/office/drawing/2014/main" xmlns="" id="{17606BD5-F0E1-4893-AC19-50A3439A9DC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626" y="4106380"/>
              <a:ext cx="1474538" cy="2090533"/>
            </a:xfrm>
            <a:prstGeom prst="rect">
              <a:avLst/>
            </a:prstGeom>
          </p:spPr>
        </p:pic>
      </p:grpSp>
      <p:pic>
        <p:nvPicPr>
          <p:cNvPr id="42" name="Рисунок 41">
            <a:extLst>
              <a:ext uri="{FF2B5EF4-FFF2-40B4-BE49-F238E27FC236}">
                <a16:creationId xmlns:a16="http://schemas.microsoft.com/office/drawing/2014/main" xmlns="" id="{BA78BB40-0223-4C54-B1CB-6785914B93B5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2853" y="1344538"/>
            <a:ext cx="948311" cy="959468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</p:pic>
      <p:pic>
        <p:nvPicPr>
          <p:cNvPr id="43" name="Рисунок 42">
            <a:extLst>
              <a:ext uri="{FF2B5EF4-FFF2-40B4-BE49-F238E27FC236}">
                <a16:creationId xmlns:a16="http://schemas.microsoft.com/office/drawing/2014/main" xmlns="" id="{D172EC9F-50A6-4732-B457-242E98071117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0982" y="1344538"/>
            <a:ext cx="959468" cy="959468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44" name="Рисунок 43">
            <a:extLst>
              <a:ext uri="{FF2B5EF4-FFF2-40B4-BE49-F238E27FC236}">
                <a16:creationId xmlns:a16="http://schemas.microsoft.com/office/drawing/2014/main" xmlns="" id="{FD840ABD-0B57-46F4-87E0-71CA86D0B3D9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2372" y="1350683"/>
            <a:ext cx="940736" cy="947179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sp>
        <p:nvSpPr>
          <p:cNvPr id="38" name="Нижний колонтитул 1">
            <a:extLst>
              <a:ext uri="{FF2B5EF4-FFF2-40B4-BE49-F238E27FC236}">
                <a16:creationId xmlns:a16="http://schemas.microsoft.com/office/drawing/2014/main" xmlns="" id="{44E29453-57B0-494E-AEA3-5AEC85D79CAF}"/>
              </a:ext>
            </a:extLst>
          </p:cNvPr>
          <p:cNvSpPr txBox="1">
            <a:spLocks/>
          </p:cNvSpPr>
          <p:nvPr/>
        </p:nvSpPr>
        <p:spPr>
          <a:xfrm>
            <a:off x="1981200" y="276225"/>
            <a:ext cx="9517333" cy="595396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2800" kern="1200">
                <a:solidFill>
                  <a:srgbClr val="0082B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/>
              <a:t>Дошкольники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64852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9EB08B40-8045-4A47-8D8F-9CBB9903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5</a:t>
            </a:fld>
            <a:endParaRPr lang="ru-RU"/>
          </a:p>
        </p:txBody>
      </p:sp>
      <p:sp>
        <p:nvSpPr>
          <p:cNvPr id="15" name="Скругленный прямоугольник 24">
            <a:extLst>
              <a:ext uri="{FF2B5EF4-FFF2-40B4-BE49-F238E27FC236}">
                <a16:creationId xmlns:a16="http://schemas.microsoft.com/office/drawing/2014/main" xmlns="" id="{D1E0375B-C2AB-4A0C-9614-A9AEC7E18770}"/>
              </a:ext>
            </a:extLst>
          </p:cNvPr>
          <p:cNvSpPr/>
          <p:nvPr/>
        </p:nvSpPr>
        <p:spPr>
          <a:xfrm>
            <a:off x="433387" y="1104900"/>
            <a:ext cx="3600000" cy="1425362"/>
          </a:xfrm>
          <a:prstGeom prst="rect">
            <a:avLst/>
          </a:prstGeom>
          <a:solidFill>
            <a:srgbClr val="17A0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ctr">
            <a:no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Doligra.ru</a:t>
            </a:r>
          </a:p>
        </p:txBody>
      </p:sp>
      <p:sp>
        <p:nvSpPr>
          <p:cNvPr id="16" name="Скругленный прямоугольник 24">
            <a:extLst>
              <a:ext uri="{FF2B5EF4-FFF2-40B4-BE49-F238E27FC236}">
                <a16:creationId xmlns:a16="http://schemas.microsoft.com/office/drawing/2014/main" xmlns="" id="{73352152-5977-4F42-B3C8-8709CCDDAF0E}"/>
              </a:ext>
            </a:extLst>
          </p:cNvPr>
          <p:cNvSpPr/>
          <p:nvPr/>
        </p:nvSpPr>
        <p:spPr>
          <a:xfrm>
            <a:off x="4279900" y="1104900"/>
            <a:ext cx="3600000" cy="1425362"/>
          </a:xfrm>
          <a:prstGeom prst="rect">
            <a:avLst/>
          </a:prstGeom>
          <a:solidFill>
            <a:srgbClr val="17A0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ctr"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Онлайн-уроки</a:t>
            </a:r>
          </a:p>
        </p:txBody>
      </p:sp>
      <p:sp>
        <p:nvSpPr>
          <p:cNvPr id="17" name="Скругленный прямоугольник 24">
            <a:extLst>
              <a:ext uri="{FF2B5EF4-FFF2-40B4-BE49-F238E27FC236}">
                <a16:creationId xmlns:a16="http://schemas.microsoft.com/office/drawing/2014/main" xmlns="" id="{B5C19CFF-109F-4950-BA87-13BCBC51EE62}"/>
              </a:ext>
            </a:extLst>
          </p:cNvPr>
          <p:cNvSpPr/>
          <p:nvPr/>
        </p:nvSpPr>
        <p:spPr>
          <a:xfrm>
            <a:off x="8126413" y="1104900"/>
            <a:ext cx="3600000" cy="1425362"/>
          </a:xfrm>
          <a:prstGeom prst="rect">
            <a:avLst/>
          </a:prstGeom>
          <a:solidFill>
            <a:srgbClr val="17A0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ctr"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МДЦ «Артек»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31AC375F-D186-489D-AA88-CAEFE747E147}"/>
              </a:ext>
            </a:extLst>
          </p:cNvPr>
          <p:cNvSpPr/>
          <p:nvPr/>
        </p:nvSpPr>
        <p:spPr>
          <a:xfrm>
            <a:off x="433387" y="2530262"/>
            <a:ext cx="3600000" cy="3915816"/>
          </a:xfrm>
          <a:prstGeom prst="rect">
            <a:avLst/>
          </a:prstGeom>
          <a:solidFill>
            <a:srgbClr val="EA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0" rIns="180000" bIns="360000" rtlCol="0" anchor="t"/>
          <a:lstStyle/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Ресурс с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играми по </a:t>
            </a: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финансовой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грамотности в </a:t>
            </a: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открытом доступе</a:t>
            </a:r>
          </a:p>
          <a:p>
            <a:pPr marL="179388" indent="-179388">
              <a:spcBef>
                <a:spcPts val="600"/>
              </a:spcBef>
              <a:buClr>
                <a:srgbClr val="17A0D6"/>
              </a:buClr>
              <a:buFont typeface="Wingdings" panose="05000000000000000000" pitchFamily="2" charset="2"/>
              <a:buChar char="§"/>
            </a:pP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2022 году </a:t>
            </a: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проекте приняли </a:t>
            </a: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</a:t>
            </a:r>
            <a:b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479 тыс. школьников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F58D37FB-B83F-4E18-AD12-73C7A5B8AE5C}"/>
              </a:ext>
            </a:extLst>
          </p:cNvPr>
          <p:cNvSpPr/>
          <p:nvPr/>
        </p:nvSpPr>
        <p:spPr>
          <a:xfrm>
            <a:off x="4296000" y="2530262"/>
            <a:ext cx="3600000" cy="3915816"/>
          </a:xfrm>
          <a:prstGeom prst="rect">
            <a:avLst/>
          </a:prstGeom>
          <a:solidFill>
            <a:srgbClr val="EA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360000" rIns="144000" bIns="360000" rtlCol="0" anchor="t"/>
          <a:lstStyle/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Дополняют школьную программу. Учителя могут использовать онлайн-уроки во внеурочной деятельности</a:t>
            </a:r>
          </a:p>
          <a:p>
            <a:pPr marL="179388" indent="-179388">
              <a:spcBef>
                <a:spcPts val="600"/>
              </a:spcBef>
              <a:buClr>
                <a:srgbClr val="17A0D6"/>
              </a:buClr>
              <a:buFont typeface="Wingdings" panose="05000000000000000000" pitchFamily="2" charset="2"/>
              <a:buChar char="§"/>
            </a:pP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млн просмотров </a:t>
            </a:r>
            <a:b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году</a:t>
            </a:r>
            <a:endParaRPr lang="ru-RU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indent="-179388">
              <a:spcBef>
                <a:spcPts val="600"/>
              </a:spcBef>
              <a:buClr>
                <a:srgbClr val="17A0D6"/>
              </a:buClr>
              <a:buFont typeface="Wingdings" panose="05000000000000000000" pitchFamily="2" charset="2"/>
              <a:buChar char="§"/>
            </a:pP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млн </a:t>
            </a: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просмотров</a:t>
            </a:r>
            <a:b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весеннюю сессию 2024 года</a:t>
            </a:r>
            <a:endParaRPr lang="ru-RU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D2BEC09F-F6DB-43E4-9EF2-D34D1ABAA660}"/>
              </a:ext>
            </a:extLst>
          </p:cNvPr>
          <p:cNvSpPr/>
          <p:nvPr/>
        </p:nvSpPr>
        <p:spPr>
          <a:xfrm>
            <a:off x="8126413" y="2530262"/>
            <a:ext cx="3600000" cy="3915816"/>
          </a:xfrm>
          <a:prstGeom prst="rect">
            <a:avLst/>
          </a:prstGeom>
          <a:solidFill>
            <a:srgbClr val="EA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0" rIns="180000" bIns="360000" rtlCol="0" anchor="t"/>
          <a:lstStyle/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Тематическая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смена</a:t>
            </a:r>
          </a:p>
          <a:p>
            <a:pPr marL="179388" indent="-179388">
              <a:spcBef>
                <a:spcPts val="600"/>
              </a:spcBef>
              <a:buClr>
                <a:srgbClr val="17A0D6"/>
              </a:buClr>
              <a:buFont typeface="Wingdings" panose="05000000000000000000" pitchFamily="2" charset="2"/>
              <a:buChar char="§"/>
            </a:pP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октябрь 2024 года</a:t>
            </a:r>
          </a:p>
        </p:txBody>
      </p:sp>
      <p:pic>
        <p:nvPicPr>
          <p:cNvPr id="38" name="Рисунок 37">
            <a:extLst>
              <a:ext uri="{FF2B5EF4-FFF2-40B4-BE49-F238E27FC236}">
                <a16:creationId xmlns:a16="http://schemas.microsoft.com/office/drawing/2014/main" xmlns="" id="{FFC2E04D-D1D2-4D19-B529-0951DA02F26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7278" y="1333443"/>
            <a:ext cx="976168" cy="990113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39" name="Рисунок 38">
            <a:extLst>
              <a:ext uri="{FF2B5EF4-FFF2-40B4-BE49-F238E27FC236}">
                <a16:creationId xmlns:a16="http://schemas.microsoft.com/office/drawing/2014/main" xmlns="" id="{8023599D-39A4-4CCC-ACE2-28CBDB2764C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2853" y="1333443"/>
            <a:ext cx="990155" cy="983083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sp>
        <p:nvSpPr>
          <p:cNvPr id="12" name="Нижний колонтитул 1">
            <a:extLst>
              <a:ext uri="{FF2B5EF4-FFF2-40B4-BE49-F238E27FC236}">
                <a16:creationId xmlns:a16="http://schemas.microsoft.com/office/drawing/2014/main" xmlns="" id="{44E29453-57B0-494E-AEA3-5AEC85D79CAF}"/>
              </a:ext>
            </a:extLst>
          </p:cNvPr>
          <p:cNvSpPr txBox="1">
            <a:spLocks/>
          </p:cNvSpPr>
          <p:nvPr/>
        </p:nvSpPr>
        <p:spPr>
          <a:xfrm>
            <a:off x="1981200" y="276225"/>
            <a:ext cx="9517333" cy="595396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2800" kern="1200">
                <a:solidFill>
                  <a:srgbClr val="0082B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/>
              <a:t>Школьники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77372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9EB08B40-8045-4A47-8D8F-9CBB9903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6</a:t>
            </a:fld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495B0C4D-F3E2-4C46-A914-4F5FA6662140}"/>
              </a:ext>
            </a:extLst>
          </p:cNvPr>
          <p:cNvSpPr/>
          <p:nvPr/>
        </p:nvSpPr>
        <p:spPr>
          <a:xfrm rot="5400000">
            <a:off x="8227449" y="2899055"/>
            <a:ext cx="1575929" cy="5486400"/>
          </a:xfrm>
          <a:prstGeom prst="rect">
            <a:avLst/>
          </a:prstGeom>
          <a:solidFill>
            <a:srgbClr val="EA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28744EAB-46FD-4FB3-B7DE-44935A367218}"/>
              </a:ext>
            </a:extLst>
          </p:cNvPr>
          <p:cNvSpPr/>
          <p:nvPr/>
        </p:nvSpPr>
        <p:spPr>
          <a:xfrm rot="5400000">
            <a:off x="8227446" y="1081901"/>
            <a:ext cx="1575931" cy="5486400"/>
          </a:xfrm>
          <a:prstGeom prst="rect">
            <a:avLst/>
          </a:prstGeom>
          <a:solidFill>
            <a:srgbClr val="EA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2AF3EF2B-13AC-4BFC-A119-CE64635689E2}"/>
              </a:ext>
            </a:extLst>
          </p:cNvPr>
          <p:cNvSpPr/>
          <p:nvPr/>
        </p:nvSpPr>
        <p:spPr>
          <a:xfrm rot="5400000">
            <a:off x="2388621" y="2901248"/>
            <a:ext cx="1575932" cy="5486400"/>
          </a:xfrm>
          <a:prstGeom prst="rect">
            <a:avLst/>
          </a:prstGeom>
          <a:solidFill>
            <a:srgbClr val="EA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533CDAA4-C27B-420F-A597-B2DDE7D397A9}"/>
              </a:ext>
            </a:extLst>
          </p:cNvPr>
          <p:cNvSpPr/>
          <p:nvPr/>
        </p:nvSpPr>
        <p:spPr>
          <a:xfrm rot="5400000">
            <a:off x="2388622" y="1081906"/>
            <a:ext cx="1575931" cy="5486400"/>
          </a:xfrm>
          <a:prstGeom prst="rect">
            <a:avLst/>
          </a:prstGeom>
          <a:solidFill>
            <a:srgbClr val="EA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85823D3A-96C4-4A57-98C0-A978C76532D8}"/>
              </a:ext>
            </a:extLst>
          </p:cNvPr>
          <p:cNvSpPr txBox="1"/>
          <p:nvPr/>
        </p:nvSpPr>
        <p:spPr>
          <a:xfrm>
            <a:off x="6494872" y="4100067"/>
            <a:ext cx="3410017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defRPr/>
            </a:pPr>
            <a:r>
              <a:rPr lang="ru-RU" sz="1333" dirty="0">
                <a:solidFill>
                  <a:srgbClr val="000000"/>
                </a:solidFill>
                <a:latin typeface="Arial" panose="020B0604020202020204"/>
              </a:rPr>
              <a:t>Сценарии уроков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A7D9DA57-4828-4D6B-85B9-661A5C585E84}"/>
              </a:ext>
            </a:extLst>
          </p:cNvPr>
          <p:cNvSpPr txBox="1"/>
          <p:nvPr/>
        </p:nvSpPr>
        <p:spPr>
          <a:xfrm>
            <a:off x="6618653" y="3386667"/>
            <a:ext cx="3040084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377">
              <a:defRPr/>
            </a:pPr>
            <a:r>
              <a:rPr lang="ru-RU" sz="1600" b="1" dirty="0">
                <a:solidFill>
                  <a:srgbClr val="000000"/>
                </a:solidFill>
                <a:latin typeface="Arial" panose="020B0604020202020204"/>
              </a:rPr>
              <a:t>Математика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6BCCAB96-AC26-4666-9655-80D752D0CB35}"/>
              </a:ext>
            </a:extLst>
          </p:cNvPr>
          <p:cNvSpPr txBox="1"/>
          <p:nvPr/>
        </p:nvSpPr>
        <p:spPr>
          <a:xfrm>
            <a:off x="723787" y="4111012"/>
            <a:ext cx="2850631" cy="300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lnSpc>
                <a:spcPct val="110000"/>
              </a:lnSpc>
              <a:defRPr/>
            </a:pPr>
            <a:r>
              <a:rPr lang="ru-RU" sz="1333" dirty="0">
                <a:solidFill>
                  <a:srgbClr val="000000"/>
                </a:solidFill>
                <a:latin typeface="Arial" panose="020B0604020202020204"/>
              </a:rPr>
              <a:t>Сценарии уроков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2BBB2BF1-5E77-4ACA-87D4-0322AB2A3E18}"/>
              </a:ext>
            </a:extLst>
          </p:cNvPr>
          <p:cNvSpPr txBox="1"/>
          <p:nvPr/>
        </p:nvSpPr>
        <p:spPr>
          <a:xfrm>
            <a:off x="782818" y="3263558"/>
            <a:ext cx="3871107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377">
              <a:defRPr/>
            </a:pPr>
            <a:r>
              <a:rPr lang="ru-RU" sz="1600" b="1" dirty="0" smtClean="0">
                <a:solidFill>
                  <a:srgbClr val="000000"/>
                </a:solidFill>
                <a:latin typeface="Arial" panose="020B0604020202020204"/>
              </a:rPr>
              <a:t>Информатика, обществознание</a:t>
            </a:r>
            <a:r>
              <a:rPr lang="ru-RU" sz="1600" b="1" dirty="0">
                <a:solidFill>
                  <a:srgbClr val="000000"/>
                </a:solidFill>
                <a:latin typeface="Arial" panose="020B0604020202020204"/>
              </a:rPr>
              <a:t>, ОБЖ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28E9118A-87E2-4696-8AF3-774678B0121B}"/>
              </a:ext>
            </a:extLst>
          </p:cNvPr>
          <p:cNvSpPr txBox="1"/>
          <p:nvPr/>
        </p:nvSpPr>
        <p:spPr>
          <a:xfrm>
            <a:off x="6526656" y="5816115"/>
            <a:ext cx="4222781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defRPr/>
            </a:pPr>
            <a:r>
              <a:rPr lang="ru-RU" sz="1333" dirty="0">
                <a:solidFill>
                  <a:srgbClr val="000000"/>
                </a:solidFill>
                <a:latin typeface="Arial" panose="020B0604020202020204"/>
              </a:rPr>
              <a:t>Сценарии уроков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E55A9321-0398-4C63-974B-FD541997D4CF}"/>
              </a:ext>
            </a:extLst>
          </p:cNvPr>
          <p:cNvSpPr txBox="1"/>
          <p:nvPr/>
        </p:nvSpPr>
        <p:spPr>
          <a:xfrm>
            <a:off x="6599158" y="5103755"/>
            <a:ext cx="3079071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377">
              <a:defRPr/>
            </a:pPr>
            <a:r>
              <a:rPr lang="ru-RU" sz="1600" b="1" dirty="0">
                <a:solidFill>
                  <a:srgbClr val="000000"/>
                </a:solidFill>
                <a:latin typeface="Arial" panose="020B0604020202020204"/>
              </a:rPr>
              <a:t>Окружающий мир</a:t>
            </a:r>
          </a:p>
        </p:txBody>
      </p:sp>
      <p:sp>
        <p:nvSpPr>
          <p:cNvPr id="28" name="Скругленный прямоугольник 20">
            <a:extLst>
              <a:ext uri="{FF2B5EF4-FFF2-40B4-BE49-F238E27FC236}">
                <a16:creationId xmlns:a16="http://schemas.microsoft.com/office/drawing/2014/main" xmlns="" id="{703089F1-6C51-4CA3-9B1B-CEE9FF444495}"/>
              </a:ext>
            </a:extLst>
          </p:cNvPr>
          <p:cNvSpPr/>
          <p:nvPr/>
        </p:nvSpPr>
        <p:spPr>
          <a:xfrm>
            <a:off x="4937579" y="3244736"/>
            <a:ext cx="698555" cy="303669"/>
          </a:xfrm>
          <a:prstGeom prst="rect">
            <a:avLst/>
          </a:prstGeom>
          <a:solidFill>
            <a:srgbClr val="17A0D6"/>
          </a:solidFill>
          <a:ln>
            <a:solidFill>
              <a:srgbClr val="17A0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ru-RU" sz="1200" dirty="0">
                <a:solidFill>
                  <a:srgbClr val="FFFFFF"/>
                </a:solidFill>
                <a:latin typeface="Arial" panose="020B0604020202020204"/>
              </a:rPr>
              <a:t>2023</a:t>
            </a:r>
          </a:p>
        </p:txBody>
      </p:sp>
      <p:sp>
        <p:nvSpPr>
          <p:cNvPr id="29" name="Скругленный прямоугольник 21">
            <a:extLst>
              <a:ext uri="{FF2B5EF4-FFF2-40B4-BE49-F238E27FC236}">
                <a16:creationId xmlns:a16="http://schemas.microsoft.com/office/drawing/2014/main" xmlns="" id="{0879F3BA-683C-4859-97E5-2BC79FB50CD0}"/>
              </a:ext>
            </a:extLst>
          </p:cNvPr>
          <p:cNvSpPr/>
          <p:nvPr/>
        </p:nvSpPr>
        <p:spPr>
          <a:xfrm>
            <a:off x="10796588" y="3244736"/>
            <a:ext cx="698555" cy="303669"/>
          </a:xfrm>
          <a:prstGeom prst="rect">
            <a:avLst/>
          </a:prstGeom>
          <a:solidFill>
            <a:srgbClr val="17A0D6"/>
          </a:solidFill>
          <a:ln>
            <a:solidFill>
              <a:srgbClr val="17A0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ru-RU" sz="1200" dirty="0">
                <a:solidFill>
                  <a:srgbClr val="FFFFFF"/>
                </a:solidFill>
                <a:latin typeface="Arial" panose="020B0604020202020204"/>
              </a:rPr>
              <a:t>2022</a:t>
            </a:r>
          </a:p>
        </p:txBody>
      </p:sp>
      <p:sp>
        <p:nvSpPr>
          <p:cNvPr id="30" name="Скругленный прямоугольник 22">
            <a:extLst>
              <a:ext uri="{FF2B5EF4-FFF2-40B4-BE49-F238E27FC236}">
                <a16:creationId xmlns:a16="http://schemas.microsoft.com/office/drawing/2014/main" xmlns="" id="{6147534F-2F7F-452D-95B2-C1C6F244F266}"/>
              </a:ext>
            </a:extLst>
          </p:cNvPr>
          <p:cNvSpPr/>
          <p:nvPr/>
        </p:nvSpPr>
        <p:spPr>
          <a:xfrm>
            <a:off x="10796588" y="5077729"/>
            <a:ext cx="698555" cy="303669"/>
          </a:xfrm>
          <a:prstGeom prst="rect">
            <a:avLst/>
          </a:prstGeom>
          <a:solidFill>
            <a:srgbClr val="17A0D6"/>
          </a:solidFill>
          <a:ln>
            <a:solidFill>
              <a:srgbClr val="339B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ru-RU" sz="1200" dirty="0">
                <a:solidFill>
                  <a:srgbClr val="FFFFFF"/>
                </a:solidFill>
                <a:latin typeface="Arial" panose="020B0604020202020204"/>
              </a:rPr>
              <a:t>2022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EA8C44AD-BB79-46A5-997C-7999E50117FD}"/>
              </a:ext>
            </a:extLst>
          </p:cNvPr>
          <p:cNvSpPr txBox="1"/>
          <p:nvPr/>
        </p:nvSpPr>
        <p:spPr>
          <a:xfrm>
            <a:off x="764950" y="5904141"/>
            <a:ext cx="3470819" cy="2051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377">
              <a:defRPr/>
            </a:pPr>
            <a:r>
              <a:rPr lang="ru-RU" sz="1333" dirty="0">
                <a:solidFill>
                  <a:srgbClr val="000000"/>
                </a:solidFill>
                <a:latin typeface="Arial" panose="020B0604020202020204"/>
              </a:rPr>
              <a:t>Сценарии уроков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7682EEB2-AC83-4347-92EF-F433EF68276E}"/>
              </a:ext>
            </a:extLst>
          </p:cNvPr>
          <p:cNvSpPr txBox="1"/>
          <p:nvPr/>
        </p:nvSpPr>
        <p:spPr>
          <a:xfrm>
            <a:off x="730818" y="5188959"/>
            <a:ext cx="2697803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377">
              <a:defRPr/>
            </a:pPr>
            <a:r>
              <a:rPr lang="ru-RU" sz="1600" b="1" dirty="0">
                <a:solidFill>
                  <a:srgbClr val="000000"/>
                </a:solidFill>
                <a:latin typeface="Arial" panose="020B0604020202020204"/>
              </a:rPr>
              <a:t>Обществознание</a:t>
            </a:r>
          </a:p>
        </p:txBody>
      </p:sp>
      <p:sp>
        <p:nvSpPr>
          <p:cNvPr id="33" name="Скругленный прямоугольник 25">
            <a:extLst>
              <a:ext uri="{FF2B5EF4-FFF2-40B4-BE49-F238E27FC236}">
                <a16:creationId xmlns:a16="http://schemas.microsoft.com/office/drawing/2014/main" xmlns="" id="{72BFA81B-8065-4E2F-ACE1-554F22AF407C}"/>
              </a:ext>
            </a:extLst>
          </p:cNvPr>
          <p:cNvSpPr/>
          <p:nvPr/>
        </p:nvSpPr>
        <p:spPr>
          <a:xfrm>
            <a:off x="4937319" y="5121062"/>
            <a:ext cx="698555" cy="303669"/>
          </a:xfrm>
          <a:prstGeom prst="rect">
            <a:avLst/>
          </a:prstGeom>
          <a:solidFill>
            <a:srgbClr val="17A0D6"/>
          </a:solidFill>
          <a:ln>
            <a:solidFill>
              <a:srgbClr val="339B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ru-RU" sz="1200" dirty="0">
                <a:solidFill>
                  <a:srgbClr val="FFFFFF"/>
                </a:solidFill>
                <a:latin typeface="Arial" panose="020B0604020202020204"/>
              </a:rPr>
              <a:t>2022</a:t>
            </a:r>
          </a:p>
        </p:txBody>
      </p:sp>
      <p:sp>
        <p:nvSpPr>
          <p:cNvPr id="34" name="Скругленный прямоугольник 26">
            <a:extLst>
              <a:ext uri="{FF2B5EF4-FFF2-40B4-BE49-F238E27FC236}">
                <a16:creationId xmlns:a16="http://schemas.microsoft.com/office/drawing/2014/main" xmlns="" id="{D53FC336-EA08-4649-850F-B7F9484FA688}"/>
              </a:ext>
            </a:extLst>
          </p:cNvPr>
          <p:cNvSpPr/>
          <p:nvPr/>
        </p:nvSpPr>
        <p:spPr>
          <a:xfrm>
            <a:off x="2357438" y="5828943"/>
            <a:ext cx="1094191" cy="3555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000" rIns="48000" rtlCol="0" anchor="ctr"/>
          <a:lstStyle/>
          <a:p>
            <a:pPr algn="ctr" defTabSz="914377">
              <a:defRPr/>
            </a:pPr>
            <a:r>
              <a:rPr lang="ru-RU" sz="1200" dirty="0">
                <a:solidFill>
                  <a:srgbClr val="000000"/>
                </a:solidFill>
                <a:latin typeface="Arial" panose="020B0604020202020204"/>
              </a:rPr>
              <a:t>6–11 </a:t>
            </a:r>
            <a:r>
              <a:rPr lang="ru-RU" sz="1200" dirty="0" smtClean="0">
                <a:solidFill>
                  <a:srgbClr val="000000"/>
                </a:solidFill>
                <a:latin typeface="Arial" panose="020B0604020202020204"/>
              </a:rPr>
              <a:t>классы</a:t>
            </a:r>
            <a:endParaRPr lang="ru-RU" sz="1200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5" name="Скругленный прямоугольник 27">
            <a:extLst>
              <a:ext uri="{FF2B5EF4-FFF2-40B4-BE49-F238E27FC236}">
                <a16:creationId xmlns:a16="http://schemas.microsoft.com/office/drawing/2014/main" xmlns="" id="{8D0A9292-576F-47DB-BB2C-8F5506083CBA}"/>
              </a:ext>
            </a:extLst>
          </p:cNvPr>
          <p:cNvSpPr/>
          <p:nvPr/>
        </p:nvSpPr>
        <p:spPr>
          <a:xfrm>
            <a:off x="8261906" y="5787084"/>
            <a:ext cx="1085035" cy="3555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ru-RU" sz="1200" dirty="0">
                <a:solidFill>
                  <a:srgbClr val="000000"/>
                </a:solidFill>
                <a:latin typeface="Arial" panose="020B0604020202020204"/>
              </a:rPr>
              <a:t>3–4 класс</a:t>
            </a:r>
          </a:p>
        </p:txBody>
      </p:sp>
      <p:pic>
        <p:nvPicPr>
          <p:cNvPr id="36" name="Picture 2" descr="19d7209a-3a9f-4cfc-97ae-aa9e6a91672b@cbr">
            <a:extLst>
              <a:ext uri="{FF2B5EF4-FFF2-40B4-BE49-F238E27FC236}">
                <a16:creationId xmlns:a16="http://schemas.microsoft.com/office/drawing/2014/main" xmlns="" id="{76DC8B41-6385-4378-9C71-0F98F98FBD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0955" y="943195"/>
            <a:ext cx="738331" cy="7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xmlns="" id="{02E8C50A-56D0-4250-9724-E14C2AA7F4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179" y="993890"/>
            <a:ext cx="2829392" cy="688569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92E6B34C-B500-43B0-AEB3-CA155DB78159}"/>
              </a:ext>
            </a:extLst>
          </p:cNvPr>
          <p:cNvSpPr txBox="1"/>
          <p:nvPr/>
        </p:nvSpPr>
        <p:spPr>
          <a:xfrm>
            <a:off x="433386" y="1757657"/>
            <a:ext cx="5486401" cy="89255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182563" lvl="1" indent="-182563">
              <a:spcAft>
                <a:spcPts val="600"/>
              </a:spcAft>
              <a:buClr>
                <a:srgbClr val="339BC8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1400" dirty="0"/>
              <a:t>базовый элемент глобального сервиса</a:t>
            </a:r>
          </a:p>
          <a:p>
            <a:pPr marL="182563" lvl="1" indent="-182563">
              <a:spcAft>
                <a:spcPts val="600"/>
              </a:spcAft>
              <a:buClr>
                <a:srgbClr val="339BC8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1400" dirty="0"/>
              <a:t>государственная платформа Минпросвещения России </a:t>
            </a:r>
          </a:p>
          <a:p>
            <a:pPr marL="182563" lvl="1" indent="-182563">
              <a:spcAft>
                <a:spcPts val="600"/>
              </a:spcAft>
              <a:buClr>
                <a:srgbClr val="339BC8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1400" dirty="0"/>
              <a:t>с 1 января 2023 года доступна для всех школ </a:t>
            </a:r>
            <a:r>
              <a:rPr lang="ru-RU" sz="1400" dirty="0" smtClean="0"/>
              <a:t>России</a:t>
            </a:r>
            <a:endParaRPr lang="ru-RU" sz="1400" dirty="0"/>
          </a:p>
        </p:txBody>
      </p:sp>
      <p:sp>
        <p:nvSpPr>
          <p:cNvPr id="41" name="Скругленный прямоугольник 32">
            <a:extLst>
              <a:ext uri="{FF2B5EF4-FFF2-40B4-BE49-F238E27FC236}">
                <a16:creationId xmlns:a16="http://schemas.microsoft.com/office/drawing/2014/main" xmlns="" id="{3155AC4D-BB55-4BA2-875F-BDDE24CFC637}"/>
              </a:ext>
            </a:extLst>
          </p:cNvPr>
          <p:cNvSpPr/>
          <p:nvPr/>
        </p:nvSpPr>
        <p:spPr>
          <a:xfrm>
            <a:off x="2385955" y="4091422"/>
            <a:ext cx="1146287" cy="3397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000" rIns="48000" rtlCol="0" anchor="ctr"/>
          <a:lstStyle/>
          <a:p>
            <a:pPr algn="ctr" defTabSz="914377">
              <a:defRPr/>
            </a:pPr>
            <a:r>
              <a:rPr lang="ru-RU" sz="1200" dirty="0">
                <a:solidFill>
                  <a:srgbClr val="000000"/>
                </a:solidFill>
                <a:latin typeface="Arial" panose="020B0604020202020204"/>
              </a:rPr>
              <a:t>10–11 </a:t>
            </a:r>
            <a:r>
              <a:rPr lang="ru-RU" sz="1200" dirty="0" smtClean="0">
                <a:solidFill>
                  <a:srgbClr val="000000"/>
                </a:solidFill>
                <a:latin typeface="Arial" panose="020B0604020202020204"/>
              </a:rPr>
              <a:t>классы</a:t>
            </a:r>
            <a:endParaRPr lang="ru-RU" sz="1200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42" name="Скругленный прямоугольник 33">
            <a:extLst>
              <a:ext uri="{FF2B5EF4-FFF2-40B4-BE49-F238E27FC236}">
                <a16:creationId xmlns:a16="http://schemas.microsoft.com/office/drawing/2014/main" xmlns="" id="{FC3455DF-BC09-4778-9D9A-FCF210E13726}"/>
              </a:ext>
            </a:extLst>
          </p:cNvPr>
          <p:cNvSpPr/>
          <p:nvPr/>
        </p:nvSpPr>
        <p:spPr>
          <a:xfrm>
            <a:off x="8193026" y="4071436"/>
            <a:ext cx="1153915" cy="354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ru-RU" sz="1200" dirty="0">
                <a:solidFill>
                  <a:srgbClr val="000000"/>
                </a:solidFill>
                <a:latin typeface="Arial" panose="020B0604020202020204"/>
              </a:rPr>
              <a:t>5–6 </a:t>
            </a:r>
            <a:r>
              <a:rPr lang="ru-RU" sz="1200" dirty="0" smtClean="0">
                <a:solidFill>
                  <a:srgbClr val="000000"/>
                </a:solidFill>
                <a:latin typeface="Arial" panose="020B0604020202020204"/>
              </a:rPr>
              <a:t>классы</a:t>
            </a:r>
            <a:endParaRPr lang="ru-RU" sz="1200" dirty="0">
              <a:solidFill>
                <a:srgbClr val="000000"/>
              </a:solidFill>
              <a:latin typeface="Arial" panose="020B0604020202020204"/>
            </a:endParaRPr>
          </a:p>
        </p:txBody>
      </p:sp>
      <p:pic>
        <p:nvPicPr>
          <p:cNvPr id="43" name="Рисунок 42">
            <a:extLst>
              <a:ext uri="{FF2B5EF4-FFF2-40B4-BE49-F238E27FC236}">
                <a16:creationId xmlns:a16="http://schemas.microsoft.com/office/drawing/2014/main" xmlns="" id="{25349D70-57D3-4457-8D10-CF4FEE196D6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7383" y="5576516"/>
            <a:ext cx="580191" cy="646229"/>
          </a:xfrm>
          <a:prstGeom prst="rect">
            <a:avLst/>
          </a:prstGeom>
        </p:spPr>
      </p:pic>
      <p:pic>
        <p:nvPicPr>
          <p:cNvPr id="44" name="Рисунок 43">
            <a:extLst>
              <a:ext uri="{FF2B5EF4-FFF2-40B4-BE49-F238E27FC236}">
                <a16:creationId xmlns:a16="http://schemas.microsoft.com/office/drawing/2014/main" xmlns="" id="{175DD2B8-58D7-4CF3-BEF8-326E0462FFB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5155" y="5562765"/>
            <a:ext cx="586687" cy="628825"/>
          </a:xfrm>
          <a:prstGeom prst="rect">
            <a:avLst/>
          </a:prstGeom>
        </p:spPr>
      </p:pic>
      <p:pic>
        <p:nvPicPr>
          <p:cNvPr id="45" name="Рисунок 44">
            <a:extLst>
              <a:ext uri="{FF2B5EF4-FFF2-40B4-BE49-F238E27FC236}">
                <a16:creationId xmlns:a16="http://schemas.microsoft.com/office/drawing/2014/main" xmlns="" id="{2FEE0726-D883-4400-A00F-8E105369B76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2673" y="3791545"/>
            <a:ext cx="668509" cy="639738"/>
          </a:xfrm>
          <a:prstGeom prst="rect">
            <a:avLst/>
          </a:prstGeom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xmlns="" id="{9743ACB2-2990-4C2C-91A9-0812424280E9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2299" y="3778805"/>
            <a:ext cx="765120" cy="652478"/>
          </a:xfrm>
          <a:prstGeom prst="rect">
            <a:avLst/>
          </a:prstGeom>
        </p:spPr>
      </p:pic>
      <p:sp>
        <p:nvSpPr>
          <p:cNvPr id="38" name="Нижний колонтитул 1">
            <a:extLst>
              <a:ext uri="{FF2B5EF4-FFF2-40B4-BE49-F238E27FC236}">
                <a16:creationId xmlns:a16="http://schemas.microsoft.com/office/drawing/2014/main" xmlns="" id="{44E29453-57B0-494E-AEA3-5AEC85D79CAF}"/>
              </a:ext>
            </a:extLst>
          </p:cNvPr>
          <p:cNvSpPr txBox="1">
            <a:spLocks/>
          </p:cNvSpPr>
          <p:nvPr/>
        </p:nvSpPr>
        <p:spPr>
          <a:xfrm>
            <a:off x="1981200" y="276225"/>
            <a:ext cx="9517333" cy="595396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2800" kern="1200">
                <a:solidFill>
                  <a:srgbClr val="0082B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/>
              <a:t>Цифровизация образовательных </a:t>
            </a:r>
            <a:r>
              <a:rPr lang="ru-RU" sz="2400" dirty="0" smtClean="0"/>
              <a:t>материалов</a:t>
            </a:r>
            <a:endParaRPr lang="ru-RU" sz="24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92E6B34C-B500-43B0-AEB3-CA155DB78159}"/>
              </a:ext>
            </a:extLst>
          </p:cNvPr>
          <p:cNvSpPr txBox="1"/>
          <p:nvPr/>
        </p:nvSpPr>
        <p:spPr>
          <a:xfrm>
            <a:off x="6272210" y="1757657"/>
            <a:ext cx="5669853" cy="103105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182563" lvl="1" indent="-182563">
              <a:spcAft>
                <a:spcPts val="600"/>
              </a:spcAft>
              <a:buClr>
                <a:srgbClr val="339BC8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1400" dirty="0" smtClean="0"/>
              <a:t>за 2022–2023 годы </a:t>
            </a:r>
            <a:r>
              <a:rPr lang="ru-RU" sz="1400" dirty="0"/>
              <a:t>разработано более 100 сценариев уроков</a:t>
            </a:r>
          </a:p>
          <a:p>
            <a:pPr marL="182563" lvl="1" indent="-182563">
              <a:spcAft>
                <a:spcPts val="600"/>
              </a:spcAft>
              <a:buClr>
                <a:srgbClr val="339BC8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1400" b="1" dirty="0"/>
              <a:t>запущена разработка отдельного курса по </a:t>
            </a:r>
            <a:r>
              <a:rPr lang="ru-RU" sz="1400" b="1" dirty="0" smtClean="0"/>
              <a:t>финансовой грамотности </a:t>
            </a:r>
            <a:r>
              <a:rPr lang="ru-RU" sz="1400" b="1" dirty="0"/>
              <a:t>для </a:t>
            </a:r>
            <a:r>
              <a:rPr lang="ru-RU" sz="1400" b="1" dirty="0" smtClean="0"/>
              <a:t>школьников 3–11 </a:t>
            </a:r>
            <a:r>
              <a:rPr lang="ru-RU" sz="1400" b="1" dirty="0"/>
              <a:t>классов 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(доступ с 01.09.2024)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096045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24">
            <a:extLst>
              <a:ext uri="{FF2B5EF4-FFF2-40B4-BE49-F238E27FC236}">
                <a16:creationId xmlns:a16="http://schemas.microsoft.com/office/drawing/2014/main" xmlns="" id="{316E577C-465E-4F51-B600-24A08212A364}"/>
              </a:ext>
            </a:extLst>
          </p:cNvPr>
          <p:cNvSpPr/>
          <p:nvPr/>
        </p:nvSpPr>
        <p:spPr>
          <a:xfrm>
            <a:off x="433387" y="1104900"/>
            <a:ext cx="11325224" cy="1274780"/>
          </a:xfrm>
          <a:prstGeom prst="rect">
            <a:avLst/>
          </a:prstGeom>
          <a:solidFill>
            <a:srgbClr val="17A0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ctr"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Учи.ру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Финатлон,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МГУ, ВШЭ,</a:t>
            </a:r>
            <a:b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Росфинмониторинг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Скругленный прямоугольник 24">
            <a:extLst>
              <a:ext uri="{FF2B5EF4-FFF2-40B4-BE49-F238E27FC236}">
                <a16:creationId xmlns:a16="http://schemas.microsoft.com/office/drawing/2014/main" xmlns="" id="{58EBFCAD-776E-4263-A205-5BD455D0F353}"/>
              </a:ext>
            </a:extLst>
          </p:cNvPr>
          <p:cNvSpPr/>
          <p:nvPr/>
        </p:nvSpPr>
        <p:spPr>
          <a:xfrm>
            <a:off x="5158154" y="1360508"/>
            <a:ext cx="6342184" cy="7635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ctr">
            <a:noAutofit/>
          </a:bodyPr>
          <a:lstStyle/>
          <a:p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9EB08B40-8045-4A47-8D8F-9CBB9903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7</a:t>
            </a:fld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2A9899AD-54CC-4D81-9BE3-2AA8D2AE14D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0944" y="5139148"/>
            <a:ext cx="2302592" cy="1295208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2E6BC133-76B2-4C4F-9CEC-BF93733182E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8833" y="5136621"/>
            <a:ext cx="2299700" cy="1293581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073A8BA3-4E3D-4A3E-A198-D1E8A9527FE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078"/>
          <a:stretch/>
        </p:blipFill>
        <p:spPr>
          <a:xfrm>
            <a:off x="9213868" y="1508290"/>
            <a:ext cx="439947" cy="468000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xmlns="" id="{05476CE4-7A2F-458D-A2C1-4D5701FF9A4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8874" y="1508290"/>
            <a:ext cx="466363" cy="468000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FA306577-6F79-46F7-B928-5F37C0DA5EB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7893754" y="1508290"/>
            <a:ext cx="476515" cy="468000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6D486FA6-B7A9-4B03-A600-72D84005D79B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0033" y="1508290"/>
            <a:ext cx="499980" cy="468000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id="{E1CB36A8-5CF0-4B76-97FE-A164EB8930E5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8044" y="1508290"/>
            <a:ext cx="468000" cy="468000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xmlns="" id="{4B6A3D94-3989-4BDF-BA9F-762711613072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0733" y="1687421"/>
            <a:ext cx="585267" cy="109738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940E57BA-5BF6-4046-AEAF-DB0EA5C43E88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1190" y="1495381"/>
            <a:ext cx="585267" cy="493819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xmlns="" id="{E7289F7E-9010-4002-90CB-73BDF36CDFC9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2699" y="1488418"/>
            <a:ext cx="466296" cy="507744"/>
          </a:xfrm>
          <a:prstGeom prst="rect">
            <a:avLst/>
          </a:prstGeom>
        </p:spPr>
      </p:pic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9096D92E-CB48-446A-A14F-63DAAA8AFBB5}"/>
              </a:ext>
            </a:extLst>
          </p:cNvPr>
          <p:cNvSpPr/>
          <p:nvPr/>
        </p:nvSpPr>
        <p:spPr>
          <a:xfrm>
            <a:off x="433831" y="2566555"/>
            <a:ext cx="5351417" cy="11932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600"/>
              </a:spcBef>
              <a:buClr>
                <a:srgbClr val="339BC8"/>
              </a:buClr>
            </a:pPr>
            <a:r>
              <a:rPr lang="ru-RU" sz="1351" b="1" dirty="0">
                <a:latin typeface="Arial" panose="020B0604020202020204" pitchFamily="34" charset="0"/>
                <a:cs typeface="Arial" panose="020B0604020202020204" pitchFamily="34" charset="0"/>
              </a:rPr>
              <a:t>Всероссийская олимпиада для школьников </a:t>
            </a:r>
            <a:r>
              <a:rPr lang="ru-RU" sz="1351" b="1" dirty="0" smtClean="0">
                <a:latin typeface="Arial" panose="020B0604020202020204" pitchFamily="34" charset="0"/>
                <a:cs typeface="Arial" panose="020B0604020202020204" pitchFamily="34" charset="0"/>
              </a:rPr>
              <a:t>1–9 </a:t>
            </a:r>
            <a:r>
              <a:rPr lang="ru-RU" sz="1351" b="1" dirty="0">
                <a:latin typeface="Arial" panose="020B0604020202020204" pitchFamily="34" charset="0"/>
                <a:cs typeface="Arial" panose="020B0604020202020204" pitchFamily="34" charset="0"/>
              </a:rPr>
              <a:t>классов «Юный предприниматель и финансовая грамотность» </a:t>
            </a:r>
            <a:r>
              <a:rPr lang="ru-RU" sz="1351" dirty="0">
                <a:latin typeface="Arial" panose="020B0604020202020204" pitchFamily="34" charset="0"/>
                <a:cs typeface="Arial" panose="020B0604020202020204" pitchFamily="34" charset="0"/>
              </a:rPr>
              <a:t>(организатор – Образовательная платформа Учи.ру):</a:t>
            </a:r>
          </a:p>
          <a:p>
            <a:pPr>
              <a:spcBef>
                <a:spcPts val="600"/>
              </a:spcBef>
              <a:buClr>
                <a:srgbClr val="339BC8"/>
              </a:buClr>
            </a:pPr>
            <a:r>
              <a:rPr lang="ru-RU" sz="1351" dirty="0">
                <a:latin typeface="Arial" panose="020B0604020202020204" pitchFamily="34" charset="0"/>
                <a:cs typeface="Arial" panose="020B0604020202020204" pitchFamily="34" charset="0"/>
              </a:rPr>
              <a:t>2023 год – более 1,9 млн </a:t>
            </a:r>
            <a:r>
              <a:rPr lang="ru-RU" sz="1351" dirty="0" smtClean="0">
                <a:latin typeface="Arial" panose="020B0604020202020204" pitchFamily="34" charset="0"/>
                <a:cs typeface="Arial" panose="020B0604020202020204" pitchFamily="34" charset="0"/>
              </a:rPr>
              <a:t>участников</a:t>
            </a:r>
            <a:endParaRPr lang="ru-RU" sz="135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buClr>
                <a:srgbClr val="339BC8"/>
              </a:buClr>
            </a:pPr>
            <a:r>
              <a:rPr lang="ru-RU" sz="1351" dirty="0">
                <a:latin typeface="Arial" panose="020B0604020202020204" pitchFamily="34" charset="0"/>
                <a:cs typeface="Arial" panose="020B0604020202020204" pitchFamily="34" charset="0"/>
              </a:rPr>
              <a:t>2024 год – более 2,3 млн </a:t>
            </a:r>
            <a:r>
              <a:rPr lang="ru-RU" sz="1351" dirty="0" smtClean="0">
                <a:latin typeface="Arial" panose="020B0604020202020204" pitchFamily="34" charset="0"/>
                <a:cs typeface="Arial" panose="020B0604020202020204" pitchFamily="34" charset="0"/>
              </a:rPr>
              <a:t>участников</a:t>
            </a:r>
            <a:endParaRPr lang="ru-RU" sz="135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xmlns="" id="{540A1CB2-AEF2-46EC-9335-E5A33D878587}"/>
              </a:ext>
            </a:extLst>
          </p:cNvPr>
          <p:cNvCxnSpPr>
            <a:cxnSpLocks/>
          </p:cNvCxnSpPr>
          <p:nvPr/>
        </p:nvCxnSpPr>
        <p:spPr>
          <a:xfrm>
            <a:off x="433831" y="3876308"/>
            <a:ext cx="5238788" cy="0"/>
          </a:xfrm>
          <a:prstGeom prst="line">
            <a:avLst/>
          </a:prstGeom>
          <a:ln w="19050">
            <a:solidFill>
              <a:srgbClr val="17A0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BF821F13-C30C-45B6-A536-26155807739D}"/>
              </a:ext>
            </a:extLst>
          </p:cNvPr>
          <p:cNvSpPr/>
          <p:nvPr/>
        </p:nvSpPr>
        <p:spPr>
          <a:xfrm>
            <a:off x="433831" y="4062716"/>
            <a:ext cx="5351417" cy="9084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600"/>
              </a:spcBef>
              <a:buClr>
                <a:srgbClr val="339BC8"/>
              </a:buClr>
            </a:pPr>
            <a:r>
              <a:rPr lang="ru-RU" sz="1351" b="1" dirty="0">
                <a:latin typeface="Arial" panose="020B0604020202020204" pitchFamily="34" charset="0"/>
                <a:cs typeface="Arial" panose="020B0604020202020204" pitchFamily="34" charset="0"/>
              </a:rPr>
              <a:t>Всероссийская олимпиада по финансовой грамотности, финансовому рынку и защите прав потребителей финансовых услуг «Финатлон для старшеклассников»</a:t>
            </a:r>
            <a:r>
              <a:rPr lang="ru-RU" sz="135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339BC8"/>
              </a:buClr>
              <a:buFont typeface="Wingdings" panose="05000000000000000000" pitchFamily="2" charset="2"/>
              <a:buChar char="§"/>
            </a:pPr>
            <a:r>
              <a:rPr lang="ru-RU" sz="1351" dirty="0">
                <a:latin typeface="Arial" panose="020B0604020202020204" pitchFamily="34" charset="0"/>
                <a:cs typeface="Arial" panose="020B0604020202020204" pitchFamily="34" charset="0"/>
              </a:rPr>
              <a:t>2023 год – более 80 тыс. </a:t>
            </a:r>
            <a:r>
              <a:rPr lang="ru-RU" sz="1351" dirty="0" smtClean="0">
                <a:latin typeface="Arial" panose="020B0604020202020204" pitchFamily="34" charset="0"/>
                <a:cs typeface="Arial" panose="020B0604020202020204" pitchFamily="34" charset="0"/>
              </a:rPr>
              <a:t>участников</a:t>
            </a:r>
            <a:endParaRPr lang="ru-RU" sz="135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Прямая соединительная линия 36">
            <a:extLst>
              <a:ext uri="{FF2B5EF4-FFF2-40B4-BE49-F238E27FC236}">
                <a16:creationId xmlns:a16="http://schemas.microsoft.com/office/drawing/2014/main" xmlns="" id="{7DD61FD0-CC17-41E8-96AF-4EFC76F7FCDF}"/>
              </a:ext>
            </a:extLst>
          </p:cNvPr>
          <p:cNvCxnSpPr>
            <a:cxnSpLocks/>
          </p:cNvCxnSpPr>
          <p:nvPr/>
        </p:nvCxnSpPr>
        <p:spPr>
          <a:xfrm>
            <a:off x="433831" y="5344334"/>
            <a:ext cx="5238000" cy="0"/>
          </a:xfrm>
          <a:prstGeom prst="line">
            <a:avLst/>
          </a:prstGeom>
          <a:ln w="19050">
            <a:solidFill>
              <a:srgbClr val="17A0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7403598D-7DDF-4645-8394-6B2D89838ADA}"/>
              </a:ext>
            </a:extLst>
          </p:cNvPr>
          <p:cNvSpPr/>
          <p:nvPr/>
        </p:nvSpPr>
        <p:spPr>
          <a:xfrm>
            <a:off x="433831" y="5608885"/>
            <a:ext cx="5351417" cy="7005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600"/>
              </a:spcBef>
              <a:buClr>
                <a:srgbClr val="339BC8"/>
              </a:buClr>
            </a:pPr>
            <a:r>
              <a:rPr lang="ru-RU" sz="1351" b="1" dirty="0">
                <a:latin typeface="Arial" panose="020B0604020202020204" pitchFamily="34" charset="0"/>
                <a:cs typeface="Arial" panose="020B0604020202020204" pitchFamily="34" charset="0"/>
              </a:rPr>
              <a:t>Всероссийская Олимпиада школьников «Высшая проба» </a:t>
            </a:r>
            <a:r>
              <a:rPr lang="ru-RU" sz="1351" dirty="0">
                <a:latin typeface="Arial" panose="020B0604020202020204" pitchFamily="34" charset="0"/>
                <a:cs typeface="Arial" panose="020B0604020202020204" pitchFamily="34" charset="0"/>
              </a:rPr>
              <a:t>(организатор – ВШЭ):</a:t>
            </a:r>
          </a:p>
          <a:p>
            <a:pPr marL="285750" indent="-285750">
              <a:spcBef>
                <a:spcPts val="600"/>
              </a:spcBef>
              <a:buClr>
                <a:srgbClr val="339BC8"/>
              </a:buClr>
              <a:buFont typeface="Wingdings" panose="05000000000000000000" pitchFamily="2" charset="2"/>
              <a:buChar char="§"/>
            </a:pPr>
            <a:r>
              <a:rPr lang="ru-RU" sz="1351" dirty="0">
                <a:latin typeface="Arial" panose="020B0604020202020204" pitchFamily="34" charset="0"/>
                <a:cs typeface="Arial" panose="020B0604020202020204" pitchFamily="34" charset="0"/>
              </a:rPr>
              <a:t>2023/2024 учебный год – </a:t>
            </a:r>
            <a:r>
              <a:rPr lang="ru-RU" sz="1351" dirty="0" smtClean="0">
                <a:latin typeface="Arial" panose="020B0604020202020204" pitchFamily="34" charset="0"/>
                <a:cs typeface="Arial" panose="020B0604020202020204" pitchFamily="34" charset="0"/>
              </a:rPr>
              <a:t>14,4 тыс. </a:t>
            </a:r>
            <a:r>
              <a:rPr lang="ru-RU" sz="1351" dirty="0">
                <a:latin typeface="Arial" panose="020B0604020202020204" pitchFamily="34" charset="0"/>
                <a:cs typeface="Arial" panose="020B0604020202020204" pitchFamily="34" charset="0"/>
              </a:rPr>
              <a:t>участников</a:t>
            </a: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xmlns="" id="{8BA63715-295A-4DCC-9CDF-40EDA4DF3D27}"/>
              </a:ext>
            </a:extLst>
          </p:cNvPr>
          <p:cNvSpPr/>
          <p:nvPr/>
        </p:nvSpPr>
        <p:spPr>
          <a:xfrm>
            <a:off x="6214623" y="2566555"/>
            <a:ext cx="5351417" cy="10620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339BC8"/>
              </a:buClr>
            </a:pPr>
            <a:r>
              <a:rPr lang="ru-RU" sz="1351" b="1" dirty="0">
                <a:latin typeface="Arial" panose="020B0604020202020204" pitchFamily="34" charset="0"/>
                <a:cs typeface="Arial" panose="020B0604020202020204" pitchFamily="34" charset="0"/>
              </a:rPr>
              <a:t>Олимпиада по финансовой грамотности для студентов вузов </a:t>
            </a:r>
            <a:r>
              <a:rPr lang="ru-RU" sz="1351" dirty="0">
                <a:latin typeface="Arial" panose="020B0604020202020204" pitchFamily="34" charset="0"/>
                <a:cs typeface="Arial" panose="020B0604020202020204" pitchFamily="34" charset="0"/>
              </a:rPr>
              <a:t>(организатор – МГУ им. М.В. Ломоносова):</a:t>
            </a:r>
          </a:p>
          <a:p>
            <a:pPr marL="285750" indent="-285750">
              <a:spcBef>
                <a:spcPts val="600"/>
              </a:spcBef>
              <a:buClr>
                <a:srgbClr val="339BC8"/>
              </a:buClr>
              <a:buFont typeface="Wingdings" panose="05000000000000000000" pitchFamily="2" charset="2"/>
              <a:buChar char="§"/>
            </a:pPr>
            <a:r>
              <a:rPr lang="ru-RU" sz="1350" dirty="0">
                <a:latin typeface="Arial" panose="020B0604020202020204" pitchFamily="34" charset="0"/>
                <a:cs typeface="Arial" panose="020B0604020202020204" pitchFamily="34" charset="0"/>
              </a:rPr>
              <a:t>2022/2023 учебный год – </a:t>
            </a:r>
            <a:r>
              <a:rPr lang="ru-RU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1,6 тыс. </a:t>
            </a:r>
            <a:r>
              <a:rPr lang="ru-RU" sz="1350" dirty="0">
                <a:latin typeface="Arial" panose="020B0604020202020204" pitchFamily="34" charset="0"/>
                <a:cs typeface="Arial" panose="020B0604020202020204" pitchFamily="34" charset="0"/>
              </a:rPr>
              <a:t>участников </a:t>
            </a:r>
          </a:p>
          <a:p>
            <a:pPr marL="285750" indent="-285750">
              <a:spcBef>
                <a:spcPts val="600"/>
              </a:spcBef>
              <a:buClr>
                <a:srgbClr val="339BC8"/>
              </a:buClr>
              <a:buFont typeface="Wingdings" panose="05000000000000000000" pitchFamily="2" charset="2"/>
              <a:buChar char="§"/>
            </a:pPr>
            <a:r>
              <a:rPr lang="ru-RU" sz="1350" dirty="0">
                <a:latin typeface="Arial" panose="020B0604020202020204" pitchFamily="34" charset="0"/>
                <a:cs typeface="Arial" panose="020B0604020202020204" pitchFamily="34" charset="0"/>
              </a:rPr>
              <a:t>2023/2024 учебный год – </a:t>
            </a:r>
            <a:r>
              <a:rPr lang="ru-RU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4,8 тыс. </a:t>
            </a:r>
            <a:r>
              <a:rPr lang="ru-RU" sz="1350" dirty="0">
                <a:latin typeface="Arial" panose="020B0604020202020204" pitchFamily="34" charset="0"/>
                <a:cs typeface="Arial" panose="020B0604020202020204" pitchFamily="34" charset="0"/>
              </a:rPr>
              <a:t>участников </a:t>
            </a:r>
            <a:endParaRPr lang="ru-RU" sz="1351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xmlns="" id="{DA825EBD-07F5-4CBC-A05F-8F435AEC61FF}"/>
              </a:ext>
            </a:extLst>
          </p:cNvPr>
          <p:cNvCxnSpPr>
            <a:cxnSpLocks/>
          </p:cNvCxnSpPr>
          <p:nvPr/>
        </p:nvCxnSpPr>
        <p:spPr>
          <a:xfrm>
            <a:off x="6214623" y="3876308"/>
            <a:ext cx="5238000" cy="0"/>
          </a:xfrm>
          <a:prstGeom prst="line">
            <a:avLst/>
          </a:prstGeom>
          <a:ln w="19050">
            <a:solidFill>
              <a:srgbClr val="17A0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xmlns="" id="{5DD47EC4-EB3C-4B75-A3DC-957905236C2C}"/>
              </a:ext>
            </a:extLst>
          </p:cNvPr>
          <p:cNvSpPr/>
          <p:nvPr/>
        </p:nvSpPr>
        <p:spPr>
          <a:xfrm>
            <a:off x="6203950" y="4062716"/>
            <a:ext cx="5351417" cy="7773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339BC8"/>
              </a:buClr>
            </a:pPr>
            <a:r>
              <a:rPr lang="ru-RU" sz="1351" b="1" dirty="0">
                <a:latin typeface="Arial" panose="020B0604020202020204" pitchFamily="34" charset="0"/>
                <a:cs typeface="Arial" panose="020B0604020202020204" pitchFamily="34" charset="0"/>
              </a:rPr>
              <a:t>Международная олимпиада по финансовой безопасности </a:t>
            </a:r>
            <a:r>
              <a:rPr lang="ru-RU" sz="1351" dirty="0">
                <a:latin typeface="Arial" panose="020B0604020202020204" pitchFamily="34" charset="0"/>
                <a:cs typeface="Arial" panose="020B0604020202020204" pitchFamily="34" charset="0"/>
              </a:rPr>
              <a:t>(организатор – Росфинмониторинг):</a:t>
            </a:r>
          </a:p>
          <a:p>
            <a:pPr marL="285750" indent="-285750">
              <a:spcBef>
                <a:spcPts val="600"/>
              </a:spcBef>
              <a:buClr>
                <a:srgbClr val="339BC8"/>
              </a:buClr>
              <a:buFont typeface="Wingdings" panose="05000000000000000000" pitchFamily="2" charset="2"/>
              <a:buChar char="§"/>
            </a:pPr>
            <a:r>
              <a:rPr lang="ru-RU" sz="1350" dirty="0">
                <a:latin typeface="Arial" panose="020B0604020202020204" pitchFamily="34" charset="0"/>
                <a:cs typeface="Arial" panose="020B0604020202020204" pitchFamily="34" charset="0"/>
              </a:rPr>
              <a:t>2023 год – более 54 тыс. школьников и студентов из 20 стран</a:t>
            </a:r>
          </a:p>
        </p:txBody>
      </p:sp>
      <p:sp>
        <p:nvSpPr>
          <p:cNvPr id="32" name="Нижний колонтитул 1">
            <a:extLst>
              <a:ext uri="{FF2B5EF4-FFF2-40B4-BE49-F238E27FC236}">
                <a16:creationId xmlns:a16="http://schemas.microsoft.com/office/drawing/2014/main" xmlns="" id="{44E29453-57B0-494E-AEA3-5AEC85D79CAF}"/>
              </a:ext>
            </a:extLst>
          </p:cNvPr>
          <p:cNvSpPr txBox="1">
            <a:spLocks/>
          </p:cNvSpPr>
          <p:nvPr/>
        </p:nvSpPr>
        <p:spPr>
          <a:xfrm>
            <a:off x="1981200" y="276225"/>
            <a:ext cx="9517333" cy="595396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2800" kern="1200">
                <a:solidFill>
                  <a:srgbClr val="0082B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/>
              <a:t>Олимпиады для школьников и студентов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43802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9EB08B40-8045-4A47-8D8F-9CBB9903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8</a:t>
            </a:fld>
            <a:endParaRPr lang="ru-RU"/>
          </a:p>
        </p:txBody>
      </p:sp>
      <p:sp>
        <p:nvSpPr>
          <p:cNvPr id="32" name="Скругленный прямоугольник 24">
            <a:extLst>
              <a:ext uri="{FF2B5EF4-FFF2-40B4-BE49-F238E27FC236}">
                <a16:creationId xmlns:a16="http://schemas.microsoft.com/office/drawing/2014/main" xmlns="" id="{4FECB8B4-299E-4EDD-9EBF-F53B435E34F1}"/>
              </a:ext>
            </a:extLst>
          </p:cNvPr>
          <p:cNvSpPr/>
          <p:nvPr/>
        </p:nvSpPr>
        <p:spPr>
          <a:xfrm>
            <a:off x="433386" y="1104900"/>
            <a:ext cx="5554663" cy="1425362"/>
          </a:xfrm>
          <a:prstGeom prst="rect">
            <a:avLst/>
          </a:prstGeom>
          <a:solidFill>
            <a:srgbClr val="17A0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ctr"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Вебинары для студентов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xmlns="" id="{03D6484B-D764-49FF-AF41-40AEB3A8865E}"/>
              </a:ext>
            </a:extLst>
          </p:cNvPr>
          <p:cNvSpPr/>
          <p:nvPr/>
        </p:nvSpPr>
        <p:spPr>
          <a:xfrm>
            <a:off x="433386" y="2530262"/>
            <a:ext cx="5554663" cy="3915816"/>
          </a:xfrm>
          <a:prstGeom prst="rect">
            <a:avLst/>
          </a:prstGeom>
          <a:solidFill>
            <a:srgbClr val="EA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360000" rIns="144000" bIns="360000" rtlCol="0" anchor="t"/>
          <a:lstStyle/>
          <a:p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Цикл вебинаров «Финтрек» для студентов</a:t>
            </a:r>
          </a:p>
          <a:p>
            <a:pPr marL="179388" indent="-179388">
              <a:spcBef>
                <a:spcPts val="600"/>
              </a:spcBef>
              <a:buClr>
                <a:srgbClr val="17A0D6"/>
              </a:buClr>
              <a:buFont typeface="Wingdings" panose="05000000000000000000" pitchFamily="2" charset="2"/>
              <a:buChar char="§"/>
            </a:pP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 тыс. зарегистрированных участников</a:t>
            </a:r>
            <a:b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всех регионов страны за весь период</a:t>
            </a:r>
          </a:p>
          <a:p>
            <a:pPr marL="179388" indent="-179388">
              <a:spcBef>
                <a:spcPts val="600"/>
              </a:spcBef>
              <a:buClr>
                <a:srgbClr val="17A0D6"/>
              </a:buClr>
              <a:buFont typeface="Wingdings" panose="05000000000000000000" pitchFamily="2" charset="2"/>
              <a:buChar char="§"/>
            </a:pP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3,3 млн просмотров за 2023–2024 годы</a:t>
            </a:r>
          </a:p>
          <a:p>
            <a:pPr marL="179388" indent="-179388">
              <a:spcBef>
                <a:spcPts val="600"/>
              </a:spcBef>
              <a:buClr>
                <a:srgbClr val="17A0D6"/>
              </a:buClr>
              <a:buFont typeface="Wingdings" panose="05000000000000000000" pitchFamily="2" charset="2"/>
              <a:buChar char="§"/>
            </a:pP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~800 тыс. просмотров записей весеннего сезона 2024 года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тыс. зарегистрированных участников)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Скругленный прямоугольник 24">
            <a:extLst>
              <a:ext uri="{FF2B5EF4-FFF2-40B4-BE49-F238E27FC236}">
                <a16:creationId xmlns:a16="http://schemas.microsoft.com/office/drawing/2014/main" xmlns="" id="{4AE22035-CB6D-40E9-94FA-2F7EE6E0358E}"/>
              </a:ext>
            </a:extLst>
          </p:cNvPr>
          <p:cNvSpPr/>
          <p:nvPr/>
        </p:nvSpPr>
        <p:spPr>
          <a:xfrm>
            <a:off x="6203953" y="1104900"/>
            <a:ext cx="5554663" cy="1425362"/>
          </a:xfrm>
          <a:prstGeom prst="rect">
            <a:avLst/>
          </a:prstGeom>
          <a:solidFill>
            <a:srgbClr val="17A0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ctr"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Учебный комплект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xmlns="" id="{46D0D240-05EC-4B60-9E2C-5D598D719A8A}"/>
              </a:ext>
            </a:extLst>
          </p:cNvPr>
          <p:cNvSpPr/>
          <p:nvPr/>
        </p:nvSpPr>
        <p:spPr>
          <a:xfrm>
            <a:off x="6203953" y="2530262"/>
            <a:ext cx="5554663" cy="3915816"/>
          </a:xfrm>
          <a:prstGeom prst="rect">
            <a:avLst/>
          </a:prstGeom>
          <a:solidFill>
            <a:srgbClr val="EA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0" rIns="180000" bIns="360000" rtlCol="0" anchor="t"/>
          <a:lstStyle/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Учебно-методический комплект для вузов,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состоящий из </a:t>
            </a: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учебника,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методических </a:t>
            </a: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рекомендаций, практикума</a:t>
            </a:r>
            <a:b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актуализированного дополнения</a:t>
            </a:r>
          </a:p>
          <a:p>
            <a:pPr marL="179388" indent="-179388">
              <a:spcBef>
                <a:spcPts val="600"/>
              </a:spcBef>
              <a:buClr>
                <a:srgbClr val="17A0D6"/>
              </a:buClr>
              <a:buFont typeface="Wingdings" panose="05000000000000000000" pitchFamily="2" charset="2"/>
              <a:buChar char="§"/>
            </a:pP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188 вузов получили учебные</a:t>
            </a:r>
            <a:b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комплекты в 2022 году</a:t>
            </a:r>
          </a:p>
          <a:p>
            <a:pPr marL="179388" indent="-179388">
              <a:spcBef>
                <a:spcPts val="600"/>
              </a:spcBef>
              <a:buClr>
                <a:srgbClr val="17A0D6"/>
              </a:buClr>
              <a:buFont typeface="Wingdings" panose="05000000000000000000" pitchFamily="2" charset="2"/>
              <a:buChar char="§"/>
            </a:pP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Концепция нового УМК</a:t>
            </a:r>
            <a:b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2025 году</a:t>
            </a:r>
          </a:p>
        </p:txBody>
      </p:sp>
      <p:pic>
        <p:nvPicPr>
          <p:cNvPr id="40" name="Рисунок 39">
            <a:extLst>
              <a:ext uri="{FF2B5EF4-FFF2-40B4-BE49-F238E27FC236}">
                <a16:creationId xmlns:a16="http://schemas.microsoft.com/office/drawing/2014/main" xmlns="" id="{C2EF3DA1-02F2-48C9-B05B-901A854B91E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6739" y="1337353"/>
            <a:ext cx="966175" cy="960457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49" name="Рисунок 48">
            <a:extLst>
              <a:ext uri="{FF2B5EF4-FFF2-40B4-BE49-F238E27FC236}">
                <a16:creationId xmlns:a16="http://schemas.microsoft.com/office/drawing/2014/main" xmlns="" id="{D9D85F03-7319-490D-811E-096EC26C233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5885" y="1337352"/>
            <a:ext cx="960457" cy="960457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50" name="Рисунок 49">
            <a:extLst>
              <a:ext uri="{FF2B5EF4-FFF2-40B4-BE49-F238E27FC236}">
                <a16:creationId xmlns:a16="http://schemas.microsoft.com/office/drawing/2014/main" xmlns="" id="{8D1D2183-EACB-4DD0-9BB7-6FB756D8C02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0640" y="3404633"/>
            <a:ext cx="2367267" cy="3101227"/>
          </a:xfrm>
          <a:prstGeom prst="rect">
            <a:avLst/>
          </a:prstGeom>
        </p:spPr>
      </p:pic>
      <p:grpSp>
        <p:nvGrpSpPr>
          <p:cNvPr id="51" name="Группа 50">
            <a:extLst>
              <a:ext uri="{FF2B5EF4-FFF2-40B4-BE49-F238E27FC236}">
                <a16:creationId xmlns:a16="http://schemas.microsoft.com/office/drawing/2014/main" xmlns="" id="{D02F857A-F930-4F21-904C-3BE545DCFD78}"/>
              </a:ext>
            </a:extLst>
          </p:cNvPr>
          <p:cNvGrpSpPr/>
          <p:nvPr/>
        </p:nvGrpSpPr>
        <p:grpSpPr>
          <a:xfrm>
            <a:off x="2856788" y="4807535"/>
            <a:ext cx="2867424" cy="1562343"/>
            <a:chOff x="1559755" y="5481420"/>
            <a:chExt cx="3301923" cy="1799084"/>
          </a:xfrm>
        </p:grpSpPr>
        <p:grpSp>
          <p:nvGrpSpPr>
            <p:cNvPr id="52" name="Группа 51">
              <a:extLst>
                <a:ext uri="{FF2B5EF4-FFF2-40B4-BE49-F238E27FC236}">
                  <a16:creationId xmlns:a16="http://schemas.microsoft.com/office/drawing/2014/main" xmlns="" id="{ECBE2EA0-0E3F-4E03-B7D5-285144F12687}"/>
                </a:ext>
              </a:extLst>
            </p:cNvPr>
            <p:cNvGrpSpPr/>
            <p:nvPr/>
          </p:nvGrpSpPr>
          <p:grpSpPr>
            <a:xfrm>
              <a:off x="1559755" y="5481420"/>
              <a:ext cx="3301923" cy="1799084"/>
              <a:chOff x="4617857" y="5187495"/>
              <a:chExt cx="3301923" cy="1799084"/>
            </a:xfrm>
          </p:grpSpPr>
          <p:grpSp>
            <p:nvGrpSpPr>
              <p:cNvPr id="54" name="Группа 53">
                <a:extLst>
                  <a:ext uri="{FF2B5EF4-FFF2-40B4-BE49-F238E27FC236}">
                    <a16:creationId xmlns:a16="http://schemas.microsoft.com/office/drawing/2014/main" xmlns="" id="{8B47CAF5-B3F5-4C6C-9285-8E1BB072AD20}"/>
                  </a:ext>
                </a:extLst>
              </p:cNvPr>
              <p:cNvGrpSpPr/>
              <p:nvPr/>
            </p:nvGrpSpPr>
            <p:grpSpPr>
              <a:xfrm>
                <a:off x="4617857" y="5187495"/>
                <a:ext cx="3301923" cy="1799084"/>
                <a:chOff x="8178060" y="3794483"/>
                <a:chExt cx="3301922" cy="1799084"/>
              </a:xfrm>
            </p:grpSpPr>
            <p:grpSp>
              <p:nvGrpSpPr>
                <p:cNvPr id="56" name="Группа 55">
                  <a:extLst>
                    <a:ext uri="{FF2B5EF4-FFF2-40B4-BE49-F238E27FC236}">
                      <a16:creationId xmlns:a16="http://schemas.microsoft.com/office/drawing/2014/main" xmlns="" id="{16C3E40D-B940-438D-8D16-6FD73347951F}"/>
                    </a:ext>
                  </a:extLst>
                </p:cNvPr>
                <p:cNvGrpSpPr/>
                <p:nvPr/>
              </p:nvGrpSpPr>
              <p:grpSpPr>
                <a:xfrm>
                  <a:off x="8178060" y="3794483"/>
                  <a:ext cx="3301922" cy="1799084"/>
                  <a:chOff x="11563" y="2177467"/>
                  <a:chExt cx="3149045" cy="1715788"/>
                </a:xfrm>
              </p:grpSpPr>
              <p:pic>
                <p:nvPicPr>
                  <p:cNvPr id="58" name="Picture 6">
                    <a:extLst>
                      <a:ext uri="{FF2B5EF4-FFF2-40B4-BE49-F238E27FC236}">
                        <a16:creationId xmlns:a16="http://schemas.microsoft.com/office/drawing/2014/main" xmlns="" id="{EDF3E8FA-ADC4-4608-8A10-23C357652B8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563" y="2177467"/>
                    <a:ext cx="3149045" cy="1715788"/>
                  </a:xfrm>
                  <a:prstGeom prst="rect">
                    <a:avLst/>
                  </a:prstGeom>
                </p:spPr>
              </p:pic>
              <p:pic>
                <p:nvPicPr>
                  <p:cNvPr id="59" name="Рисунок 58">
                    <a:extLst>
                      <a:ext uri="{FF2B5EF4-FFF2-40B4-BE49-F238E27FC236}">
                        <a16:creationId xmlns:a16="http://schemas.microsoft.com/office/drawing/2014/main" xmlns="" id="{F67349E1-1E79-499D-B396-798F53FA998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7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501220" y="2280569"/>
                    <a:ext cx="2171675" cy="134168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57" name="Рисунок 56">
                  <a:extLst>
                    <a:ext uri="{FF2B5EF4-FFF2-40B4-BE49-F238E27FC236}">
                      <a16:creationId xmlns:a16="http://schemas.microsoft.com/office/drawing/2014/main" xmlns="" id="{F6F5F117-F1C4-437C-A375-740B829D74B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-1"/>
                <a:stretch/>
              </p:blipFill>
              <p:spPr>
                <a:xfrm>
                  <a:off x="8693061" y="3887965"/>
                  <a:ext cx="2275531" cy="1421439"/>
                </a:xfrm>
                <a:prstGeom prst="rect">
                  <a:avLst/>
                </a:prstGeom>
              </p:spPr>
            </p:pic>
          </p:grpSp>
          <p:pic>
            <p:nvPicPr>
              <p:cNvPr id="55" name="Рисунок 54">
                <a:extLst>
                  <a:ext uri="{FF2B5EF4-FFF2-40B4-BE49-F238E27FC236}">
                    <a16:creationId xmlns:a16="http://schemas.microsoft.com/office/drawing/2014/main" xmlns="" id="{275257CB-1722-4A92-A348-AAA64E9EB87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131286" y="5280977"/>
                <a:ext cx="2275532" cy="1421439"/>
              </a:xfrm>
              <a:prstGeom prst="rect">
                <a:avLst/>
              </a:prstGeom>
            </p:spPr>
          </p:pic>
        </p:grpSp>
        <p:pic>
          <p:nvPicPr>
            <p:cNvPr id="53" name="Рисунок 52">
              <a:extLst>
                <a:ext uri="{FF2B5EF4-FFF2-40B4-BE49-F238E27FC236}">
                  <a16:creationId xmlns:a16="http://schemas.microsoft.com/office/drawing/2014/main" xmlns="" id="{316C8CE4-97B7-4744-8008-448B76F0CE9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84131" y="5589527"/>
              <a:ext cx="2264585" cy="1422083"/>
            </a:xfrm>
            <a:prstGeom prst="rect">
              <a:avLst/>
            </a:prstGeom>
          </p:spPr>
        </p:pic>
      </p:grpSp>
      <p:sp>
        <p:nvSpPr>
          <p:cNvPr id="21" name="Нижний колонтитул 1">
            <a:extLst>
              <a:ext uri="{FF2B5EF4-FFF2-40B4-BE49-F238E27FC236}">
                <a16:creationId xmlns:a16="http://schemas.microsoft.com/office/drawing/2014/main" xmlns="" id="{44E29453-57B0-494E-AEA3-5AEC85D79CAF}"/>
              </a:ext>
            </a:extLst>
          </p:cNvPr>
          <p:cNvSpPr txBox="1">
            <a:spLocks/>
          </p:cNvSpPr>
          <p:nvPr/>
        </p:nvSpPr>
        <p:spPr>
          <a:xfrm>
            <a:off x="1981200" y="276225"/>
            <a:ext cx="9517333" cy="595396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2800" kern="1200">
                <a:solidFill>
                  <a:srgbClr val="0082B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/>
              <a:t>Студенты</a:t>
            </a:r>
            <a:endParaRPr lang="ru-RU" sz="2400" dirty="0"/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23981BCD-71F1-44FC-9250-466D1AB84AA7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854" y="4888716"/>
            <a:ext cx="680305" cy="678947"/>
          </a:xfrm>
          <a:prstGeom prst="ellipse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C5AE019F-0400-4193-BD5F-96B7E916D990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417" y="5655756"/>
            <a:ext cx="288717" cy="288717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01EC5BA0-1BF5-41A5-995D-DD505D09477D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562" y="5986906"/>
            <a:ext cx="288717" cy="28871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14820" y="5605919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17A0D6"/>
                </a:solidFill>
              </a:rPr>
              <a:t>6,1 тыс</a:t>
            </a:r>
            <a:r>
              <a:rPr lang="ru-RU" sz="2000" b="1" dirty="0" smtClean="0">
                <a:solidFill>
                  <a:srgbClr val="17A0D6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17A0D6"/>
                </a:solidFill>
              </a:rPr>
              <a:t>10,1 </a:t>
            </a:r>
            <a:r>
              <a:rPr lang="ru-RU" b="1" dirty="0">
                <a:solidFill>
                  <a:srgbClr val="17A0D6"/>
                </a:solidFill>
              </a:rPr>
              <a:t>тыс.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320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2C6A7A10-4979-4FB6-A6CE-E96B02E985B3}"/>
              </a:ext>
            </a:extLst>
          </p:cNvPr>
          <p:cNvSpPr/>
          <p:nvPr/>
        </p:nvSpPr>
        <p:spPr>
          <a:xfrm>
            <a:off x="433387" y="1647217"/>
            <a:ext cx="11325224" cy="3684288"/>
          </a:xfrm>
          <a:prstGeom prst="rect">
            <a:avLst/>
          </a:prstGeom>
          <a:solidFill>
            <a:srgbClr val="EA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t"/>
          <a:lstStyle/>
          <a:p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53B609F3-FA23-47E3-B475-6951EA348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9</a:t>
            </a:fld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7012570-83ED-4CBC-AAF6-197CA2A689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779" y="1337112"/>
            <a:ext cx="1667967" cy="200271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79AFA638-1E5F-4600-A249-7916005C041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91012" y="1295685"/>
            <a:ext cx="1635515" cy="208556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50089E9-CCE4-4603-9B7F-E0C084D9811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86796" y="1391576"/>
            <a:ext cx="1504156" cy="191806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E680C397-0370-4511-A621-40BFA8CD919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57571" y="3501795"/>
            <a:ext cx="1721574" cy="219531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8ED04655-3A9C-49B3-8050-635B9816C99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18473" y="3748861"/>
            <a:ext cx="1635515" cy="177139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FD48260F-BE75-4C18-8771-5C89F0867E4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13703" y="3591775"/>
            <a:ext cx="1635516" cy="208557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8851BAE2-8AD3-46D1-A066-74F88E071FED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8148" y="1547640"/>
            <a:ext cx="1120270" cy="158166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601F26F7-8F5F-4CF3-BDD0-5704AAF494F4}"/>
              </a:ext>
            </a:extLst>
          </p:cNvPr>
          <p:cNvSpPr txBox="1"/>
          <p:nvPr/>
        </p:nvSpPr>
        <p:spPr>
          <a:xfrm>
            <a:off x="613967" y="1955218"/>
            <a:ext cx="4372831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lvl="1" indent="-179388">
              <a:spcBef>
                <a:spcPts val="1600"/>
              </a:spcBef>
              <a:spcAft>
                <a:spcPts val="600"/>
              </a:spcAft>
              <a:buClr>
                <a:srgbClr val="339BC8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1600" b="1" spc="-40" dirty="0" smtClean="0"/>
              <a:t>Методические рекомендации</a:t>
            </a:r>
            <a:br>
              <a:rPr lang="ru-RU" sz="1600" b="1" spc="-40" dirty="0" smtClean="0"/>
            </a:br>
            <a:r>
              <a:rPr lang="ru-RU" sz="1600" spc="-40" dirty="0" smtClean="0"/>
              <a:t>по </a:t>
            </a:r>
            <a:r>
              <a:rPr lang="ru-RU" sz="1600" spc="-40" dirty="0"/>
              <a:t>включению основ финансовой </a:t>
            </a:r>
            <a:r>
              <a:rPr lang="ru-RU" sz="1600" spc="-40" dirty="0" smtClean="0"/>
              <a:t>грамотности в </a:t>
            </a:r>
            <a:r>
              <a:rPr lang="ru-RU" sz="1600" spc="-40" dirty="0"/>
              <a:t>образовательные программы общего, среднего </a:t>
            </a:r>
            <a:r>
              <a:rPr lang="ru-RU" sz="1600" spc="-40" dirty="0" smtClean="0"/>
              <a:t>профессионального</a:t>
            </a:r>
            <a:br>
              <a:rPr lang="ru-RU" sz="1600" spc="-40" dirty="0" smtClean="0"/>
            </a:br>
            <a:r>
              <a:rPr lang="ru-RU" sz="1600" spc="-40" dirty="0" smtClean="0"/>
              <a:t>и </a:t>
            </a:r>
            <a:r>
              <a:rPr lang="ru-RU" sz="1600" spc="-40" dirty="0"/>
              <a:t>высшего образования</a:t>
            </a:r>
          </a:p>
          <a:p>
            <a:pPr marL="179388" lvl="1" indent="-179388">
              <a:spcBef>
                <a:spcPts val="1600"/>
              </a:spcBef>
              <a:spcAft>
                <a:spcPts val="600"/>
              </a:spcAft>
              <a:buClr>
                <a:srgbClr val="339BC8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1600" b="1" spc="-40" dirty="0" smtClean="0"/>
              <a:t>Методические </a:t>
            </a:r>
            <a:r>
              <a:rPr lang="ru-RU" sz="1600" b="1" spc="-40" dirty="0"/>
              <a:t>рекомендации</a:t>
            </a:r>
            <a:r>
              <a:rPr lang="ru-RU" sz="1600" spc="-40" dirty="0"/>
              <a:t/>
            </a:r>
            <a:br>
              <a:rPr lang="ru-RU" sz="1600" spc="-40" dirty="0"/>
            </a:br>
            <a:r>
              <a:rPr lang="ru-RU" sz="1600" spc="-40" dirty="0"/>
              <a:t>по реализации проектной деятельности</a:t>
            </a:r>
            <a:br>
              <a:rPr lang="ru-RU" sz="1600" spc="-40" dirty="0"/>
            </a:br>
            <a:r>
              <a:rPr lang="ru-RU" sz="1600" spc="-40" dirty="0"/>
              <a:t>в школах </a:t>
            </a:r>
          </a:p>
          <a:p>
            <a:pPr marL="179388" lvl="1" indent="-179388">
              <a:spcBef>
                <a:spcPts val="1600"/>
              </a:spcBef>
              <a:spcAft>
                <a:spcPts val="600"/>
              </a:spcAft>
              <a:buClr>
                <a:srgbClr val="339BC8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1600" b="1" spc="-40" dirty="0"/>
              <a:t>УМК </a:t>
            </a:r>
            <a:r>
              <a:rPr lang="ru-RU" sz="1600" spc="-40" dirty="0"/>
              <a:t>для начальной школы</a:t>
            </a:r>
          </a:p>
          <a:p>
            <a:pPr marL="179388" lvl="1" indent="-179388">
              <a:spcBef>
                <a:spcPts val="1600"/>
              </a:spcBef>
              <a:spcAft>
                <a:spcPts val="600"/>
              </a:spcAft>
              <a:buClr>
                <a:srgbClr val="339BC8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1600" b="1" spc="-40" dirty="0"/>
              <a:t>УМК</a:t>
            </a:r>
            <a:r>
              <a:rPr lang="ru-RU" sz="1600" spc="-40" dirty="0"/>
              <a:t> для высшего образования</a:t>
            </a:r>
          </a:p>
        </p:txBody>
      </p:sp>
      <p:sp>
        <p:nvSpPr>
          <p:cNvPr id="14" name="Нижний колонтитул 1">
            <a:extLst>
              <a:ext uri="{FF2B5EF4-FFF2-40B4-BE49-F238E27FC236}">
                <a16:creationId xmlns:a16="http://schemas.microsoft.com/office/drawing/2014/main" xmlns="" id="{44E29453-57B0-494E-AEA3-5AEC85D79CAF}"/>
              </a:ext>
            </a:extLst>
          </p:cNvPr>
          <p:cNvSpPr txBox="1">
            <a:spLocks/>
          </p:cNvSpPr>
          <p:nvPr/>
        </p:nvSpPr>
        <p:spPr>
          <a:xfrm>
            <a:off x="1981200" y="276225"/>
            <a:ext cx="9517333" cy="595396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2800" kern="1200">
                <a:solidFill>
                  <a:srgbClr val="0082B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/>
              <a:t>Учебно-методические </a:t>
            </a:r>
            <a:r>
              <a:rPr lang="ru-RU" sz="2400" dirty="0" smtClean="0"/>
              <a:t>материалы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370545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5">
      <a:dk1>
        <a:sysClr val="windowText" lastClr="000000"/>
      </a:dk1>
      <a:lt1>
        <a:sysClr val="window" lastClr="FFFFFF"/>
      </a:lt1>
      <a:dk2>
        <a:srgbClr val="888A8D"/>
      </a:dk2>
      <a:lt2>
        <a:srgbClr val="C4C4C6"/>
      </a:lt2>
      <a:accent1>
        <a:srgbClr val="0082BB"/>
      </a:accent1>
      <a:accent2>
        <a:srgbClr val="00BCE7"/>
      </a:accent2>
      <a:accent3>
        <a:srgbClr val="FAA61A"/>
      </a:accent3>
      <a:accent4>
        <a:srgbClr val="FFD485"/>
      </a:accent4>
      <a:accent5>
        <a:srgbClr val="ED1B34"/>
      </a:accent5>
      <a:accent6>
        <a:srgbClr val="F2665E"/>
      </a:accent6>
      <a:hlink>
        <a:srgbClr val="0082BB"/>
      </a:hlink>
      <a:folHlink>
        <a:srgbClr val="FAA61A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9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16547</TotalTime>
  <Words>1603</Words>
  <Application>Microsoft Office PowerPoint</Application>
  <PresentationFormat>Произвольный</PresentationFormat>
  <Paragraphs>199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brodik</dc:creator>
  <cp:lastModifiedBy>HP</cp:lastModifiedBy>
  <cp:revision>846</cp:revision>
  <cp:lastPrinted>2024-02-20T13:12:00Z</cp:lastPrinted>
  <dcterms:created xsi:type="dcterms:W3CDTF">2018-11-05T17:34:13Z</dcterms:created>
  <dcterms:modified xsi:type="dcterms:W3CDTF">2024-12-24T06:54:22Z</dcterms:modified>
</cp:coreProperties>
</file>