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392" r:id="rId3"/>
    <p:sldId id="387" r:id="rId4"/>
    <p:sldId id="409" r:id="rId5"/>
    <p:sldId id="415" r:id="rId6"/>
    <p:sldId id="416" r:id="rId7"/>
    <p:sldId id="420" r:id="rId8"/>
    <p:sldId id="418" r:id="rId9"/>
    <p:sldId id="419" r:id="rId10"/>
    <p:sldId id="438" r:id="rId11"/>
    <p:sldId id="421" r:id="rId12"/>
    <p:sldId id="422" r:id="rId13"/>
    <p:sldId id="427" r:id="rId14"/>
    <p:sldId id="430" r:id="rId15"/>
    <p:sldId id="431" r:id="rId16"/>
    <p:sldId id="432" r:id="rId17"/>
    <p:sldId id="428" r:id="rId18"/>
    <p:sldId id="429" r:id="rId19"/>
    <p:sldId id="423" r:id="rId20"/>
    <p:sldId id="424" r:id="rId21"/>
    <p:sldId id="433" r:id="rId22"/>
    <p:sldId id="434" r:id="rId23"/>
    <p:sldId id="435" r:id="rId24"/>
    <p:sldId id="436" r:id="rId25"/>
    <p:sldId id="437" r:id="rId26"/>
    <p:sldId id="425" r:id="rId27"/>
    <p:sldId id="414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12" autoAdjust="0"/>
  </p:normalViewPr>
  <p:slideViewPr>
    <p:cSldViewPr snapToGrid="0">
      <p:cViewPr>
        <p:scale>
          <a:sx n="77" d="100"/>
          <a:sy n="77" d="100"/>
        </p:scale>
        <p:origin x="-438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E349-510D-494C-B222-0BE29ED17C75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E7B64-76DF-4334-9F4F-0F0FF3DC0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1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86020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363AA9-1E69-440D-ABB6-E3D4E4974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5E6D934-4301-4F60-BA4F-13ABACB9A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2F0EF6E-4790-4F7C-9082-8579019CB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5A1B3C-8966-4369-A900-B2BA780A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E7121F7-15F1-49A3-89E7-67CD1CA2C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210D5E-C784-40D6-A1FD-3F8B8EC31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6B11E91-4318-477A-9F4E-F897ECA1C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FC0916-3E53-4574-AE4D-87D7F0F82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02EA9C-D3DC-4DFB-8475-29A9DF474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1C6AD1-3B82-4580-A886-B0BE20059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13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A4DDAF7-6911-4DD7-9DFB-30E483F40B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281C421-0AED-41B6-870D-6FFA5B9ED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2C17F8-FFFD-4600-8A64-F1D7B0862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7F34119-0B8C-4901-8A51-343D20AD2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879DA6-E6B7-41AA-B485-BAE80B3C9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14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4902982" y="5704465"/>
            <a:ext cx="7307772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914400" y="1454333"/>
            <a:ext cx="71572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3423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4072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67541" y="548680"/>
            <a:ext cx="6748331" cy="78296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39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E0AABE-168A-4CA2-B6AB-297B4179C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A9415B-4D87-400E-9D1B-B19962A4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382641-3D69-411A-B201-9C7964F8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367E374-7227-4706-B5F7-DBCFAAA8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53945F-CE3B-4DD4-B14A-B8E967DE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08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1BB8AB-0CA1-4622-8F3C-27C04FDBD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189182F-5B21-4E32-834C-DC1274F90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DB0EF2B-E939-49DF-86B9-48BC1673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312445-FD14-42CE-AB64-DD088D26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59BEE8D-2F49-4DAD-8C4E-A64B45739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5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A41935-AC93-45D5-B934-E2F5A4613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6BB4FF0-C627-463C-A389-86DF8F109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7E8D9D4-C713-40E3-BD77-C5BEA1CDF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1F9E57D-950B-4599-B14E-222DB0765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699F7B-9B8D-4241-B908-B79EF942F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C612847-F5A2-4ABE-925D-FFB21E17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AC8B19-86A6-4DF2-B13B-0774449B0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D072382-672C-43EF-8139-C676E240D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3409AC5-7DD6-4AA0-B985-199F1B705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04ED34D-FD27-40D3-95BD-502B21135D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F5102E9-BC64-4A8B-910E-D05967F5C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804FCE1-EB31-4255-8B14-7F8350390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0748510-82E3-4B0E-ADB6-6DD37A4D6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9486D9A-33BC-4B43-9710-587E7E09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41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275788-07A0-43AE-B650-586B2DECE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E2B16D3-B9AB-4804-BC7B-2D97F69A1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ACCD84D-3895-4B59-B8E1-D9151D904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9C88629-DF5A-499A-8AD3-AD83F7BD1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44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27885AB-E2EC-4021-9C09-54ED37FF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1E7B1AE-2CA8-47F7-9CDD-98973272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C4CE257-4A1D-48D8-B1BC-BA30B2B01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87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AD14A1B-AE57-4127-A644-1D712AA6D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17669E-D096-4C15-AEF4-3065CE499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ED72F8A-DA33-4A0B-8928-6E2391E0F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00B7D63-03F6-4E30-8D44-41A1CD199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EDD5743-C937-459D-8B3A-B58896380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DCCF9B-6D02-41A4-8760-7AD8204D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06E4F6-FFE2-42D9-B17C-9B2735F1D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EE88347-5A29-46F6-B8EE-5162BBC08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C3F6AD4-5655-4DA7-B51B-A07DD1F7B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F8FBA0F-F736-4B34-A26E-C67DB2D2B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D2BC74E-BDB3-43EF-A567-4F476DD9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BFAA3E6-0403-4038-BB55-1E82BDF56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37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BD4CD2-784B-48E8-8B1B-CD0A1658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C5DB960-DDA9-4223-9EAA-2124D5A4A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A8FA939-2628-4FC0-9919-F2CB8442B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B69A3-376F-4F87-986F-685D09990F2B}" type="datetimeFigureOut">
              <a:rPr lang="ru-RU" smtClean="0"/>
              <a:t>11.02.2025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3C1CF2-BEB4-45A0-A374-905D40692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C5407B9-A1E5-498F-8BD6-1C8DE9A57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1E89-70B5-4741-83A4-4BA5D7671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2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kafedra_uprav@mail.ru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45A5ADCA-A51C-4A55-9766-346D307B3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1346848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DE796B5-EBCD-44AF-90A9-44CA72B2A346}"/>
              </a:ext>
            </a:extLst>
          </p:cNvPr>
          <p:cNvSpPr/>
          <p:nvPr/>
        </p:nvSpPr>
        <p:spPr>
          <a:xfrm>
            <a:off x="976167" y="257472"/>
            <a:ext cx="96678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effectLst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FC2784C-52CE-4C27-81C6-F84B7FB6609A}"/>
              </a:ext>
            </a:extLst>
          </p:cNvPr>
          <p:cNvSpPr txBox="1"/>
          <p:nvPr/>
        </p:nvSpPr>
        <p:spPr>
          <a:xfrm>
            <a:off x="-308473" y="2193653"/>
            <a:ext cx="112318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Воспитательная составляющая проведения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лагерных смен.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Федеральной программы воспитания для организаций отдыха и оздоровления детей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1D3A86D-A6EB-4702-B7DA-A30764E18851}"/>
              </a:ext>
            </a:extLst>
          </p:cNvPr>
          <p:cNvSpPr txBox="1"/>
          <p:nvPr/>
        </p:nvSpPr>
        <p:spPr>
          <a:xfrm>
            <a:off x="184728" y="5597236"/>
            <a:ext cx="37689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Подразделение: кафедра ППТ и МО </a:t>
            </a:r>
            <a:endParaRPr lang="ru-RU" dirty="0"/>
          </a:p>
          <a:p>
            <a:r>
              <a:rPr lang="ru-RU" dirty="0" smtClean="0"/>
              <a:t>Должность: доцент</a:t>
            </a:r>
            <a:endParaRPr lang="ru-RU" dirty="0"/>
          </a:p>
          <a:p>
            <a:r>
              <a:rPr lang="ru-RU" dirty="0" smtClean="0"/>
              <a:t>ФИО: Королькова Юлия Васильевна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638" y="481913"/>
            <a:ext cx="11825415" cy="6376087"/>
          </a:xfrm>
        </p:spPr>
        <p:txBody>
          <a:bodyPr/>
          <a:lstStyle/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I. Общие положения</a:t>
            </a:r>
            <a:endParaRPr lang="ru-RU" sz="3200" dirty="0">
              <a:solidFill>
                <a:schemeClr val="bg1"/>
              </a:solidFill>
            </a:endParaRPr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r>
              <a:rPr lang="ru-RU" sz="2400" i="1" dirty="0" smtClean="0"/>
              <a:t>Программа </a:t>
            </a:r>
            <a:r>
              <a:rPr lang="ru-RU" sz="2400" i="1" dirty="0"/>
              <a:t>является </a:t>
            </a:r>
            <a:r>
              <a:rPr lang="ru-RU" sz="2400" b="1" i="1" dirty="0">
                <a:solidFill>
                  <a:srgbClr val="C00000"/>
                </a:solidFill>
              </a:rPr>
              <a:t>основой</a:t>
            </a:r>
            <a:r>
              <a:rPr lang="ru-RU" sz="2400" i="1" dirty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для разработки и реализации </a:t>
            </a:r>
            <a:r>
              <a:rPr lang="ru-RU" sz="2400" i="1" dirty="0"/>
              <a:t>Программ воспитательной работы в организациях отдыха детей и их оздоровления </a:t>
            </a:r>
            <a:r>
              <a:rPr lang="ru-RU" sz="2400" i="1" dirty="0">
                <a:solidFill>
                  <a:srgbClr val="C00000"/>
                </a:solidFill>
              </a:rPr>
              <a:t>всех типов и форм собственности </a:t>
            </a:r>
            <a:r>
              <a:rPr lang="ru-RU" sz="2400" i="1" dirty="0"/>
              <a:t>на территории Российской Федерации, а также для организаций, осуществляющих деятельность по организации отдыха детей и их оздоровления от имени Российской Федерации на территории дружественных стран ближнего и дальнего зарубежья в рамках международного </a:t>
            </a:r>
            <a:r>
              <a:rPr lang="ru-RU" sz="2400" i="1" dirty="0" smtClean="0"/>
              <a:t>сотрудничества.</a:t>
            </a:r>
          </a:p>
          <a:p>
            <a:pPr marL="135464" indent="0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Методологическая основа</a:t>
            </a:r>
            <a:r>
              <a:rPr lang="ru-RU" sz="2400" b="1" i="1" dirty="0" smtClean="0"/>
              <a:t>  </a:t>
            </a:r>
            <a:r>
              <a:rPr lang="ru-RU" sz="2400" i="1" dirty="0" smtClean="0"/>
              <a:t>- два </a:t>
            </a:r>
            <a:r>
              <a:rPr lang="ru-RU" sz="2400" i="1" dirty="0"/>
              <a:t>основных </a:t>
            </a:r>
            <a:r>
              <a:rPr lang="ru-RU" sz="2400" i="1" dirty="0" smtClean="0"/>
              <a:t>подхода: </a:t>
            </a:r>
            <a:r>
              <a:rPr lang="ru-RU" sz="2400" i="1" dirty="0" smtClean="0">
                <a:solidFill>
                  <a:srgbClr val="C00000"/>
                </a:solidFill>
              </a:rPr>
              <a:t>системно-</a:t>
            </a:r>
            <a:r>
              <a:rPr lang="ru-RU" sz="2400" i="1" dirty="0" err="1" smtClean="0">
                <a:solidFill>
                  <a:srgbClr val="C00000"/>
                </a:solidFill>
              </a:rPr>
              <a:t>деятельностный</a:t>
            </a:r>
            <a:r>
              <a:rPr lang="ru-RU" sz="2400" i="1" dirty="0" smtClean="0"/>
              <a:t> и </a:t>
            </a:r>
            <a:r>
              <a:rPr lang="ru-RU" sz="2400" i="1" dirty="0" smtClean="0">
                <a:solidFill>
                  <a:srgbClr val="C00000"/>
                </a:solidFill>
              </a:rPr>
              <a:t>аксиологический</a:t>
            </a:r>
            <a:r>
              <a:rPr lang="ru-RU" sz="2400" i="1" dirty="0">
                <a:solidFill>
                  <a:srgbClr val="C00000"/>
                </a:solidFill>
              </a:rPr>
              <a:t>.</a:t>
            </a:r>
          </a:p>
          <a:p>
            <a:pPr marL="135464" indent="0">
              <a:buNone/>
            </a:pPr>
            <a:r>
              <a:rPr lang="ru-RU" sz="2400" b="1" i="1" dirty="0">
                <a:solidFill>
                  <a:srgbClr val="C00000"/>
                </a:solidFill>
              </a:rPr>
              <a:t>Целью Программы </a:t>
            </a:r>
            <a:r>
              <a:rPr lang="ru-RU" sz="2400" i="1" dirty="0"/>
              <a:t>является актуализация, формирование и внедрение </a:t>
            </a:r>
            <a:r>
              <a:rPr lang="ru-RU" sz="2400" i="1" dirty="0">
                <a:solidFill>
                  <a:srgbClr val="C00000"/>
                </a:solidFill>
              </a:rPr>
              <a:t>единых подходов к воспитанию и развитию детей и молодежи</a:t>
            </a:r>
            <a:r>
              <a:rPr lang="ru-RU" sz="2400" i="1" dirty="0"/>
              <a:t> в сфере организации отдыха и оздоровления детей </a:t>
            </a:r>
            <a:r>
              <a:rPr lang="ru-RU" sz="2400" i="1" dirty="0">
                <a:solidFill>
                  <a:srgbClr val="C00000"/>
                </a:solidFill>
              </a:rPr>
              <a:t>в преемственности с единой системой воспитания</a:t>
            </a:r>
            <a:r>
              <a:rPr lang="ru-RU" sz="2400" i="1" dirty="0"/>
              <a:t> и государственной политики в области образования подрастающего поколения в Российской Федерации.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23672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Принципы реализации программы:</a:t>
            </a:r>
          </a:p>
          <a:p>
            <a:pPr marL="135464" indent="0" algn="ctr">
              <a:buNone/>
            </a:pPr>
            <a:endParaRPr lang="ru-RU" sz="2400" b="1" dirty="0"/>
          </a:p>
          <a:p>
            <a:r>
              <a:rPr lang="ru-RU" sz="2400" i="1" dirty="0" smtClean="0"/>
              <a:t>принцип </a:t>
            </a:r>
            <a:r>
              <a:rPr lang="ru-RU" sz="2400" i="1" dirty="0"/>
              <a:t>единого целевого начала воспитательной деятельности;</a:t>
            </a:r>
          </a:p>
          <a:p>
            <a:r>
              <a:rPr lang="ru-RU" sz="2400" i="1" dirty="0"/>
              <a:t>принцип системности, непрерывности и преемственности воспитательной деятельности;</a:t>
            </a:r>
          </a:p>
          <a:p>
            <a:r>
              <a:rPr lang="ru-RU" sz="2400" i="1" dirty="0"/>
              <a:t>принцип единства концептуальных подходов, методов и форм воспитательной деятельности;</a:t>
            </a:r>
          </a:p>
          <a:p>
            <a:r>
              <a:rPr lang="ru-RU" sz="2400" i="1" dirty="0"/>
              <a:t>принцип учета возрастных и индивидуальных особенностей воспитанников и их групп;</a:t>
            </a:r>
          </a:p>
          <a:p>
            <a:r>
              <a:rPr lang="ru-RU" sz="2400" i="1" dirty="0"/>
              <a:t>принцип приоритета конструктивных интересов и потребностей детей;</a:t>
            </a:r>
          </a:p>
          <a:p>
            <a:r>
              <a:rPr lang="ru-RU" sz="2400" i="1" dirty="0"/>
              <a:t>принцип </a:t>
            </a:r>
            <a:r>
              <a:rPr lang="ru-RU" sz="2400" i="1" dirty="0" smtClean="0"/>
              <a:t>реальности </a:t>
            </a:r>
            <a:r>
              <a:rPr lang="ru-RU" sz="2400" i="1" dirty="0"/>
              <a:t>и измеримости итогов воспитательной деятельности</a:t>
            </a:r>
            <a:r>
              <a:rPr lang="ru-RU" sz="2400" i="1" dirty="0" smtClean="0"/>
              <a:t>.</a:t>
            </a:r>
          </a:p>
          <a:p>
            <a:pPr marL="135464" indent="0">
              <a:buNone/>
            </a:pPr>
            <a:r>
              <a:rPr lang="ru-RU" sz="1600" dirty="0">
                <a:solidFill>
                  <a:srgbClr val="FF0000"/>
                </a:solidFill>
              </a:rPr>
              <a:t>Структура Программы представляет собой </a:t>
            </a:r>
            <a:r>
              <a:rPr lang="ru-RU" sz="1600" b="1" dirty="0">
                <a:solidFill>
                  <a:srgbClr val="FF0000"/>
                </a:solidFill>
              </a:rPr>
              <a:t>введение </a:t>
            </a:r>
            <a:r>
              <a:rPr lang="ru-RU" sz="1600" dirty="0">
                <a:solidFill>
                  <a:srgbClr val="FF0000"/>
                </a:solidFill>
              </a:rPr>
              <a:t>и четыре взаимосвязанных раздела: </a:t>
            </a:r>
            <a:r>
              <a:rPr lang="ru-RU" sz="1600" b="1" dirty="0">
                <a:solidFill>
                  <a:srgbClr val="FF0000"/>
                </a:solidFill>
              </a:rPr>
              <a:t>ценностно-целевые основы воспитательной работы</a:t>
            </a:r>
            <a:r>
              <a:rPr lang="ru-RU" sz="1600" dirty="0">
                <a:solidFill>
                  <a:srgbClr val="FF0000"/>
                </a:solidFill>
              </a:rPr>
              <a:t>, </a:t>
            </a:r>
            <a:r>
              <a:rPr lang="ru-RU" sz="1600" b="1" dirty="0">
                <a:solidFill>
                  <a:srgbClr val="FF0000"/>
                </a:solidFill>
              </a:rPr>
              <a:t>содержание и формы воспитательной работы</a:t>
            </a:r>
            <a:r>
              <a:rPr lang="ru-RU" sz="1600" dirty="0">
                <a:solidFill>
                  <a:srgbClr val="FF0000"/>
                </a:solidFill>
              </a:rPr>
              <a:t>, </a:t>
            </a:r>
            <a:r>
              <a:rPr lang="ru-RU" sz="1600" b="1" dirty="0">
                <a:solidFill>
                  <a:srgbClr val="FF0000"/>
                </a:solidFill>
              </a:rPr>
              <a:t>организационные условия</a:t>
            </a:r>
            <a:r>
              <a:rPr lang="ru-RU" sz="1600" dirty="0">
                <a:solidFill>
                  <a:srgbClr val="FF0000"/>
                </a:solidFill>
              </a:rPr>
              <a:t>, а также список источников и литературы. Программа содержит три приложения: 1) требования к Программе, 2) примерный календарный план воспитательной работы на 21 день и 3) пример программы воспитательной работы на отрядном уровне временного детского коллектива.</a:t>
            </a:r>
          </a:p>
          <a:p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1347855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9493" y="333633"/>
            <a:ext cx="11541210" cy="6524368"/>
          </a:xfrm>
        </p:spPr>
        <p:txBody>
          <a:bodyPr/>
          <a:lstStyle/>
          <a:p>
            <a:pPr marL="135464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II. Целевой </a:t>
            </a:r>
            <a:r>
              <a:rPr lang="ru-RU" sz="3200" b="1" dirty="0">
                <a:solidFill>
                  <a:schemeClr val="bg1"/>
                </a:solidFill>
              </a:rPr>
              <a:t>раздел </a:t>
            </a:r>
            <a:r>
              <a:rPr lang="ru-RU" sz="3200" b="1" dirty="0" smtClean="0">
                <a:solidFill>
                  <a:schemeClr val="bg1"/>
                </a:solidFill>
              </a:rPr>
              <a:t>программы</a:t>
            </a:r>
          </a:p>
          <a:p>
            <a:pPr marL="135464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воспитательной </a:t>
            </a:r>
            <a:r>
              <a:rPr lang="ru-RU" sz="3200" b="1" dirty="0" smtClean="0">
                <a:solidFill>
                  <a:schemeClr val="bg1"/>
                </a:solidFill>
              </a:rPr>
              <a:t>работы</a:t>
            </a:r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 algn="just">
              <a:buNone/>
            </a:pPr>
            <a:r>
              <a:rPr lang="ru-RU" sz="2000" i="1" dirty="0" smtClean="0"/>
              <a:t>Ценностно-целевые </a:t>
            </a:r>
            <a:r>
              <a:rPr lang="ru-RU" sz="2000" i="1" dirty="0"/>
              <a:t>ориентиры воспитательной работы в организации отдыха детей и их оздоровления направлены на формирование у детей устойчивого чувства гражданской принадлежности, духовно-нравственной культуры и осознанного отношения к основным общечеловеческим и российским ценностям. </a:t>
            </a:r>
            <a:endParaRPr lang="ru-RU" sz="2000" i="1" dirty="0" smtClean="0"/>
          </a:p>
          <a:p>
            <a:pPr marL="135464" indent="0" algn="just">
              <a:buNone/>
            </a:pPr>
            <a:r>
              <a:rPr lang="ru-RU" sz="2000" i="1" dirty="0"/>
              <a:t>К традиционным российским духовно-нравственным ценностям относятся </a:t>
            </a:r>
            <a:r>
              <a:rPr lang="ru-RU" sz="2000" i="1" dirty="0">
                <a:solidFill>
                  <a:srgbClr val="C00000"/>
                </a:solidFill>
              </a:rPr>
              <a:t>жизнь, достоинство, права и свободы человека, патриотизм, гражданственность, служение Отечеству и ответственность за его судьбу, высокие нравственные идеалы, крепкая семья, созидательный труд, приоритет духовного над материальным, гуманизм, милосердие, справедливость, коллективизм, взаимопомощь и взаимоуважение, историческая память и преемственность поколений, единство </a:t>
            </a:r>
            <a:r>
              <a:rPr lang="ru-RU" sz="2000" i="1" dirty="0" smtClean="0">
                <a:solidFill>
                  <a:srgbClr val="C00000"/>
                </a:solidFill>
              </a:rPr>
              <a:t>народов </a:t>
            </a:r>
            <a:r>
              <a:rPr lang="ru-RU" sz="2000" i="1" dirty="0">
                <a:solidFill>
                  <a:srgbClr val="C00000"/>
                </a:solidFill>
              </a:rPr>
              <a:t>России</a:t>
            </a:r>
            <a:r>
              <a:rPr lang="ru-RU" sz="2000" i="1" dirty="0" smtClean="0">
                <a:solidFill>
                  <a:srgbClr val="C00000"/>
                </a:solidFill>
              </a:rPr>
              <a:t>.</a:t>
            </a:r>
          </a:p>
          <a:p>
            <a:pPr marL="135464" indent="0">
              <a:buNone/>
            </a:pPr>
            <a:r>
              <a:rPr lang="ru-RU" sz="2000" dirty="0"/>
              <a:t>К </a:t>
            </a:r>
            <a:r>
              <a:rPr lang="ru-RU" sz="2000" b="1" dirty="0">
                <a:solidFill>
                  <a:srgbClr val="C00000"/>
                </a:solidFill>
              </a:rPr>
              <a:t>инвариантным (обязательным) </a:t>
            </a:r>
            <a:r>
              <a:rPr lang="ru-RU" sz="2000" dirty="0"/>
              <a:t>блокам, содержание которых необходимо включать в Программу воспитательной работы каждой организации отдыха детей и их оздоровления относятся:</a:t>
            </a:r>
          </a:p>
          <a:p>
            <a:r>
              <a:rPr lang="ru-RU" sz="2000" b="1" dirty="0"/>
              <a:t>блок «Мир: наука, культура, мораль»;</a:t>
            </a:r>
          </a:p>
          <a:p>
            <a:r>
              <a:rPr lang="ru-RU" sz="2000" b="1" dirty="0"/>
              <a:t>блок «Россия: прошлое, настоящее, будущее»;</a:t>
            </a:r>
          </a:p>
          <a:p>
            <a:r>
              <a:rPr lang="ru-RU" sz="2000" b="1" dirty="0"/>
              <a:t>блок «Человек: здоровье, безопасность, семья, творчество, развитие».</a:t>
            </a:r>
          </a:p>
          <a:p>
            <a:pPr marL="135464" indent="0" algn="just">
              <a:buNone/>
            </a:pP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855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995" y="481913"/>
            <a:ext cx="11738919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БЛОК </a:t>
            </a:r>
            <a:r>
              <a:rPr lang="ru-RU" sz="2400" b="1" dirty="0">
                <a:solidFill>
                  <a:schemeClr val="bg1"/>
                </a:solidFill>
              </a:rPr>
              <a:t>«МИР: НАУКА, КУЛЬТУРА, МОРАЛЬ»</a:t>
            </a:r>
          </a:p>
          <a:p>
            <a:pPr marL="135464" indent="0">
              <a:buNone/>
            </a:pPr>
            <a:endParaRPr lang="ru-RU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/>
              <a:t>Отражает </a:t>
            </a:r>
            <a:r>
              <a:rPr lang="ru-RU" sz="1600" dirty="0"/>
              <a:t>комплекс мероприятий, который основан на общечеловеческих ценностях, равноправии и взаимном уважении народов, государств в мировом сообществе, невмешательстве во внутренние дела государств, сотрудничестве и дружбе между </a:t>
            </a:r>
            <a:r>
              <a:rPr lang="ru-RU" sz="1600" dirty="0" err="1" smtClean="0"/>
              <a:t>странамию</a:t>
            </a:r>
            <a:endParaRPr lang="ru-RU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/>
              <a:t>Учитываются </a:t>
            </a:r>
            <a:r>
              <a:rPr lang="ru-RU" sz="1600" dirty="0"/>
              <a:t>такие категории как мировая культура, знакомство с достижениями науки с античных времен до наших дней, вклад российских ученых и деятелей культуры в мировые культуру и науку; знакомство с духовными ценностями </a:t>
            </a:r>
            <a:r>
              <a:rPr lang="ru-RU" sz="1600" dirty="0" smtClean="0"/>
              <a:t>человечества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/>
              <a:t>Форматы:</a:t>
            </a:r>
            <a:endParaRPr lang="ru-RU" sz="1800" b="1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i="1" dirty="0"/>
              <a:t>Л</a:t>
            </a:r>
            <a:r>
              <a:rPr lang="ru-RU" sz="1600" b="1" i="1" dirty="0" smtClean="0"/>
              <a:t>итературные </a:t>
            </a:r>
            <a:r>
              <a:rPr lang="ru-RU" sz="1600" b="1" i="1" dirty="0"/>
              <a:t>вечера, исторические игры, информационные часы на тему: «Жизнь замечательных людей», </a:t>
            </a:r>
            <a:r>
              <a:rPr lang="ru-RU" sz="1600" dirty="0"/>
              <a:t>на которых ребятам задаются образцы нравственного поведения, через знакомство с историческими деятелями науки и культуры разных стран и эпох, с героями-защитниками отечества</a:t>
            </a:r>
            <a:r>
              <a:rPr lang="ru-RU" sz="1600" dirty="0" smtClean="0"/>
              <a:t>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Игровые </a:t>
            </a:r>
            <a:r>
              <a:rPr lang="ru-RU" sz="1600" b="1" i="1" dirty="0"/>
              <a:t>форматы</a:t>
            </a:r>
            <a:r>
              <a:rPr lang="ru-RU" sz="1600" dirty="0"/>
              <a:t>, </a:t>
            </a:r>
            <a:r>
              <a:rPr lang="ru-RU" sz="1600" b="1" i="1" dirty="0"/>
              <a:t>направленные на знакомство с мировым и общероссийским культурным наследием </a:t>
            </a:r>
            <a:r>
              <a:rPr lang="ru-RU" sz="1600" dirty="0"/>
              <a:t>в области искусства, литературы, музыки, изобразительного творчества, архитектуры, театра, балета, кинематографа, мультипликации. </a:t>
            </a:r>
            <a:endParaRPr lang="ru-RU" sz="1600" dirty="0" smtClean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i="1" dirty="0"/>
              <a:t>Т</a:t>
            </a:r>
            <a:r>
              <a:rPr lang="ru-RU" sz="1600" b="1" i="1" dirty="0" smtClean="0"/>
              <a:t>ематические </a:t>
            </a:r>
            <a:r>
              <a:rPr lang="ru-RU" sz="1600" b="1" i="1" dirty="0"/>
              <a:t>мероприятия, направленные на формирование культуры </a:t>
            </a:r>
            <a:r>
              <a:rPr lang="ru-RU" sz="1600" b="1" i="1" dirty="0" smtClean="0"/>
              <a:t>мира</a:t>
            </a:r>
            <a:endParaRPr lang="ru-RU" sz="1600" b="1" i="1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i="1" dirty="0"/>
              <a:t>С</a:t>
            </a:r>
            <a:r>
              <a:rPr lang="ru-RU" sz="1600" b="1" i="1" dirty="0" smtClean="0"/>
              <a:t>обытия </a:t>
            </a:r>
            <a:r>
              <a:rPr lang="ru-RU" sz="1600" b="1" i="1" dirty="0"/>
              <a:t>и мероприятия, отражающие ценности созидания и науки: </a:t>
            </a:r>
            <a:r>
              <a:rPr lang="ru-RU" sz="1600" dirty="0"/>
              <a:t>стремление к познанию себя и других людей, природы и общества, к знаниям, образованию, создание единого интеллектуального пространства, позволяющего популяризировать формы детского интеллектуального </a:t>
            </a:r>
            <a:r>
              <a:rPr lang="ru-RU" sz="1600" dirty="0" smtClean="0"/>
              <a:t>досуга: </a:t>
            </a:r>
            <a:r>
              <a:rPr lang="ru-RU" sz="1600" i="1" dirty="0" smtClean="0"/>
              <a:t>а</a:t>
            </a:r>
            <a:r>
              <a:rPr lang="ru-RU" sz="1600" i="1" dirty="0"/>
              <a:t>) проведение интеллектуальных и познавательных </a:t>
            </a:r>
            <a:r>
              <a:rPr lang="ru-RU" sz="1600" i="1" dirty="0" smtClean="0"/>
              <a:t>игр; б</a:t>
            </a:r>
            <a:r>
              <a:rPr lang="ru-RU" sz="1600" i="1" dirty="0"/>
              <a:t>) организация конструкторской, исследовательской и проектной </a:t>
            </a:r>
            <a:r>
              <a:rPr lang="ru-RU" sz="1600" i="1" dirty="0" smtClean="0"/>
              <a:t>деятельности; в</a:t>
            </a:r>
            <a:r>
              <a:rPr lang="ru-RU" sz="1600" i="1" dirty="0"/>
              <a:t>) просмотр научно-популярных </a:t>
            </a:r>
            <a:r>
              <a:rPr lang="ru-RU" sz="1600" i="1" dirty="0" smtClean="0"/>
              <a:t>фильмов; г</a:t>
            </a:r>
            <a:r>
              <a:rPr lang="ru-RU" sz="1600" i="1" dirty="0"/>
              <a:t>) встречи с интересными людьми, дискуссионные клубы, дебаты, диспуты.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i="1" dirty="0"/>
              <a:t>М</a:t>
            </a:r>
            <a:r>
              <a:rPr lang="ru-RU" sz="1600" b="1" i="1" dirty="0" smtClean="0"/>
              <a:t>ероприятия </a:t>
            </a:r>
            <a:r>
              <a:rPr lang="ru-RU" sz="1600" b="1" i="1" dirty="0"/>
              <a:t>и дела, направленные на изучение России</a:t>
            </a:r>
            <a:r>
              <a:rPr lang="ru-RU" sz="1600" dirty="0"/>
              <a:t>, русского и национальных языков, родного края, населенного пункта как культурного пространства, фольклорные праздники в контексте мировой культуры и нематериального наследия. </a:t>
            </a:r>
            <a:endParaRPr lang="ru-RU" sz="1600" dirty="0" smtClean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Тематические </a:t>
            </a:r>
            <a:r>
              <a:rPr lang="ru-RU" sz="1600" b="1" i="1" dirty="0"/>
              <a:t>беседы и диалоги на тему духовно-нравственного воспитания</a:t>
            </a:r>
            <a:r>
              <a:rPr lang="ru-RU" sz="1600" dirty="0"/>
              <a:t>. Проведение обсуждений на темы морали, духовных ценностей, честности, справедливости и милосердия. Формат: открытые беседы, где дети делятся своими мыслями и учатся слушать других.</a:t>
            </a:r>
          </a:p>
          <a:p>
            <a:pPr marL="135464" indent="0">
              <a:buNone/>
            </a:pPr>
            <a:endParaRPr lang="ru-RU" sz="11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47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995" y="481913"/>
            <a:ext cx="11738919" cy="6376087"/>
          </a:xfrm>
        </p:spPr>
        <p:txBody>
          <a:bodyPr/>
          <a:lstStyle/>
          <a:p>
            <a:pPr marL="135464" indent="0">
              <a:buNone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БЛОК «</a:t>
            </a:r>
            <a:r>
              <a:rPr lang="ru-RU" sz="2400" b="1" dirty="0">
                <a:solidFill>
                  <a:schemeClr val="bg1"/>
                </a:solidFill>
              </a:rPr>
              <a:t>РОССИЯ: ПРОШЛОЕ, НАСТОЯЩЕЕ, БУДУЩЕЕ»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 smtClean="0"/>
          </a:p>
          <a:p>
            <a:pPr marL="135464" indent="0">
              <a:buNone/>
            </a:pPr>
            <a:r>
              <a:rPr lang="ru-RU" sz="1800" b="1" i="1" dirty="0"/>
              <a:t>Первый комплекс мероприятий </a:t>
            </a:r>
            <a:r>
              <a:rPr lang="ru-RU" sz="1800" dirty="0"/>
              <a:t>связан с народом России, его тысячелетней историей, с общероссийской культурной принадлежностью и идентичностью, с историческим единством народа России, общностью его исторической судьбы, памятью предков, передавших нам любовь и уважение к Отечеству, веру в добро и справедливость.</a:t>
            </a:r>
          </a:p>
          <a:p>
            <a:pPr marL="135464" indent="0">
              <a:buNone/>
            </a:pPr>
            <a:r>
              <a:rPr lang="ru-RU" sz="1800" b="1" i="1" dirty="0"/>
              <a:t>Второй комплекс мероприятий </a:t>
            </a:r>
            <a:r>
              <a:rPr lang="ru-RU" sz="1800" dirty="0"/>
              <a:t>касается суверенитета и безопасности, защиты российского общества, народа России, и в первую очередь, памяти защитников Отечества и подвигов героев Отечества, сохранения исторической правды.</a:t>
            </a:r>
          </a:p>
          <a:p>
            <a:pPr marL="135464" indent="0">
              <a:buNone/>
            </a:pPr>
            <a:r>
              <a:rPr lang="ru-RU" sz="1800" b="1" i="1" dirty="0"/>
              <a:t>Третий комплекс мероприятий </a:t>
            </a:r>
            <a:r>
              <a:rPr lang="ru-RU" sz="1800" dirty="0"/>
              <a:t>направлен на служение российскому обществу и исторически сложившееся государственное единство, гражданство Российской Федерации и приверженность Российскому государству. Многообразие народов России, российского общества: народы, национальные общины, религии, культуры, языки - всё, что являются ценностью</a:t>
            </a:r>
            <a:r>
              <a:rPr lang="ru-RU" sz="1800" dirty="0" smtClean="0"/>
              <a:t>. (как самостоятельно, так и во взаимодействии с РДДМ «</a:t>
            </a:r>
            <a:r>
              <a:rPr lang="ru-RU" sz="1800" dirty="0"/>
              <a:t>Д</a:t>
            </a:r>
            <a:r>
              <a:rPr lang="ru-RU" sz="1800" dirty="0" smtClean="0"/>
              <a:t>вижение первых»)</a:t>
            </a:r>
          </a:p>
          <a:p>
            <a:pPr marL="135464" indent="0">
              <a:buNone/>
            </a:pPr>
            <a:r>
              <a:rPr lang="ru-RU" sz="1800" b="1" i="1" dirty="0"/>
              <a:t>Четвертый комплекс мероприятий</a:t>
            </a:r>
            <a:r>
              <a:rPr lang="ru-RU" sz="1800" dirty="0"/>
              <a:t> связан с русским языком - государственным языком Российской Федерации. Это язык межнационального общения, который является средством коммуникации всех народов Российской Федерации, основой их социально-экономической, культурной и духовной консолидации.</a:t>
            </a:r>
          </a:p>
          <a:p>
            <a:pPr marL="135464" indent="0">
              <a:buNone/>
            </a:pPr>
            <a:r>
              <a:rPr lang="ru-RU" sz="1800" b="1" i="1" dirty="0"/>
              <a:t>Пятый комплекс мероприятий </a:t>
            </a:r>
            <a:r>
              <a:rPr lang="ru-RU" sz="1800" dirty="0"/>
              <a:t>связан с родной природой (малой Родины, своего края, России), с ответственностью за сохранение природы перед будущими поколениями с бережливостью в использовании природных ресурсов.</a:t>
            </a:r>
          </a:p>
          <a:p>
            <a:pPr marL="135464" indent="0">
              <a:buNone/>
            </a:pPr>
            <a:endParaRPr lang="ru-RU" sz="1600" dirty="0"/>
          </a:p>
          <a:p>
            <a:pPr marL="135464" indent="0">
              <a:buNone/>
            </a:pPr>
            <a:endParaRPr lang="ru-RU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647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995" y="481913"/>
            <a:ext cx="11738919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БЛОК «</a:t>
            </a:r>
            <a:r>
              <a:rPr lang="ru-RU" sz="2400" b="1" dirty="0">
                <a:solidFill>
                  <a:schemeClr val="bg1"/>
                </a:solidFill>
              </a:rPr>
              <a:t>ЧЕЛОВЕК: ЗДОРОВЬЕ, БЕЗОПАСНОСТЬ, СЕМЬЯ,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ТВОРЧЕСТВО</a:t>
            </a:r>
            <a:r>
              <a:rPr lang="ru-RU" sz="2400" b="1" dirty="0">
                <a:solidFill>
                  <a:schemeClr val="bg1"/>
                </a:solidFill>
              </a:rPr>
              <a:t>, РАЗВИТИЕ»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/>
              <a:t>Отражает комплекс </a:t>
            </a:r>
            <a:r>
              <a:rPr lang="ru-RU" sz="1600" dirty="0"/>
              <a:t>мероприятий, направленных на воспитание культуры здорового образа жизни, личной и общественной </a:t>
            </a:r>
            <a:r>
              <a:rPr lang="ru-RU" sz="1600" dirty="0" smtClean="0"/>
              <a:t>безопасности. Предусматривает</a:t>
            </a:r>
            <a:r>
              <a:rPr lang="ru-RU" sz="1600" dirty="0"/>
              <a:t>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проведение </a:t>
            </a:r>
            <a:r>
              <a:rPr lang="ru-RU" sz="1600" b="1" i="1" dirty="0"/>
              <a:t>физкультурно-оздоровительных, спортивных мероприятий</a:t>
            </a:r>
            <a:r>
              <a:rPr lang="ru-RU" sz="1600" dirty="0"/>
              <a:t>: зарядка, спортивные игры и соревнования;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просветительские беседы, направленные на профилактику вредных привычек и привлечение интереса детей к занятиям физкультурой и спортом;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создание условий </a:t>
            </a:r>
            <a:r>
              <a:rPr lang="ru-RU" sz="1600" b="1" i="1" dirty="0"/>
              <a:t>для физической и психологической безопасности ребенка </a:t>
            </a:r>
            <a:r>
              <a:rPr lang="ru-RU" sz="1600" dirty="0"/>
              <a:t>в условиях организации отдыха детей и их оздоровления, </a:t>
            </a:r>
            <a:r>
              <a:rPr lang="ru-RU" sz="1600" b="1" i="1" dirty="0"/>
              <a:t>профилактика </a:t>
            </a:r>
            <a:r>
              <a:rPr lang="ru-RU" sz="1600" b="1" i="1" dirty="0" err="1"/>
              <a:t>буллинга</a:t>
            </a:r>
            <a:r>
              <a:rPr lang="ru-RU" sz="1600" b="1" i="1" dirty="0"/>
              <a:t> </a:t>
            </a:r>
            <a:r>
              <a:rPr lang="ru-RU" sz="1600" dirty="0"/>
              <a:t>в детской и подростковой среде, </a:t>
            </a:r>
            <a:r>
              <a:rPr lang="ru-RU" sz="1600" b="1" i="1" dirty="0"/>
              <a:t>психолого-педагогическое сопровождение </a:t>
            </a:r>
            <a:r>
              <a:rPr lang="ru-RU" sz="1600" dirty="0"/>
              <a:t>воспитательного процесса в организации;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проведение целенаправленной </a:t>
            </a:r>
            <a:r>
              <a:rPr lang="ru-RU" sz="1600" b="1" i="1" dirty="0"/>
              <a:t>работы всего педагогического коллектива по созданию эффективной профилактической среды </a:t>
            </a:r>
            <a:r>
              <a:rPr lang="ru-RU" sz="1600" dirty="0"/>
              <a:t>и обеспечение безопасности жизнедеятельности как условия успешной воспитательной деятельности;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проведение </a:t>
            </a:r>
            <a:r>
              <a:rPr lang="ru-RU" sz="1600" b="1" i="1" dirty="0"/>
              <a:t>инструктажей и игр</a:t>
            </a:r>
            <a:r>
              <a:rPr lang="ru-RU" sz="1600" dirty="0"/>
              <a:t>, знакомящих с правилами безопасного поведения на дорогах и в транспорте, правилами пожарной безопасности, правилами безопасности при занятиях спортом, правилами поведения на водоемах, правилами поведения в общественных местах, правилами поведения при массовом скоплении людей и т.д.;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проведение </a:t>
            </a:r>
            <a:r>
              <a:rPr lang="ru-RU" sz="1600" b="1" i="1" dirty="0"/>
              <a:t>тренировочной эвакуации </a:t>
            </a:r>
            <a:r>
              <a:rPr lang="ru-RU" sz="1600" dirty="0"/>
              <a:t>при пожаре и на случай обнаружения взрывчатых веществ;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разработка и реализация разных </a:t>
            </a:r>
            <a:r>
              <a:rPr lang="ru-RU" sz="1600" b="1" i="1" dirty="0"/>
              <a:t>форм профилактических воспитательных мероприятий</a:t>
            </a:r>
            <a:r>
              <a:rPr lang="ru-RU" sz="1600" dirty="0"/>
              <a:t>: антиалкогольные, против курения, безопасность в цифровой среде, против вовлечения в деструктивные группы в социальных сетях, в деструктивные молодежные, религиозные объединения, субкультуры, информирующие о безопасности дорожного движения, противопожарной безопасность, гражданской обороны, антитеррористической, </a:t>
            </a:r>
            <a:r>
              <a:rPr lang="ru-RU" sz="1600" dirty="0" err="1"/>
              <a:t>антиэкстремистской</a:t>
            </a:r>
            <a:r>
              <a:rPr lang="ru-RU" sz="1600" dirty="0"/>
              <a:t> безопасности и т.д.;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организация превентивной работы со сценариями </a:t>
            </a:r>
            <a:r>
              <a:rPr lang="ru-RU" sz="1600" b="1" i="1" dirty="0"/>
              <a:t>социально одобряемого поведения</a:t>
            </a:r>
            <a:r>
              <a:rPr lang="ru-RU" sz="1600" dirty="0"/>
              <a:t>, развитие у детей </a:t>
            </a:r>
            <a:r>
              <a:rPr lang="ru-RU" sz="1600" b="1" i="1" dirty="0"/>
              <a:t>навыков рефлексии, самоконтроля, устойчивости к негативному воздействию, групповому давлению</a:t>
            </a:r>
            <a:r>
              <a:rPr lang="ru-RU" sz="1600" dirty="0" smtClean="0"/>
              <a:t>;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И др.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04647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481913"/>
            <a:ext cx="12097264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Основные </a:t>
            </a:r>
            <a:r>
              <a:rPr lang="ru-RU" sz="2400" b="1" dirty="0">
                <a:solidFill>
                  <a:schemeClr val="bg1"/>
                </a:solidFill>
              </a:rPr>
              <a:t>направления воспитательной работы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 smtClean="0"/>
          </a:p>
          <a:p>
            <a:pPr marL="135464" indent="0">
              <a:buNone/>
            </a:pPr>
            <a:endParaRPr lang="ru-RU" sz="1100" b="1" i="1" dirty="0" smtClean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гражданское воспитание</a:t>
            </a:r>
            <a:r>
              <a:rPr lang="ru-RU" sz="1400" b="1" i="1" dirty="0"/>
              <a:t>:</a:t>
            </a:r>
            <a:r>
              <a:rPr lang="ru-RU" sz="1400" dirty="0"/>
              <a:t> формирование российской гражданской идентичности, принадлежности к общности граждан Российской Федерации, к народу России как источнику власти в российском государстве и субъекту тысячелетней Российской государственности, знание и уважение прав, свобод и обязанностей гражданина Российской Федерации;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патриотическое воспитание</a:t>
            </a:r>
            <a:r>
              <a:rPr lang="ru-RU" sz="1400" dirty="0"/>
              <a:t>: воспитание любви к своему народу и уважения к другим народам России, формирование общероссийской культурной идентичности;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духовно-нравственное воспитание</a:t>
            </a:r>
            <a:r>
              <a:rPr lang="ru-RU" sz="1400" dirty="0"/>
              <a:t>: воспитание детей на основе духовно-нравственной культуры народов России, традиционных религий народов России, формирование традиционных российских семейных ценностей;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эстетическое воспитание: </a:t>
            </a:r>
            <a:r>
              <a:rPr lang="ru-RU" sz="1400" dirty="0"/>
              <a:t>формирование эстетической культуры на основе российских традиционных духовных ценностей, приобщение к лучшим образцам отечественного и мирового искусства;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трудовое воспитание: </a:t>
            </a:r>
            <a:r>
              <a:rPr lang="ru-RU" sz="1400" dirty="0"/>
              <a:t>воспитание уважения к труду, трудящимся, результатам труда (своего и других людей), ориентации на развитие самостоятельности, трудовую деятельность, получение профессии, личностное самовыражение в продуктивном, нравственно достойном труде в российском обществе, на достижение выдающихся результатов в труде, профессиональной деятельности;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800" b="1" i="1" dirty="0"/>
              <a:t>физическое воспитание, формирование культуры здорового образа жизни и эмоционального благополучия</a:t>
            </a:r>
            <a:r>
              <a:rPr lang="ru-RU" sz="1400" dirty="0"/>
              <a:t>: компонент </a:t>
            </a:r>
            <a:r>
              <a:rPr lang="ru-RU" sz="1400" dirty="0" err="1"/>
              <a:t>здоровьесберегающей</a:t>
            </a:r>
            <a:r>
              <a:rPr lang="ru-RU" sz="1400" dirty="0"/>
              <a:t> работы, создание благоприятного психологического климата, обеспечение рациональной и безопасной организации оздоровительно-образовательного процесса, эффективной физкультурно-оздоровительной работы, рационального питания, создание безопасной среды, освоение детьми норм безопасного поведения в природной, социальной среде, чрезвычайных ситуациях;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экологическое воспитание: </a:t>
            </a:r>
            <a:r>
              <a:rPr lang="ru-RU" sz="1400" dirty="0"/>
              <a:t>формирование экологической культуры, ответственного, бережного отношения к природе, окружающей среде на основе российских традиционных духовных ценностей;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b="1" i="1" dirty="0"/>
              <a:t>познавательное направление воспитания</a:t>
            </a:r>
            <a:r>
              <a:rPr lang="ru-RU" sz="1400" dirty="0"/>
              <a:t>: стремление к познанию себя и других людей, природы и общества, к знаниям, образованию с учетом личностных интересов и общественных потребностей.</a:t>
            </a:r>
          </a:p>
          <a:p>
            <a:pPr marL="135464" indent="0">
              <a:buNone/>
            </a:pPr>
            <a:endParaRPr lang="ru-RU" sz="11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647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Целевые ориентиры результатов воспитания в соответствии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с </a:t>
            </a:r>
            <a:r>
              <a:rPr lang="ru-RU" sz="2400" b="1" dirty="0">
                <a:solidFill>
                  <a:schemeClr val="bg1"/>
                </a:solidFill>
              </a:rPr>
              <a:t>возрастными особенностями участников программы</a:t>
            </a:r>
          </a:p>
          <a:p>
            <a:pPr marL="135464" indent="0" algn="ctr">
              <a:buNone/>
            </a:pPr>
            <a:endParaRPr lang="ru-RU" sz="2400" b="1" dirty="0"/>
          </a:p>
          <a:p>
            <a:r>
              <a:rPr lang="ru-RU" sz="2800" dirty="0"/>
              <a:t>Целевые ориентиры результатов воспитания младшего школьного возраста </a:t>
            </a:r>
            <a:r>
              <a:rPr lang="ru-RU" sz="2800" b="1" dirty="0"/>
              <a:t>(7 -10 </a:t>
            </a:r>
            <a:r>
              <a:rPr lang="ru-RU" sz="2800" b="1" dirty="0" smtClean="0"/>
              <a:t>лет)</a:t>
            </a:r>
          </a:p>
          <a:p>
            <a:r>
              <a:rPr lang="ru-RU" sz="2800" dirty="0" smtClean="0"/>
              <a:t>Целевые </a:t>
            </a:r>
            <a:r>
              <a:rPr lang="ru-RU" sz="2800" dirty="0"/>
              <a:t>ориентиры результатов воспитания подросткового возраста </a:t>
            </a:r>
            <a:r>
              <a:rPr lang="ru-RU" sz="2800" b="1" dirty="0"/>
              <a:t>(11-14 лет</a:t>
            </a:r>
            <a:r>
              <a:rPr lang="ru-RU" sz="2800" b="1" dirty="0" smtClean="0"/>
              <a:t>)</a:t>
            </a:r>
          </a:p>
          <a:p>
            <a:r>
              <a:rPr lang="ru-RU" sz="2800" dirty="0"/>
              <a:t>Целевые ориентиры результатов воспитания юношеского возраста </a:t>
            </a:r>
            <a:r>
              <a:rPr lang="ru-RU" sz="2800" b="1" dirty="0"/>
              <a:t>(15-17 лет</a:t>
            </a:r>
            <a:r>
              <a:rPr lang="ru-RU" sz="2800" b="1" dirty="0" smtClean="0"/>
              <a:t>)</a:t>
            </a:r>
          </a:p>
          <a:p>
            <a:pPr marL="135464" indent="0">
              <a:buNone/>
            </a:pPr>
            <a:endParaRPr lang="ru-RU" sz="2000" b="1" i="1" dirty="0" smtClean="0">
              <a:solidFill>
                <a:srgbClr val="C00000"/>
              </a:solidFill>
            </a:endParaRPr>
          </a:p>
          <a:p>
            <a:pPr marL="135464" indent="0" algn="ctr"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(прописаны </a:t>
            </a:r>
            <a:r>
              <a:rPr lang="ru-RU" sz="2400" i="1" u="sng" dirty="0" smtClean="0">
                <a:solidFill>
                  <a:srgbClr val="C00000"/>
                </a:solidFill>
              </a:rPr>
              <a:t>по каждому </a:t>
            </a:r>
            <a:r>
              <a:rPr lang="ru-RU" sz="2400" i="1" dirty="0" smtClean="0">
                <a:solidFill>
                  <a:srgbClr val="C00000"/>
                </a:solidFill>
              </a:rPr>
              <a:t>из направлений воспитательной работы)</a:t>
            </a:r>
            <a:endParaRPr lang="ru-RU" sz="2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47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III. Содержательный </a:t>
            </a:r>
            <a:r>
              <a:rPr lang="ru-RU" sz="3200" b="1" dirty="0" smtClean="0">
                <a:solidFill>
                  <a:schemeClr val="bg1"/>
                </a:solidFill>
              </a:rPr>
              <a:t>раздел</a:t>
            </a:r>
          </a:p>
          <a:p>
            <a:pPr marL="135464" indent="0" algn="ctr">
              <a:buNone/>
            </a:pPr>
            <a:endParaRPr lang="ru-RU" sz="3200" b="1" dirty="0"/>
          </a:p>
          <a:p>
            <a:pPr marL="135464" indent="0">
              <a:buNone/>
            </a:pPr>
            <a:endParaRPr lang="ru-RU" sz="2000" b="1" dirty="0" smtClean="0"/>
          </a:p>
          <a:p>
            <a:pPr marL="135464" indent="0">
              <a:buNone/>
            </a:pPr>
            <a:r>
              <a:rPr lang="ru-RU" sz="2000" b="1" dirty="0" smtClean="0"/>
              <a:t>Уклад </a:t>
            </a:r>
            <a:r>
              <a:rPr lang="ru-RU" sz="2000" b="1" dirty="0"/>
              <a:t>организаций отдыха детей и их оздоровления: особенности и уникальные элементы</a:t>
            </a:r>
          </a:p>
          <a:p>
            <a:pPr marL="135464" indent="0" algn="just">
              <a:buNone/>
            </a:pPr>
            <a:r>
              <a:rPr lang="ru-RU" sz="1600" dirty="0"/>
              <a:t>Уклад задаёт порядок жизни организации и аккумулирует ключевые характеристики, определяющие особенности воспитательного </a:t>
            </a:r>
            <a:r>
              <a:rPr lang="ru-RU" sz="1600" dirty="0" smtClean="0"/>
              <a:t>процесса. Определяет </a:t>
            </a:r>
            <a:r>
              <a:rPr lang="ru-RU" sz="1600" dirty="0"/>
              <a:t>условия и средства воспитания, отражающие самобытный облик организации и её репутацию в окружающем пространстве, социуме. На формирование уклада конкретной организации отдыха детей и их оздоровления влияют региональные особенности: исторические, этнокультурные, социально-экономические, художественно-культурные, а также тип поселения (село, город).</a:t>
            </a:r>
          </a:p>
          <a:p>
            <a:pPr marL="135464" indent="0" algn="just">
              <a:buNone/>
            </a:pPr>
            <a:r>
              <a:rPr lang="ru-RU" sz="2000" b="1" dirty="0"/>
              <a:t>Элементами уклада являются:</a:t>
            </a:r>
          </a:p>
          <a:p>
            <a:pPr algn="just"/>
            <a:r>
              <a:rPr lang="ru-RU" sz="2000" dirty="0"/>
              <a:t>Быт организации отдыха детей и их </a:t>
            </a:r>
            <a:r>
              <a:rPr lang="ru-RU" sz="2000" dirty="0" smtClean="0"/>
              <a:t>оздоровления</a:t>
            </a:r>
          </a:p>
          <a:p>
            <a:pPr algn="just"/>
            <a:r>
              <a:rPr lang="ru-RU" sz="2000" dirty="0"/>
              <a:t>Режим. </a:t>
            </a:r>
            <a:endParaRPr lang="ru-RU" sz="2000" dirty="0" smtClean="0"/>
          </a:p>
          <a:p>
            <a:pPr algn="just"/>
            <a:r>
              <a:rPr lang="ru-RU" sz="2000" dirty="0"/>
              <a:t>Корпоративная культура организации отдыха детей и их </a:t>
            </a:r>
            <a:r>
              <a:rPr lang="ru-RU" sz="2000" dirty="0" smtClean="0"/>
              <a:t>оздоровления</a:t>
            </a:r>
          </a:p>
          <a:p>
            <a:pPr algn="just"/>
            <a:r>
              <a:rPr lang="ru-RU" sz="2000" dirty="0"/>
              <a:t>Предметно-эстетическая среда организации отдыха детей и их оздоровления </a:t>
            </a:r>
            <a:endParaRPr lang="ru-RU" sz="2000" dirty="0" smtClean="0"/>
          </a:p>
          <a:p>
            <a:pPr algn="just"/>
            <a:r>
              <a:rPr lang="ru-RU" sz="2000" dirty="0"/>
              <a:t>Символы организации отдыха детей и их </a:t>
            </a:r>
            <a:r>
              <a:rPr lang="ru-RU" sz="2000" dirty="0" smtClean="0"/>
              <a:t>оздоровления (девизы</a:t>
            </a:r>
            <a:r>
              <a:rPr lang="ru-RU" sz="2000" dirty="0"/>
              <a:t>, лозунги, </a:t>
            </a:r>
            <a:r>
              <a:rPr lang="ru-RU" sz="2000" dirty="0" smtClean="0"/>
              <a:t>заповеди….)</a:t>
            </a:r>
          </a:p>
          <a:p>
            <a:pPr algn="just"/>
            <a:r>
              <a:rPr lang="ru-RU" sz="2000" dirty="0" smtClean="0"/>
              <a:t>Ритуалы (торжественные и повседневной жизни)</a:t>
            </a:r>
          </a:p>
          <a:p>
            <a:pPr algn="just"/>
            <a:r>
              <a:rPr lang="ru-RU" sz="2000" dirty="0"/>
              <a:t>Символическое пространство организации отдыха детей и их оздоровления </a:t>
            </a:r>
            <a:r>
              <a:rPr lang="ru-RU" sz="2000" dirty="0" smtClean="0"/>
              <a:t>(традиции</a:t>
            </a:r>
            <a:r>
              <a:rPr lang="ru-RU" sz="2000" dirty="0"/>
              <a:t>, законы, легенды, </a:t>
            </a:r>
            <a:r>
              <a:rPr lang="ru-RU" sz="2000" dirty="0" err="1" smtClean="0"/>
              <a:t>кричалки</a:t>
            </a:r>
            <a:r>
              <a:rPr lang="ru-RU" sz="2000" dirty="0" smtClean="0"/>
              <a:t>)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47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Особенности </a:t>
            </a:r>
            <a:r>
              <a:rPr lang="ru-RU" sz="2400" b="1" dirty="0">
                <a:solidFill>
                  <a:schemeClr val="bg1"/>
                </a:solidFill>
              </a:rPr>
              <a:t>воспитательной работы в разных типах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организаций </a:t>
            </a:r>
            <a:r>
              <a:rPr lang="ru-RU" sz="2400" b="1" dirty="0">
                <a:solidFill>
                  <a:schemeClr val="bg1"/>
                </a:solidFill>
              </a:rPr>
              <a:t>отдыха детей и их оздоровления</a:t>
            </a:r>
          </a:p>
          <a:p>
            <a:pPr marL="135464" indent="0" algn="ctr">
              <a:buNone/>
            </a:pPr>
            <a:endParaRPr lang="ru-RU" sz="2400" dirty="0"/>
          </a:p>
          <a:p>
            <a:r>
              <a:rPr lang="ru-RU" sz="2000" dirty="0"/>
              <a:t>Воспитательная работа </a:t>
            </a:r>
            <a:r>
              <a:rPr lang="ru-RU" sz="2000" dirty="0" smtClean="0"/>
              <a:t>в детском оздоровительном </a:t>
            </a:r>
            <a:r>
              <a:rPr lang="ru-RU" sz="2000" dirty="0" smtClean="0">
                <a:solidFill>
                  <a:srgbClr val="C00000"/>
                </a:solidFill>
              </a:rPr>
              <a:t>лагере </a:t>
            </a:r>
            <a:r>
              <a:rPr lang="ru-RU" sz="2000" dirty="0">
                <a:solidFill>
                  <a:srgbClr val="C00000"/>
                </a:solidFill>
              </a:rPr>
              <a:t>с дневным пребыванием детей 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/>
              <a:t>Воспитательная работа в </a:t>
            </a:r>
            <a:r>
              <a:rPr lang="ru-RU" sz="2000" dirty="0" smtClean="0">
                <a:solidFill>
                  <a:srgbClr val="C00000"/>
                </a:solidFill>
              </a:rPr>
              <a:t>лагере </a:t>
            </a:r>
            <a:r>
              <a:rPr lang="ru-RU" sz="2000" dirty="0">
                <a:solidFill>
                  <a:srgbClr val="C00000"/>
                </a:solidFill>
              </a:rPr>
              <a:t>палаточного типа 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smtClean="0"/>
              <a:t>Воспитательная </a:t>
            </a:r>
            <a:r>
              <a:rPr lang="ru-RU" sz="2000" dirty="0"/>
              <a:t>работа и образовательная деятельность в </a:t>
            </a:r>
            <a:r>
              <a:rPr lang="ru-RU" sz="2000" dirty="0">
                <a:solidFill>
                  <a:srgbClr val="C00000"/>
                </a:solidFill>
              </a:rPr>
              <a:t>профильных/тематических детских </a:t>
            </a:r>
            <a:r>
              <a:rPr lang="ru-RU" sz="2000" dirty="0" smtClean="0">
                <a:solidFill>
                  <a:srgbClr val="C00000"/>
                </a:solidFill>
              </a:rPr>
              <a:t>лагерях</a:t>
            </a:r>
          </a:p>
          <a:p>
            <a:r>
              <a:rPr lang="ru-RU" sz="2000" dirty="0"/>
              <a:t>Воспитательная работа в </a:t>
            </a:r>
            <a:r>
              <a:rPr lang="ru-RU" sz="2000" dirty="0">
                <a:solidFill>
                  <a:srgbClr val="C00000"/>
                </a:solidFill>
              </a:rPr>
              <a:t>д</a:t>
            </a:r>
            <a:r>
              <a:rPr lang="ru-RU" sz="2000" dirty="0" smtClean="0">
                <a:solidFill>
                  <a:srgbClr val="C00000"/>
                </a:solidFill>
              </a:rPr>
              <a:t>етском лагере </a:t>
            </a:r>
            <a:r>
              <a:rPr lang="ru-RU" sz="2000" dirty="0">
                <a:solidFill>
                  <a:srgbClr val="C00000"/>
                </a:solidFill>
              </a:rPr>
              <a:t>труда и </a:t>
            </a:r>
            <a:r>
              <a:rPr lang="ru-RU" sz="2000" dirty="0" smtClean="0">
                <a:solidFill>
                  <a:srgbClr val="C00000"/>
                </a:solidFill>
              </a:rPr>
              <a:t>отдыха</a:t>
            </a:r>
          </a:p>
          <a:p>
            <a:pPr marL="135464" indent="0" algn="ctr">
              <a:buNone/>
            </a:pPr>
            <a:r>
              <a:rPr lang="ru-RU" sz="2400" b="1" dirty="0"/>
              <a:t>Уровни реализация содержания: </a:t>
            </a:r>
            <a:endParaRPr lang="ru-RU" sz="2400" b="1" dirty="0" smtClean="0"/>
          </a:p>
          <a:p>
            <a:r>
              <a:rPr lang="ru-RU" sz="2000" dirty="0" err="1" smtClean="0"/>
              <a:t>общелагерный</a:t>
            </a:r>
            <a:r>
              <a:rPr lang="ru-RU" sz="2000" dirty="0"/>
              <a:t>, </a:t>
            </a:r>
            <a:endParaRPr lang="ru-RU" sz="2000" dirty="0" smtClean="0"/>
          </a:p>
          <a:p>
            <a:r>
              <a:rPr lang="ru-RU" sz="2000" dirty="0" err="1" smtClean="0"/>
              <a:t>межотрядный</a:t>
            </a:r>
            <a:r>
              <a:rPr lang="ru-RU" sz="2000" dirty="0"/>
              <a:t>, </a:t>
            </a:r>
            <a:endParaRPr lang="ru-RU" sz="2000" dirty="0" smtClean="0"/>
          </a:p>
          <a:p>
            <a:r>
              <a:rPr lang="ru-RU" sz="2000" dirty="0" smtClean="0"/>
              <a:t>групповой</a:t>
            </a:r>
            <a:r>
              <a:rPr lang="ru-RU" sz="2000" dirty="0"/>
              <a:t>, </a:t>
            </a:r>
            <a:endParaRPr lang="ru-RU" sz="2000" dirty="0" smtClean="0"/>
          </a:p>
          <a:p>
            <a:r>
              <a:rPr lang="ru-RU" sz="2000" dirty="0" smtClean="0"/>
              <a:t>отрядный</a:t>
            </a:r>
            <a:r>
              <a:rPr lang="ru-RU" sz="2000" dirty="0"/>
              <a:t>, </a:t>
            </a:r>
            <a:endParaRPr lang="ru-RU" sz="2000" dirty="0" smtClean="0"/>
          </a:p>
          <a:p>
            <a:r>
              <a:rPr lang="ru-RU" sz="2000" dirty="0" smtClean="0"/>
              <a:t>индивидуальный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истема индивидуально й работы с ребенком</a:t>
            </a:r>
            <a:endParaRPr lang="ru-RU" sz="2000" dirty="0"/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34785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130" y="543698"/>
            <a:ext cx="11290800" cy="6178378"/>
          </a:xfrm>
        </p:spPr>
        <p:txBody>
          <a:bodyPr/>
          <a:lstStyle/>
          <a:p>
            <a:pPr marL="135464" lv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135464" lvl="0" indent="0">
              <a:buNone/>
            </a:pPr>
            <a:endParaRPr lang="ru-RU" sz="1800" b="1" dirty="0">
              <a:solidFill>
                <a:srgbClr val="002060"/>
              </a:solidFill>
            </a:endParaRPr>
          </a:p>
          <a:p>
            <a:pPr marL="135464" lv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135464" lvl="0" indent="0" algn="ctr">
              <a:buNone/>
            </a:pPr>
            <a:r>
              <a:rPr lang="ru-RU" altLang="ru-RU" sz="2000" i="1" dirty="0"/>
              <a:t>ВДЦ «СМЕНА</a:t>
            </a:r>
            <a:r>
              <a:rPr lang="ru-RU" altLang="ru-RU" sz="2000" i="1" dirty="0" smtClean="0"/>
              <a:t>»</a:t>
            </a:r>
            <a:endParaRPr lang="ru-RU" sz="2000" i="1" dirty="0" smtClean="0"/>
          </a:p>
          <a:p>
            <a:pPr marL="135464" indent="0" algn="ctr">
              <a:buNone/>
            </a:pPr>
            <a:r>
              <a:rPr lang="ru-RU" altLang="ru-RU" sz="2400" b="1" dirty="0"/>
              <a:t>ПРИМЕРНАЯ РАБОЧАЯ ПРОГРАММА ВОСПИТАНИЯ </a:t>
            </a:r>
            <a:br>
              <a:rPr lang="ru-RU" altLang="ru-RU" sz="2400" b="1" dirty="0"/>
            </a:br>
            <a:r>
              <a:rPr lang="ru-RU" altLang="ru-RU" sz="2400" dirty="0"/>
              <a:t>для организаций отдыха детей и их оздоровления </a:t>
            </a:r>
          </a:p>
          <a:p>
            <a:pPr marL="135464" indent="0" algn="ctr">
              <a:buNone/>
            </a:pPr>
            <a:r>
              <a:rPr lang="ru-RU" altLang="ru-RU" sz="2400" dirty="0"/>
              <a:t>ОДОБРЕНА решением методического совета</a:t>
            </a:r>
            <a:br>
              <a:rPr lang="ru-RU" altLang="ru-RU" sz="2400" dirty="0"/>
            </a:br>
            <a:r>
              <a:rPr lang="ru-RU" altLang="ru-RU" sz="2400" dirty="0"/>
              <a:t>ФГБОУ «Всероссийский детский центр «Смена»</a:t>
            </a:r>
          </a:p>
          <a:p>
            <a:pPr marL="135464" indent="0" algn="ctr">
              <a:buNone/>
            </a:pPr>
            <a:r>
              <a:rPr lang="ru-RU" altLang="ru-RU" sz="2400" i="1" dirty="0"/>
              <a:t> (протокол от 7 апреля 2023г.)</a:t>
            </a:r>
          </a:p>
          <a:p>
            <a:pPr marL="135464" indent="0" algn="ctr">
              <a:buNone/>
            </a:pPr>
            <a:r>
              <a:rPr lang="ru-RU" altLang="ru-RU" sz="2400" dirty="0"/>
              <a:t> Программа согласуется с </a:t>
            </a:r>
            <a:r>
              <a:rPr lang="ru-RU" altLang="ru-RU" sz="2400" b="1" dirty="0"/>
              <a:t>Федеральной рабочей программой воспитания </a:t>
            </a:r>
            <a:r>
              <a:rPr lang="ru-RU" altLang="ru-RU" sz="2400" i="1" dirty="0"/>
              <a:t>(ФРПВ в составе ФООП, </a:t>
            </a:r>
            <a:r>
              <a:rPr lang="ru-RU" sz="2400" dirty="0"/>
              <a:t>Приказы Министерства просвещения Российской Федерации от 18.05.2023 №№  370, 371, 372</a:t>
            </a:r>
            <a:r>
              <a:rPr lang="ru-RU" altLang="ru-RU" sz="2400" i="1" dirty="0"/>
              <a:t>).</a:t>
            </a:r>
          </a:p>
          <a:p>
            <a:pPr marL="135464" indent="0" algn="ctr">
              <a:buNone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107619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 algn="ctr">
              <a:buNone/>
            </a:pPr>
            <a:endParaRPr lang="ru-RU" sz="2400" b="1" dirty="0"/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endParaRPr lang="ru-RU" sz="2400" b="1" dirty="0" smtClean="0"/>
          </a:p>
          <a:p>
            <a:pPr marL="135464" indent="0">
              <a:buNone/>
            </a:pPr>
            <a:r>
              <a:rPr lang="ru-RU" sz="2400" b="1" dirty="0" smtClean="0"/>
              <a:t>Подготовительный этап </a:t>
            </a:r>
            <a:r>
              <a:rPr lang="ru-RU" sz="1800" b="1" dirty="0" smtClean="0"/>
              <a:t>– </a:t>
            </a:r>
            <a:r>
              <a:rPr lang="ru-RU" sz="1800" dirty="0" smtClean="0"/>
              <a:t>подбор </a:t>
            </a:r>
            <a:r>
              <a:rPr lang="ru-RU" sz="1800" dirty="0"/>
              <a:t>и обучение педагогического состава, установочное педагогическое совещание, разработка методических материалов, планирование деятельности, информационную работу с родителями</a:t>
            </a:r>
            <a:r>
              <a:rPr lang="ru-RU" sz="1800" dirty="0" smtClean="0"/>
              <a:t>.</a:t>
            </a:r>
          </a:p>
          <a:p>
            <a:pPr marL="135464" indent="0">
              <a:buNone/>
            </a:pPr>
            <a:r>
              <a:rPr lang="ru-RU" sz="2400" b="1" dirty="0"/>
              <a:t>Организационный период </a:t>
            </a:r>
            <a:r>
              <a:rPr lang="ru-RU" sz="2400" b="1" dirty="0" smtClean="0"/>
              <a:t>смены </a:t>
            </a:r>
            <a:r>
              <a:rPr lang="ru-RU" sz="2400" b="1" dirty="0"/>
              <a:t>(1-4 </a:t>
            </a:r>
            <a:r>
              <a:rPr lang="ru-RU" sz="2400" b="1" dirty="0" smtClean="0"/>
              <a:t>дни)</a:t>
            </a:r>
            <a:endParaRPr lang="ru-RU" sz="2400" b="1" dirty="0"/>
          </a:p>
          <a:p>
            <a:pPr marL="135464" indent="0">
              <a:buNone/>
            </a:pPr>
            <a:r>
              <a:rPr lang="ru-RU" sz="1800" i="1" dirty="0" err="1"/>
              <a:t>О</a:t>
            </a:r>
            <a:r>
              <a:rPr lang="ru-RU" sz="1800" i="1" dirty="0" err="1" smtClean="0"/>
              <a:t>бщелагерный</a:t>
            </a:r>
            <a:r>
              <a:rPr lang="ru-RU" sz="1800" i="1" dirty="0" smtClean="0"/>
              <a:t> </a:t>
            </a:r>
            <a:r>
              <a:rPr lang="ru-RU" sz="1800" i="1" dirty="0"/>
              <a:t>уровен</a:t>
            </a:r>
            <a:r>
              <a:rPr lang="ru-RU" sz="1800" dirty="0"/>
              <a:t>ь (инвариантные формы</a:t>
            </a:r>
            <a:r>
              <a:rPr lang="ru-RU" sz="1800" dirty="0" smtClean="0"/>
              <a:t>) - </a:t>
            </a:r>
            <a:r>
              <a:rPr lang="ru-RU" sz="1800" dirty="0"/>
              <a:t>Линейка / Церемония открытия </a:t>
            </a:r>
            <a:r>
              <a:rPr lang="ru-RU" sz="1800" dirty="0" smtClean="0"/>
              <a:t>смены, </a:t>
            </a:r>
            <a:r>
              <a:rPr lang="ru-RU" sz="1800" dirty="0"/>
              <a:t>Хозяйственный сбор </a:t>
            </a:r>
            <a:r>
              <a:rPr lang="ru-RU" sz="1800" dirty="0" smtClean="0"/>
              <a:t>лагеря, </a:t>
            </a:r>
            <a:r>
              <a:rPr lang="ru-RU" sz="1800" dirty="0"/>
              <a:t>Презентация программы смены / Введение в игровую модель </a:t>
            </a:r>
            <a:r>
              <a:rPr lang="ru-RU" sz="1800" dirty="0" smtClean="0"/>
              <a:t>смены</a:t>
            </a:r>
          </a:p>
          <a:p>
            <a:pPr marL="135464" indent="0">
              <a:buNone/>
            </a:pPr>
            <a:r>
              <a:rPr lang="ru-RU" sz="1800" i="1" dirty="0"/>
              <a:t>Отрядный уровень </a:t>
            </a:r>
            <a:r>
              <a:rPr lang="ru-RU" sz="1800" dirty="0"/>
              <a:t>(</a:t>
            </a:r>
            <a:r>
              <a:rPr lang="ru-RU" sz="1800" dirty="0" smtClean="0"/>
              <a:t>инвариантные </a:t>
            </a:r>
            <a:r>
              <a:rPr lang="ru-RU" sz="1800" dirty="0"/>
              <a:t>формы</a:t>
            </a:r>
            <a:r>
              <a:rPr lang="ru-RU" sz="1800" dirty="0" smtClean="0"/>
              <a:t>) – Инструктажи, игры на знакомство, </a:t>
            </a:r>
            <a:r>
              <a:rPr lang="ru-RU" sz="1800" dirty="0" err="1" smtClean="0"/>
              <a:t>командообразование</a:t>
            </a:r>
            <a:r>
              <a:rPr lang="ru-RU" sz="1800" dirty="0" smtClean="0"/>
              <a:t>, выявление лидеров, Организационный </a:t>
            </a:r>
            <a:r>
              <a:rPr lang="ru-RU" sz="1800" dirty="0"/>
              <a:t>сбор </a:t>
            </a:r>
            <a:r>
              <a:rPr lang="ru-RU" sz="1800" dirty="0" smtClean="0"/>
              <a:t>отряда, Огонёк знакомства, </a:t>
            </a:r>
            <a:r>
              <a:rPr lang="ru-RU" sz="1800" dirty="0"/>
              <a:t>Огонёк организационного </a:t>
            </a:r>
            <a:r>
              <a:rPr lang="ru-RU" sz="1800" dirty="0" smtClean="0"/>
              <a:t>периода</a:t>
            </a:r>
          </a:p>
          <a:p>
            <a:pPr marL="135464" indent="0">
              <a:buNone/>
            </a:pPr>
            <a:r>
              <a:rPr lang="ru-RU" sz="2400" b="1" dirty="0"/>
              <a:t>Основной </a:t>
            </a:r>
            <a:r>
              <a:rPr lang="ru-RU" sz="2400" b="1" dirty="0" smtClean="0"/>
              <a:t>период </a:t>
            </a:r>
            <a:r>
              <a:rPr lang="ru-RU" sz="2400" b="1" dirty="0"/>
              <a:t>смены (5-17 дни</a:t>
            </a:r>
            <a:r>
              <a:rPr lang="ru-RU" sz="2400" b="1" dirty="0" smtClean="0"/>
              <a:t>) </a:t>
            </a:r>
          </a:p>
          <a:p>
            <a:pPr marL="135464" indent="0">
              <a:buNone/>
            </a:pPr>
            <a:r>
              <a:rPr lang="ru-RU" sz="1800" i="1" dirty="0" err="1"/>
              <a:t>Общелагерный</a:t>
            </a:r>
            <a:r>
              <a:rPr lang="ru-RU" sz="1800" dirty="0"/>
              <a:t> уровень (инвариантные формы</a:t>
            </a:r>
            <a:r>
              <a:rPr lang="ru-RU" sz="1800" dirty="0" smtClean="0"/>
              <a:t>) - </a:t>
            </a:r>
            <a:r>
              <a:rPr lang="ru-RU" sz="1800" dirty="0"/>
              <a:t>Утренний подъём Государственного флага </a:t>
            </a:r>
            <a:r>
              <a:rPr lang="ru-RU" sz="1800" dirty="0" smtClean="0"/>
              <a:t>РФ, </a:t>
            </a:r>
            <a:r>
              <a:rPr lang="ru-RU" sz="1800" dirty="0"/>
              <a:t>Тематические </a:t>
            </a:r>
            <a:r>
              <a:rPr lang="ru-RU" sz="1800" dirty="0" smtClean="0"/>
              <a:t>дни, </a:t>
            </a:r>
            <a:r>
              <a:rPr lang="ru-RU" sz="1800" dirty="0"/>
              <a:t>Деятельность органов </a:t>
            </a:r>
            <a:r>
              <a:rPr lang="ru-RU" sz="1800" dirty="0" smtClean="0"/>
              <a:t>самоуправления, </a:t>
            </a:r>
            <a:r>
              <a:rPr lang="ru-RU" sz="1800" dirty="0"/>
              <a:t>Деятельность секций, студий и </a:t>
            </a:r>
            <a:r>
              <a:rPr lang="ru-RU" sz="1800" dirty="0" smtClean="0"/>
              <a:t>кружков, </a:t>
            </a:r>
            <a:r>
              <a:rPr lang="ru-RU" sz="1800" dirty="0"/>
              <a:t>Утренняя гигиеническая </a:t>
            </a:r>
            <a:r>
              <a:rPr lang="ru-RU" sz="1800" dirty="0" smtClean="0"/>
              <a:t>гимнастика, </a:t>
            </a:r>
            <a:r>
              <a:rPr lang="ru-RU" sz="1800" dirty="0"/>
              <a:t>Тематические конкурсы и </a:t>
            </a:r>
            <a:r>
              <a:rPr lang="ru-RU" sz="1800" dirty="0" smtClean="0"/>
              <a:t>соревнования</a:t>
            </a:r>
          </a:p>
          <a:p>
            <a:pPr marL="135464" indent="0">
              <a:buNone/>
            </a:pPr>
            <a:r>
              <a:rPr lang="ru-RU" sz="1800" i="1" dirty="0"/>
              <a:t>Отрядный</a:t>
            </a:r>
            <a:r>
              <a:rPr lang="ru-RU" sz="1800" dirty="0"/>
              <a:t> уровень (инвариантные формы</a:t>
            </a:r>
            <a:r>
              <a:rPr lang="ru-RU" sz="1800" dirty="0" smtClean="0"/>
              <a:t>) - </a:t>
            </a:r>
            <a:r>
              <a:rPr lang="ru-RU" sz="1800" dirty="0"/>
              <a:t>Утренний информационный сбор </a:t>
            </a:r>
            <a:r>
              <a:rPr lang="ru-RU" sz="1800" dirty="0" smtClean="0"/>
              <a:t>отряда, </a:t>
            </a:r>
            <a:r>
              <a:rPr lang="ru-RU" sz="1800" dirty="0"/>
              <a:t>Вечерний сбор </a:t>
            </a:r>
            <a:r>
              <a:rPr lang="ru-RU" sz="1800" dirty="0" smtClean="0"/>
              <a:t>отряда. </a:t>
            </a:r>
            <a:r>
              <a:rPr lang="ru-RU" sz="1800" dirty="0"/>
              <a:t>Огонёк середины </a:t>
            </a:r>
            <a:r>
              <a:rPr lang="ru-RU" sz="1800" dirty="0" smtClean="0"/>
              <a:t>смены, </a:t>
            </a:r>
            <a:r>
              <a:rPr lang="ru-RU" sz="1800" dirty="0"/>
              <a:t>Тематические </a:t>
            </a:r>
            <a:r>
              <a:rPr lang="ru-RU" sz="1800" dirty="0" smtClean="0"/>
              <a:t>огоньки</a:t>
            </a:r>
          </a:p>
        </p:txBody>
      </p:sp>
    </p:spTree>
    <p:extLst>
      <p:ext uri="{BB962C8B-B14F-4D97-AF65-F5344CB8AC3E}">
        <p14:creationId xmlns:p14="http://schemas.microsoft.com/office/powerpoint/2010/main" val="1347855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 algn="ctr">
              <a:buNone/>
            </a:pPr>
            <a:endParaRPr lang="ru-RU" sz="2400" b="1" dirty="0"/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endParaRPr lang="ru-RU" sz="2400" b="1" dirty="0" smtClean="0"/>
          </a:p>
          <a:p>
            <a:pPr marL="135464" indent="0">
              <a:buNone/>
            </a:pPr>
            <a:r>
              <a:rPr lang="ru-RU" sz="2400" b="1" dirty="0" smtClean="0"/>
              <a:t>Итоговый период </a:t>
            </a:r>
            <a:r>
              <a:rPr lang="ru-RU" sz="2400" b="1" dirty="0"/>
              <a:t>смены (18-21 дни</a:t>
            </a:r>
            <a:r>
              <a:rPr lang="ru-RU" sz="2400" b="1" dirty="0" smtClean="0"/>
              <a:t>) </a:t>
            </a:r>
          </a:p>
          <a:p>
            <a:pPr marL="135464" indent="0">
              <a:buNone/>
            </a:pPr>
            <a:r>
              <a:rPr lang="ru-RU" sz="1800" i="1" dirty="0" err="1"/>
              <a:t>Общелагерный</a:t>
            </a:r>
            <a:r>
              <a:rPr lang="ru-RU" sz="1800" dirty="0"/>
              <a:t> уровень (инвариантные формы</a:t>
            </a:r>
            <a:r>
              <a:rPr lang="ru-RU" sz="1800" dirty="0" smtClean="0"/>
              <a:t>) - </a:t>
            </a:r>
            <a:r>
              <a:rPr lang="ru-RU" sz="1800" dirty="0"/>
              <a:t>Линейка / Церемония закрытия </a:t>
            </a:r>
            <a:r>
              <a:rPr lang="ru-RU" sz="1800" dirty="0" smtClean="0"/>
              <a:t>смены, </a:t>
            </a:r>
            <a:r>
              <a:rPr lang="ru-RU" sz="1800" dirty="0"/>
              <a:t>Презентация результатов деятельности кружков /</a:t>
            </a:r>
            <a:r>
              <a:rPr lang="ru-RU" sz="1800" dirty="0" smtClean="0"/>
              <a:t>секций</a:t>
            </a:r>
          </a:p>
          <a:p>
            <a:pPr marL="135464" indent="0">
              <a:buNone/>
            </a:pPr>
            <a:r>
              <a:rPr lang="ru-RU" sz="1800" i="1" dirty="0"/>
              <a:t>Отрядный</a:t>
            </a:r>
            <a:r>
              <a:rPr lang="ru-RU" sz="1800" dirty="0"/>
              <a:t> уровень (инвариантные формы</a:t>
            </a:r>
            <a:r>
              <a:rPr lang="ru-RU" sz="1800" dirty="0" smtClean="0"/>
              <a:t>) - </a:t>
            </a:r>
            <a:r>
              <a:rPr lang="ru-RU" sz="1800" dirty="0"/>
              <a:t>Итоговый сбор </a:t>
            </a:r>
            <a:r>
              <a:rPr lang="ru-RU" sz="1800" dirty="0" smtClean="0"/>
              <a:t>отряда, </a:t>
            </a:r>
            <a:r>
              <a:rPr lang="ru-RU" sz="1800" dirty="0"/>
              <a:t>Прощальный </a:t>
            </a:r>
            <a:r>
              <a:rPr lang="ru-RU" sz="1800" dirty="0" smtClean="0"/>
              <a:t>огонёк</a:t>
            </a:r>
          </a:p>
          <a:p>
            <a:pPr marL="135464" indent="0">
              <a:buNone/>
            </a:pPr>
            <a:r>
              <a:rPr lang="ru-RU" sz="2400" b="1" dirty="0"/>
              <a:t>Этап </a:t>
            </a:r>
            <a:r>
              <a:rPr lang="ru-RU" sz="2400" b="1" dirty="0" smtClean="0"/>
              <a:t>последействия</a:t>
            </a:r>
          </a:p>
          <a:p>
            <a:pPr marL="135464" indent="0">
              <a:buNone/>
            </a:pPr>
            <a:r>
              <a:rPr lang="ru-RU" sz="1800" dirty="0" smtClean="0"/>
              <a:t>Включает </a:t>
            </a:r>
            <a:r>
              <a:rPr lang="ru-RU" sz="1800" dirty="0"/>
              <a:t>в себя подведение итогов реализации программы воспитательной работы, определение наиболее и наименее эффективных форм деятельности, сопровождение детей и поддержка в реализации идей и личностного потенциала по возвращении в постоянный детских коллектив посредством обратной связи/характеристик, направленных/переданных в образовательную организацию.</a:t>
            </a:r>
          </a:p>
        </p:txBody>
      </p:sp>
    </p:spTree>
    <p:extLst>
      <p:ext uri="{BB962C8B-B14F-4D97-AF65-F5344CB8AC3E}">
        <p14:creationId xmlns:p14="http://schemas.microsoft.com/office/powerpoint/2010/main" val="1420392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Анализ </a:t>
            </a:r>
            <a:r>
              <a:rPr lang="ru-RU" sz="2400" b="1" dirty="0">
                <a:solidFill>
                  <a:schemeClr val="bg1"/>
                </a:solidFill>
              </a:rPr>
              <a:t>воспитательной работы </a:t>
            </a:r>
            <a:r>
              <a:rPr lang="ru-RU" sz="2400" b="1" dirty="0" smtClean="0">
                <a:solidFill>
                  <a:schemeClr val="bg1"/>
                </a:solidFill>
              </a:rPr>
              <a:t>организации </a:t>
            </a:r>
            <a:r>
              <a:rPr lang="ru-RU" sz="2400" b="1" dirty="0">
                <a:solidFill>
                  <a:schemeClr val="bg1"/>
                </a:solidFill>
              </a:rPr>
              <a:t>отдыха </a:t>
            </a:r>
            <a:r>
              <a:rPr lang="ru-RU" sz="2400" b="1" dirty="0" smtClean="0">
                <a:solidFill>
                  <a:schemeClr val="bg1"/>
                </a:solidFill>
              </a:rPr>
              <a:t>детей</a:t>
            </a:r>
          </a:p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и их оздоровления </a:t>
            </a:r>
          </a:p>
          <a:p>
            <a:pPr marL="135464" indent="0">
              <a:buNone/>
            </a:pPr>
            <a:endParaRPr lang="ru-RU" sz="2400" dirty="0" smtClean="0"/>
          </a:p>
          <a:p>
            <a:pPr marL="135464" indent="0">
              <a:buNone/>
            </a:pPr>
            <a:r>
              <a:rPr lang="ru-RU" sz="1800" dirty="0" smtClean="0"/>
              <a:t>Основным </a:t>
            </a:r>
            <a:r>
              <a:rPr lang="ru-RU" sz="1800" dirty="0"/>
              <a:t>методом анализа воспитательной работы в организации отдыха детей и их оздоровления является </a:t>
            </a:r>
            <a:r>
              <a:rPr lang="ru-RU" sz="1800" dirty="0" smtClean="0"/>
              <a:t>самоанализ.</a:t>
            </a:r>
          </a:p>
          <a:p>
            <a:pPr marL="135464" indent="0">
              <a:buNone/>
            </a:pPr>
            <a:r>
              <a:rPr lang="ru-RU" sz="1800" dirty="0"/>
              <a:t>Планирование анализа воспитательной работы включается в календарный план воспитательной </a:t>
            </a:r>
            <a:r>
              <a:rPr lang="ru-RU" sz="1800" dirty="0" smtClean="0"/>
              <a:t>работы</a:t>
            </a:r>
          </a:p>
          <a:p>
            <a:pPr marL="135464" indent="0">
              <a:buNone/>
            </a:pPr>
            <a:r>
              <a:rPr lang="ru-RU" sz="2000" dirty="0"/>
              <a:t>Основное внимание сосредотачивается </a:t>
            </a:r>
            <a:r>
              <a:rPr lang="ru-RU" sz="2000" b="1" i="1" dirty="0"/>
              <a:t>на вопросах, связанных с качеством</a:t>
            </a:r>
            <a:r>
              <a:rPr lang="ru-RU" sz="2000" dirty="0"/>
              <a:t>:</a:t>
            </a:r>
          </a:p>
          <a:p>
            <a:r>
              <a:rPr lang="ru-RU" sz="2000" b="1" dirty="0"/>
              <a:t>реализации программы воспитательной работы в лагере в целом;</a:t>
            </a:r>
          </a:p>
          <a:p>
            <a:r>
              <a:rPr lang="ru-RU" sz="2000" b="1" dirty="0"/>
              <a:t>работы конкретных структурных звеньев лагеря (отрядов, органов самоуправления, кружков и секций);</a:t>
            </a:r>
          </a:p>
          <a:p>
            <a:r>
              <a:rPr lang="ru-RU" sz="2000" b="1" dirty="0"/>
              <a:t>деятельности педагогического коллектива;</a:t>
            </a:r>
          </a:p>
          <a:p>
            <a:r>
              <a:rPr lang="ru-RU" sz="2000" b="1" dirty="0"/>
              <a:t>работы с родителями;</a:t>
            </a:r>
          </a:p>
          <a:p>
            <a:r>
              <a:rPr lang="ru-RU" sz="2000" b="1" dirty="0"/>
              <a:t>работы с партнерами.</a:t>
            </a:r>
          </a:p>
          <a:p>
            <a:pPr marL="135464" indent="0">
              <a:buNone/>
            </a:pPr>
            <a:r>
              <a:rPr lang="ru-RU" sz="1800" dirty="0"/>
              <a:t>Организация вправе сама подбирать удобный инструментарий для мониторинга результативности воспитательной </a:t>
            </a:r>
            <a:r>
              <a:rPr lang="ru-RU" sz="1800" dirty="0" smtClean="0"/>
              <a:t>работы. Итогом </a:t>
            </a:r>
            <a:r>
              <a:rPr lang="ru-RU" sz="1800" dirty="0"/>
              <a:t>результативности воспитательной работы (самоанализа) может являться аналитическая справка, которая представляет собой основание для корректировки программы воспитания на следующий год.</a:t>
            </a:r>
          </a:p>
          <a:p>
            <a:pPr marL="135464" indent="0">
              <a:buNone/>
            </a:pPr>
            <a:endParaRPr lang="ru-RU" sz="2000" dirty="0" smtClean="0"/>
          </a:p>
          <a:p>
            <a:pPr marL="135464" indent="0"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20392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Инвариантные </a:t>
            </a:r>
            <a:r>
              <a:rPr lang="ru-RU" sz="2400" b="1" dirty="0">
                <a:solidFill>
                  <a:schemeClr val="bg1"/>
                </a:solidFill>
              </a:rPr>
              <a:t>общие содержательные модули</a:t>
            </a:r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endParaRPr lang="ru-RU" sz="2400" b="1" dirty="0" smtClean="0"/>
          </a:p>
          <a:p>
            <a:r>
              <a:rPr lang="ru-RU" sz="2400" dirty="0"/>
              <a:t>МОДУЛЬ «Спортивно-оздоровительная работа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МОДУЛЬ «Психолого-педагогическое сопровождение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МОДУЛЬ «Детское самоуправление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МОДУЛЬ «Инклюзивное пространство»</a:t>
            </a:r>
          </a:p>
          <a:p>
            <a:r>
              <a:rPr lang="ru-RU" sz="2400" dirty="0"/>
              <a:t>МОДУЛЬ «Профориентация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МОДУЛЬ «Социальная активность в Движении Первых</a:t>
            </a:r>
            <a:r>
              <a:rPr lang="ru-RU" sz="2400" dirty="0" smtClean="0"/>
              <a:t>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0392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Вариативные содержательные модули</a:t>
            </a:r>
          </a:p>
          <a:p>
            <a:pPr marL="135464" indent="0">
              <a:buNone/>
            </a:pPr>
            <a:endParaRPr lang="ru-RU" sz="2400" b="1" dirty="0" smtClean="0"/>
          </a:p>
          <a:p>
            <a:endParaRPr lang="ru-RU" sz="2400" dirty="0" smtClean="0"/>
          </a:p>
          <a:p>
            <a:r>
              <a:rPr lang="ru-RU" sz="2400" dirty="0"/>
              <a:t>МОДУЛЬ «Экскурсии и походы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МОДУЛЬ «Кружки и секции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МОДУЛЬ «Цифровая и медиа-среда»</a:t>
            </a:r>
          </a:p>
          <a:p>
            <a:r>
              <a:rPr lang="ru-RU" sz="2400" dirty="0"/>
              <a:t>МОДУЛЬ «Проектная деятельность»</a:t>
            </a:r>
          </a:p>
          <a:p>
            <a:r>
              <a:rPr lang="ru-RU" sz="2400" dirty="0"/>
              <a:t>МОДУЛЬ «Детская дипломатия и международные отношения»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259452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275" y="481913"/>
            <a:ext cx="11479427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IV. Организационный раздел</a:t>
            </a:r>
            <a:endParaRPr lang="ru-RU" sz="3200" dirty="0">
              <a:solidFill>
                <a:schemeClr val="bg1"/>
              </a:solidFill>
            </a:endParaRPr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endParaRPr lang="ru-RU" sz="2400" b="1" dirty="0" smtClean="0"/>
          </a:p>
          <a:p>
            <a:r>
              <a:rPr lang="ru-RU" sz="2400" dirty="0"/>
              <a:t>Партнёрское взаимодействие с общественными и молодёжными </a:t>
            </a:r>
            <a:r>
              <a:rPr lang="ru-RU" sz="2400" dirty="0" smtClean="0"/>
              <a:t>организациями</a:t>
            </a:r>
          </a:p>
          <a:p>
            <a:r>
              <a:rPr lang="ru-RU" sz="2400" dirty="0"/>
              <a:t>Взаимодействие с родительским сообществом</a:t>
            </a:r>
          </a:p>
          <a:p>
            <a:r>
              <a:rPr lang="ru-RU" sz="2400" dirty="0"/>
              <a:t>Кадровое обеспечение реализации программы воспитательной работы</a:t>
            </a:r>
          </a:p>
          <a:p>
            <a:r>
              <a:rPr lang="ru-RU" sz="2400" dirty="0"/>
              <a:t>Материально-техническое обеспечение реализации программы воспитания</a:t>
            </a:r>
          </a:p>
          <a:p>
            <a:endParaRPr lang="ru-RU" sz="2400" dirty="0" smtClean="0"/>
          </a:p>
          <a:p>
            <a:r>
              <a:rPr lang="ru-RU" sz="2400" b="1" dirty="0"/>
              <a:t>ПРИМЕРНЫЙ КАЛЕНДАРНЫЙ ПЛАН ВОСПИТАТЕЛЬНОЙ РАБОТЫ</a:t>
            </a:r>
            <a:endParaRPr lang="ru-RU" sz="2400" dirty="0"/>
          </a:p>
          <a:p>
            <a:r>
              <a:rPr lang="ru-RU" sz="2400" b="1" dirty="0" smtClean="0"/>
              <a:t>Примерный </a:t>
            </a:r>
            <a:r>
              <a:rPr lang="ru-RU" sz="2400" b="1" dirty="0"/>
              <a:t>перечень основных государственных и народных праздников, памятных дат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9452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81913"/>
            <a:ext cx="11800703" cy="6376087"/>
          </a:xfrm>
        </p:spPr>
        <p:txBody>
          <a:bodyPr/>
          <a:lstStyle/>
          <a:p>
            <a:pPr marL="135464" indent="0" algn="ctr">
              <a:buNone/>
            </a:pPr>
            <a:endParaRPr lang="ru-RU" sz="2400" b="1" dirty="0">
              <a:solidFill>
                <a:schemeClr val="bg1"/>
              </a:solidFill>
            </a:endParaRPr>
          </a:p>
          <a:p>
            <a:pPr marL="135464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ПРИМЕРНЫЙ КАЛЕНДАРНЫЙ ПЛАН </a:t>
            </a:r>
            <a:r>
              <a:rPr lang="ru-RU" sz="2400" b="1" dirty="0" smtClean="0">
                <a:solidFill>
                  <a:schemeClr val="bg1"/>
                </a:solidFill>
              </a:rPr>
              <a:t>ВОСПИТАТЕЛЬНОЙ </a:t>
            </a:r>
            <a:r>
              <a:rPr lang="ru-RU" sz="2400" b="1" dirty="0">
                <a:solidFill>
                  <a:schemeClr val="bg1"/>
                </a:solidFill>
              </a:rPr>
              <a:t>РАБОТЫ</a:t>
            </a:r>
            <a:endParaRPr lang="ru-RU" sz="2400" dirty="0">
              <a:solidFill>
                <a:schemeClr val="bg1"/>
              </a:solidFill>
            </a:endParaRPr>
          </a:p>
          <a:p>
            <a:pPr marL="135464" indent="0" algn="ctr">
              <a:buNone/>
            </a:pPr>
            <a:endParaRPr lang="ru-RU" sz="24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38199" y="1984280"/>
          <a:ext cx="10515603" cy="40340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2229"/>
                <a:gridCol w="1502229"/>
                <a:gridCol w="1502229"/>
                <a:gridCol w="1502229"/>
                <a:gridCol w="1502229"/>
                <a:gridCol w="1502229"/>
                <a:gridCol w="1502229"/>
              </a:tblGrid>
              <a:tr h="2293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день Заезд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 день День Семьи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804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Инструктажи по технике безопасности и правилам пребывания в     Игры на знакомство     Игры на </a:t>
                      </a:r>
                      <a:r>
                        <a:rPr lang="ru-RU" sz="1200" dirty="0" err="1">
                          <a:effectLst/>
                        </a:rPr>
                        <a:t>командообразование</a:t>
                      </a:r>
                      <a:r>
                        <a:rPr lang="ru-RU" sz="1200" dirty="0">
                          <a:effectLst/>
                        </a:rPr>
                        <a:t>     Игры на выявление лидеров     Огонёк знакомства «_______»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Утренняя гигиеническая гимнастика     Утренний информационный сбор отряда (УИСО)     Хозяйственный сбор лагеря     Экологические игры «Лагерь - наш дом»     Вечерний сбор отряда (ВСО)   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Утренняя гигиеническая гимнастика     Утренний информационный сбор отряда (УИСО)     Презентация программы смены / Введение в игровую модель смены     Организационный сбор отряда         Вечерний сбор отряда (ВСО)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Утренняя гигиеническая гимнастика     Линейка / Церемония открытия смены         Деятельность органов самоуправления         Огонёк организационного периода «_____»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Тренировочная пожарная эвакуация         Утренняя гигиеническая гимнастика     Утренний подъём Государственного флага Российской Федерации     Утренний информационный сбор отряда (УИСО)         Деятельность органов самоуправления     Деятельность секций, студий и кружков     Вечерний сбор отряда (ВСО)   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Утренняя гигиеническая гимнастика     Утренний подъём Государственного флага Российской Федерации     Утренний информационный сбор отряда (УИСО)     Деятельность органов самоуправления     Деятельность секций, студий и кружков     Вечерний сбор отряда (ВСО)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Утренняя гигиеническая гимнастика     Утренний подъём Государственного флага Российской Федерации     Утренний информационный сбор отряда (УИСО)     Деятельность органов самоуправления     Деятельность секций, студий и кружков     Тематический час «Герой моей семьи»     Вечерний сбор отряда (ВСО)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855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130" y="617838"/>
            <a:ext cx="11244648" cy="6104238"/>
          </a:xfrm>
        </p:spPr>
        <p:txBody>
          <a:bodyPr/>
          <a:lstStyle/>
          <a:p>
            <a:pPr marL="135464" lvl="0" indent="0"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135464" lvl="0" indent="0" algn="ctr">
              <a:buNone/>
            </a:pPr>
            <a:endParaRPr lang="ru-RU" sz="2000" b="1" dirty="0">
              <a:solidFill>
                <a:srgbClr val="002060"/>
              </a:solidFill>
            </a:endParaRPr>
          </a:p>
          <a:p>
            <a:pPr marL="135464" lvl="0" indent="0"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135464" indent="0" algn="ctr">
              <a:buNone/>
            </a:pPr>
            <a:endParaRPr lang="ru-RU" sz="4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ctr">
              <a:buNone/>
            </a:pPr>
            <a:endParaRPr lang="ru-RU" sz="4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5464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r>
              <a:rPr lang="ru-RU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внимание!</a:t>
            </a:r>
          </a:p>
          <a:p>
            <a:pPr marL="135464" lvl="0" indent="0" algn="ctr">
              <a:buNone/>
            </a:pP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9177" y="4398496"/>
            <a:ext cx="83778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hlinkClick r:id="rId2"/>
              </a:rPr>
              <a:t>kafedra_uprav@mail.ru</a:t>
            </a:r>
            <a:endParaRPr lang="ru-RU" dirty="0"/>
          </a:p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тел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.:(8652)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99-77-81  (доб. 520</a:t>
            </a:r>
            <a:r>
              <a:rPr lang="ru-RU" b="1" dirty="0">
                <a:solidFill>
                  <a:srgbClr val="002060"/>
                </a:solidFill>
              </a:rPr>
              <a:t>)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5269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63538" y="1865313"/>
            <a:ext cx="11472862" cy="4586287"/>
          </a:xfrm>
        </p:spPr>
        <p:txBody>
          <a:bodyPr/>
          <a:lstStyle/>
          <a:p>
            <a:pPr marL="135464" indent="0" algn="just">
              <a:buNone/>
            </a:pPr>
            <a:r>
              <a:rPr lang="ru-RU" sz="2800" dirty="0" smtClean="0"/>
              <a:t>	</a:t>
            </a:r>
          </a:p>
          <a:p>
            <a:pPr marL="135464" indent="0" algn="just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8346" y="1631093"/>
            <a:ext cx="1084923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C:\Users\скиропр и\Downloads\IMG_20240514_190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851882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467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130" y="345989"/>
            <a:ext cx="11290800" cy="6376087"/>
          </a:xfrm>
        </p:spPr>
        <p:txBody>
          <a:bodyPr/>
          <a:lstStyle/>
          <a:p>
            <a:pPr marL="135464" lvl="0" indent="0">
              <a:buNone/>
            </a:pPr>
            <a:r>
              <a:rPr lang="ru-RU" altLang="ru-RU" sz="2800" dirty="0" smtClean="0">
                <a:solidFill>
                  <a:schemeClr val="bg1"/>
                </a:solidFill>
              </a:rPr>
              <a:t>Содержание программы </a:t>
            </a:r>
            <a:r>
              <a:rPr lang="ru-RU" altLang="ru-RU" sz="2800" dirty="0">
                <a:solidFill>
                  <a:schemeClr val="bg1"/>
                </a:solidFill>
              </a:rPr>
              <a:t>воспитания </a:t>
            </a:r>
            <a:br>
              <a:rPr lang="ru-RU" altLang="ru-RU" sz="2800" dirty="0">
                <a:solidFill>
                  <a:schemeClr val="bg1"/>
                </a:solidFill>
              </a:rPr>
            </a:br>
            <a:r>
              <a:rPr lang="ru-RU" altLang="ru-RU" sz="2800" dirty="0">
                <a:solidFill>
                  <a:schemeClr val="bg1"/>
                </a:solidFill>
              </a:rPr>
              <a:t>в </a:t>
            </a:r>
            <a:r>
              <a:rPr lang="ru-RU" altLang="ru-RU" sz="2800" dirty="0" smtClean="0">
                <a:solidFill>
                  <a:schemeClr val="bg1"/>
                </a:solidFill>
              </a:rPr>
              <a:t>лагере </a:t>
            </a:r>
            <a:r>
              <a:rPr lang="ru-RU" altLang="ru-RU" sz="1800" i="1" dirty="0" smtClean="0">
                <a:solidFill>
                  <a:schemeClr val="bg1"/>
                </a:solidFill>
              </a:rPr>
              <a:t>(программа </a:t>
            </a:r>
            <a:r>
              <a:rPr lang="ru-RU" altLang="ru-RU" sz="1800" i="1" dirty="0">
                <a:solidFill>
                  <a:schemeClr val="bg1"/>
                </a:solidFill>
              </a:rPr>
              <a:t>ВДЦ «СМЕНА</a:t>
            </a:r>
            <a:r>
              <a:rPr lang="ru-RU" altLang="ru-RU" sz="1800" i="1" dirty="0" smtClean="0">
                <a:solidFill>
                  <a:schemeClr val="bg1"/>
                </a:solidFill>
              </a:rPr>
              <a:t>», 2023</a:t>
            </a:r>
            <a:r>
              <a:rPr lang="ru-RU" altLang="ru-RU" sz="1800" dirty="0" smtClean="0">
                <a:solidFill>
                  <a:schemeClr val="bg1"/>
                </a:solidFill>
              </a:rPr>
              <a:t>)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135464" indent="0" algn="ctr">
              <a:buNone/>
            </a:pPr>
            <a:endParaRPr lang="ru-RU" sz="2400" b="1" dirty="0"/>
          </a:p>
          <a:p>
            <a:pPr marL="135464" indent="0">
              <a:buNone/>
            </a:pPr>
            <a:r>
              <a:rPr lang="ru-RU" altLang="ru-RU" sz="2000" dirty="0"/>
              <a:t>Пояснительная записка</a:t>
            </a:r>
          </a:p>
          <a:p>
            <a:pPr marL="135464" indent="0">
              <a:buNone/>
            </a:pPr>
            <a:r>
              <a:rPr lang="ru-RU" altLang="ru-RU" sz="2000" b="1" dirty="0"/>
              <a:t>Раздел I. ЦЕННОСТНО-ЦЕЛЕВЫЕ ОСНОВЫ ВОСПИТАНИЯ</a:t>
            </a:r>
          </a:p>
          <a:p>
            <a:pPr marL="135464" indent="0">
              <a:buNone/>
            </a:pPr>
            <a:r>
              <a:rPr lang="ru-RU" altLang="ru-RU" sz="2000" dirty="0"/>
              <a:t>1.1. Цель и задачи воспитания</a:t>
            </a:r>
          </a:p>
          <a:p>
            <a:pPr marL="135464" indent="0">
              <a:buNone/>
            </a:pPr>
            <a:r>
              <a:rPr lang="ru-RU" altLang="ru-RU" sz="2000" dirty="0"/>
              <a:t>1.2. Методологические основы и принципы воспитательной деятельности</a:t>
            </a:r>
          </a:p>
          <a:p>
            <a:pPr marL="135464" indent="0">
              <a:buNone/>
            </a:pPr>
            <a:r>
              <a:rPr lang="ru-RU" altLang="ru-RU" sz="2000" dirty="0"/>
              <a:t>1.3. Основные направления воспитания</a:t>
            </a:r>
          </a:p>
          <a:p>
            <a:pPr marL="135464" indent="0">
              <a:buNone/>
            </a:pPr>
            <a:r>
              <a:rPr lang="ru-RU" altLang="ru-RU" sz="2000" dirty="0"/>
              <a:t>1.4. Основные традиции и уникальность воспитательной деятельности</a:t>
            </a:r>
          </a:p>
          <a:p>
            <a:pPr marL="135464" indent="0" algn="just">
              <a:buNone/>
            </a:pPr>
            <a:r>
              <a:rPr lang="ru-RU" altLang="ru-RU" sz="2000" b="1" dirty="0"/>
              <a:t>Раздел II. СОДЕРЖАНИЕ, ВИДЫ И ФОРМЫ ВОСПИТАТЕЛЬНОЙ</a:t>
            </a:r>
          </a:p>
          <a:p>
            <a:pPr marL="135464" indent="0">
              <a:buNone/>
            </a:pPr>
            <a:r>
              <a:rPr lang="ru-RU" altLang="ru-RU" sz="2000" b="1" dirty="0"/>
              <a:t>ДЕЯТЕЛЬНОСТИ</a:t>
            </a:r>
          </a:p>
          <a:p>
            <a:pPr marL="135464" indent="0">
              <a:buNone/>
            </a:pPr>
            <a:r>
              <a:rPr lang="ru-RU" altLang="ru-RU" sz="2000" dirty="0"/>
              <a:t>-ИНВАРИАНТНЫЕ МОДУЛИ (обязательные для всех лагерей)</a:t>
            </a:r>
          </a:p>
          <a:p>
            <a:pPr marL="135464" indent="0" algn="just">
              <a:buNone/>
            </a:pPr>
            <a:r>
              <a:rPr lang="ru-RU" altLang="ru-RU" sz="2000" dirty="0"/>
              <a:t>-ВАРИАТИВНЫЕ МОДУЛИ</a:t>
            </a:r>
          </a:p>
          <a:p>
            <a:pPr marL="135464" indent="0" algn="just">
              <a:buNone/>
            </a:pPr>
            <a:r>
              <a:rPr lang="ru-RU" altLang="ru-RU" sz="2000" b="1" dirty="0"/>
              <a:t>Раздел III. ОРГАНИЗАЦИЯ ВОСПИТАТЕЛЬНОЙ ДЕЯТЕЛЬНОСТИ</a:t>
            </a:r>
          </a:p>
          <a:p>
            <a:pPr marL="135464" indent="0" algn="just">
              <a:buNone/>
            </a:pPr>
            <a:r>
              <a:rPr lang="ru-RU" altLang="ru-RU" sz="2000" dirty="0" smtClean="0"/>
              <a:t>3.1.Особенности </a:t>
            </a:r>
            <a:r>
              <a:rPr lang="ru-RU" altLang="ru-RU" sz="2000" dirty="0"/>
              <a:t>организации воспитательной </a:t>
            </a:r>
            <a:r>
              <a:rPr lang="ru-RU" altLang="ru-RU" sz="2000" dirty="0" smtClean="0"/>
              <a:t>деятельности</a:t>
            </a:r>
          </a:p>
          <a:p>
            <a:pPr marL="135464" indent="0" algn="just">
              <a:buNone/>
            </a:pPr>
            <a:r>
              <a:rPr lang="ru-RU" altLang="ru-RU" sz="2000" dirty="0" smtClean="0"/>
              <a:t>3.2</a:t>
            </a:r>
            <a:r>
              <a:rPr lang="ru-RU" altLang="ru-RU" sz="2000" dirty="0"/>
              <a:t>. Анализ воспитательного процесса и результатов воспитания</a:t>
            </a:r>
          </a:p>
          <a:p>
            <a:pPr algn="just"/>
            <a:endParaRPr lang="ru-RU" altLang="ru-RU" sz="2400" dirty="0"/>
          </a:p>
          <a:p>
            <a:pPr marL="135464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40428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638" y="358346"/>
            <a:ext cx="11290800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altLang="ru-RU" sz="2400" dirty="0">
                <a:solidFill>
                  <a:schemeClr val="bg1"/>
                </a:solidFill>
              </a:rPr>
              <a:t>ИНВАРИАНТНЫЕ МОДУЛИ </a:t>
            </a:r>
            <a:br>
              <a:rPr lang="ru-RU" altLang="ru-RU" sz="2400" dirty="0">
                <a:solidFill>
                  <a:schemeClr val="bg1"/>
                </a:solidFill>
              </a:rPr>
            </a:br>
            <a:r>
              <a:rPr lang="ru-RU" altLang="ru-RU" sz="2800" dirty="0">
                <a:solidFill>
                  <a:schemeClr val="bg1"/>
                </a:solidFill>
              </a:rPr>
              <a:t>(обязательные для всех </a:t>
            </a:r>
            <a:r>
              <a:rPr lang="ru-RU" altLang="ru-RU" sz="2800" dirty="0" smtClean="0">
                <a:solidFill>
                  <a:schemeClr val="bg1"/>
                </a:solidFill>
              </a:rPr>
              <a:t>лагерей</a:t>
            </a:r>
            <a:r>
              <a:rPr lang="ru-RU" altLang="ru-RU" sz="2000" dirty="0" smtClean="0">
                <a:solidFill>
                  <a:schemeClr val="bg1"/>
                </a:solidFill>
              </a:rPr>
              <a:t>), </a:t>
            </a:r>
            <a:r>
              <a:rPr lang="ru-RU" altLang="ru-RU" sz="1800" i="1" dirty="0" smtClean="0">
                <a:solidFill>
                  <a:schemeClr val="bg1"/>
                </a:solidFill>
              </a:rPr>
              <a:t>(программа </a:t>
            </a:r>
            <a:r>
              <a:rPr lang="ru-RU" altLang="ru-RU" sz="1800" i="1" dirty="0">
                <a:solidFill>
                  <a:schemeClr val="bg1"/>
                </a:solidFill>
              </a:rPr>
              <a:t>ВДЦ «СМЕНА», 2023</a:t>
            </a:r>
            <a:r>
              <a:rPr lang="ru-RU" altLang="ru-RU" sz="1800" dirty="0" smtClean="0">
                <a:solidFill>
                  <a:schemeClr val="bg1"/>
                </a:solidFill>
              </a:rPr>
              <a:t>)</a:t>
            </a:r>
          </a:p>
          <a:p>
            <a:pPr marL="135464" indent="0">
              <a:buNone/>
            </a:pPr>
            <a:endParaRPr lang="ru-RU" sz="24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2.1. Модуль «Будущее России. Ключевые мероприятия»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2.2. Модуль «Отрядная работа. КТД»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2.3. Модуль «Самоуправление»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2.4. Модуль «Дополнительное образование»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2.5. Модуль «Здоровый образ жизни»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2.6. Модуль «Организация предметно-эстетической среды»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2.7. Модуль «Профилактика и безопасность»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2.8. Модуль «Работа с вожатыми/воспитателями»</a:t>
            </a:r>
          </a:p>
          <a:p>
            <a:pPr algn="just"/>
            <a:endParaRPr lang="ru-RU" altLang="ru-RU" sz="2400" dirty="0"/>
          </a:p>
          <a:p>
            <a:pPr marL="135464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8207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130" y="345989"/>
            <a:ext cx="11290800" cy="6376087"/>
          </a:xfrm>
        </p:spPr>
        <p:txBody>
          <a:bodyPr/>
          <a:lstStyle/>
          <a:p>
            <a:pPr marL="135464" lvl="0" indent="0">
              <a:buNone/>
            </a:pPr>
            <a:endParaRPr lang="ru-RU" altLang="ru-RU" sz="2400" dirty="0" smtClean="0">
              <a:solidFill>
                <a:schemeClr val="bg1"/>
              </a:solidFill>
            </a:endParaRPr>
          </a:p>
          <a:p>
            <a:pPr marL="135464" lvl="0" indent="0">
              <a:buNone/>
            </a:pPr>
            <a:r>
              <a:rPr lang="ru-RU" altLang="ru-RU" sz="2400" dirty="0" smtClean="0">
                <a:solidFill>
                  <a:schemeClr val="bg1"/>
                </a:solidFill>
              </a:rPr>
              <a:t>ВАРИАТИВНЫЕ </a:t>
            </a:r>
            <a:r>
              <a:rPr lang="ru-RU" altLang="ru-RU" sz="2400" dirty="0">
                <a:solidFill>
                  <a:schemeClr val="bg1"/>
                </a:solidFill>
              </a:rPr>
              <a:t>МОДУЛИ</a:t>
            </a:r>
            <a:r>
              <a:rPr lang="ru-RU" altLang="ru-RU" sz="2800" i="1" dirty="0" smtClean="0">
                <a:solidFill>
                  <a:schemeClr val="bg1"/>
                </a:solidFill>
              </a:rPr>
              <a:t>(</a:t>
            </a:r>
            <a:r>
              <a:rPr lang="ru-RU" altLang="ru-RU" sz="2400" i="1" dirty="0" smtClean="0">
                <a:solidFill>
                  <a:schemeClr val="bg1"/>
                </a:solidFill>
              </a:rPr>
              <a:t>программа</a:t>
            </a:r>
            <a:r>
              <a:rPr lang="ru-RU" altLang="ru-RU" sz="2800" i="1" dirty="0" smtClean="0">
                <a:solidFill>
                  <a:schemeClr val="bg1"/>
                </a:solidFill>
              </a:rPr>
              <a:t> </a:t>
            </a:r>
            <a:r>
              <a:rPr lang="ru-RU" altLang="ru-RU" sz="2000" i="1" dirty="0">
                <a:solidFill>
                  <a:schemeClr val="bg1"/>
                </a:solidFill>
              </a:rPr>
              <a:t>ВДЦ «СМЕНА</a:t>
            </a:r>
            <a:r>
              <a:rPr lang="ru-RU" altLang="ru-RU" sz="2000" i="1" dirty="0" smtClean="0">
                <a:solidFill>
                  <a:schemeClr val="bg1"/>
                </a:solidFill>
              </a:rPr>
              <a:t>», 2023</a:t>
            </a:r>
            <a:r>
              <a:rPr lang="ru-RU" altLang="ru-RU" sz="2000" dirty="0" smtClean="0">
                <a:solidFill>
                  <a:schemeClr val="bg1"/>
                </a:solidFill>
              </a:rPr>
              <a:t>)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135464" indent="0" algn="ctr">
              <a:buNone/>
            </a:pPr>
            <a:endParaRPr lang="ru-RU" sz="2400" b="1" dirty="0"/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2.9. Модуль «Работа с родителями»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2.10. Модуль «Экскурсии и походы»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2.11. Модуль «Профориентация»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2.12. Модуль «Детское медиа-пространство»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2.13. Модуль «Цифровая среда воспитания»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/>
              <a:t>2.14. Модуль «Социальное партнерство»</a:t>
            </a:r>
          </a:p>
          <a:p>
            <a:pPr algn="just"/>
            <a:endParaRPr lang="ru-RU" altLang="ru-RU" sz="2400" dirty="0"/>
          </a:p>
          <a:p>
            <a:pPr marL="135464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82076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67541" y="548680"/>
            <a:ext cx="7488832" cy="78296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КАЛЕНДАРНЫЙ ПЛАН ВОСПИТАТЕЛЬНОЙ РАБОТЫ </a:t>
            </a:r>
            <a:br>
              <a:rPr lang="ru-RU" sz="1800" dirty="0" smtClean="0"/>
            </a:br>
            <a:r>
              <a:rPr lang="ru-RU" sz="1800" dirty="0" smtClean="0"/>
              <a:t>ДЕТСКОГО ЛАГЕРЯ</a:t>
            </a:r>
            <a:br>
              <a:rPr lang="ru-RU" sz="1800" dirty="0" smtClean="0"/>
            </a:br>
            <a:r>
              <a:rPr lang="ru-RU" sz="1800" dirty="0" smtClean="0"/>
              <a:t>на ___________ год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3392" y="1772816"/>
            <a:ext cx="112685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3392" y="1443841"/>
            <a:ext cx="1046516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altLang="ru-RU" i="1" dirty="0" smtClean="0"/>
          </a:p>
          <a:p>
            <a:pPr algn="just"/>
            <a:endParaRPr lang="ru-RU" altLang="ru-RU" i="1" dirty="0"/>
          </a:p>
          <a:p>
            <a:pPr algn="just"/>
            <a:endParaRPr lang="ru-RU" altLang="ru-RU" sz="2400" dirty="0" smtClean="0"/>
          </a:p>
          <a:p>
            <a:pPr algn="just"/>
            <a:endParaRPr lang="ru-RU" alt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042159"/>
              </p:ext>
            </p:extLst>
          </p:nvPr>
        </p:nvGraphicFramePr>
        <p:xfrm>
          <a:off x="562651" y="2132857"/>
          <a:ext cx="10813934" cy="37017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7448"/>
                <a:gridCol w="3873148"/>
                <a:gridCol w="1489349"/>
                <a:gridCol w="1781544"/>
                <a:gridCol w="1489349"/>
                <a:gridCol w="1343096"/>
              </a:tblGrid>
              <a:tr h="504056"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46567" marT="34925" marB="34925"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мероприятия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46567" marT="34925" marB="34925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 проведения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проведения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2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Всероссийский/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региональный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Детский лагерь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Отряд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</a:tr>
              <a:tr h="638365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Модуль «</a:t>
                      </a:r>
                      <a:r>
                        <a:rPr lang="en-US" sz="1400" dirty="0">
                          <a:effectLst/>
                        </a:rPr>
                        <a:t>_________________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</a:tr>
              <a:tr h="638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Droid Sans Fallback"/>
                        <a:cs typeface="Droid Sans Devanagari"/>
                      </a:endParaRPr>
                    </a:p>
                  </a:txBody>
                  <a:tcPr marL="35560" marR="46567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130" y="345989"/>
            <a:ext cx="11290800" cy="6376087"/>
          </a:xfrm>
        </p:spPr>
        <p:txBody>
          <a:bodyPr/>
          <a:lstStyle/>
          <a:p>
            <a:pPr marL="135464" lvl="0" indent="0" algn="ctr">
              <a:buNone/>
            </a:pPr>
            <a:endParaRPr lang="ru-RU" altLang="ru-RU" sz="2800" dirty="0" smtClean="0">
              <a:solidFill>
                <a:schemeClr val="bg1"/>
              </a:solidFill>
            </a:endParaRPr>
          </a:p>
          <a:p>
            <a:pPr marL="135464" lvl="0" indent="0">
              <a:buNone/>
            </a:pPr>
            <a:r>
              <a:rPr lang="ru-RU" altLang="ru-RU" sz="2800" dirty="0" smtClean="0"/>
              <a:t>  </a:t>
            </a:r>
            <a:r>
              <a:rPr lang="ru-RU" altLang="ru-RU" sz="2800" i="1" dirty="0" smtClean="0">
                <a:solidFill>
                  <a:schemeClr val="bg1"/>
                </a:solidFill>
              </a:rPr>
              <a:t>(</a:t>
            </a:r>
            <a:r>
              <a:rPr lang="ru-RU" altLang="ru-RU" sz="2400" i="1" dirty="0" smtClean="0">
                <a:solidFill>
                  <a:schemeClr val="bg1"/>
                </a:solidFill>
              </a:rPr>
              <a:t>программа</a:t>
            </a:r>
            <a:r>
              <a:rPr lang="ru-RU" altLang="ru-RU" sz="2800" i="1" dirty="0" smtClean="0">
                <a:solidFill>
                  <a:schemeClr val="bg1"/>
                </a:solidFill>
              </a:rPr>
              <a:t> </a:t>
            </a:r>
            <a:r>
              <a:rPr lang="ru-RU" altLang="ru-RU" sz="2000" i="1" dirty="0">
                <a:solidFill>
                  <a:schemeClr val="bg1"/>
                </a:solidFill>
              </a:rPr>
              <a:t>ВДЦ «СМЕНА</a:t>
            </a:r>
            <a:r>
              <a:rPr lang="ru-RU" altLang="ru-RU" sz="2000" i="1" dirty="0" smtClean="0">
                <a:solidFill>
                  <a:schemeClr val="bg1"/>
                </a:solidFill>
              </a:rPr>
              <a:t>», 2023</a:t>
            </a:r>
            <a:r>
              <a:rPr lang="ru-RU" altLang="ru-RU" sz="2000" dirty="0" smtClean="0">
                <a:solidFill>
                  <a:schemeClr val="bg1"/>
                </a:solidFill>
              </a:rPr>
              <a:t>)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135464" indent="0" algn="just">
              <a:buNone/>
            </a:pPr>
            <a:endParaRPr lang="ru-RU" altLang="ru-RU" sz="2800" dirty="0" smtClean="0"/>
          </a:p>
          <a:p>
            <a:pPr marL="135464" indent="0" algn="just">
              <a:buNone/>
            </a:pPr>
            <a:r>
              <a:rPr lang="ru-RU" altLang="ru-RU" sz="2800" dirty="0" smtClean="0"/>
              <a:t>Примерная </a:t>
            </a:r>
            <a:r>
              <a:rPr lang="ru-RU" altLang="ru-RU" sz="2800" dirty="0"/>
              <a:t>программа предназначена для использования </a:t>
            </a:r>
            <a:r>
              <a:rPr lang="ru-RU" altLang="ru-RU" sz="2800" b="1" i="1" dirty="0">
                <a:solidFill>
                  <a:srgbClr val="C00000"/>
                </a:solidFill>
              </a:rPr>
              <a:t>в качестве основы</a:t>
            </a:r>
            <a:r>
              <a:rPr lang="ru-RU" altLang="ru-RU" sz="2800" dirty="0"/>
              <a:t> при разработке в детском лагере рабочей программы воспитания.</a:t>
            </a:r>
          </a:p>
          <a:p>
            <a:pPr marL="135464" indent="0" algn="just">
              <a:buNone/>
            </a:pPr>
            <a:r>
              <a:rPr lang="ru-RU" altLang="ru-RU" sz="2800" dirty="0"/>
              <a:t>     При разработке или обновлении рабочей программы воспитания в детском лагере </a:t>
            </a:r>
            <a:r>
              <a:rPr lang="ru-RU" altLang="ru-RU" sz="2800" b="1" i="1" dirty="0">
                <a:solidFill>
                  <a:srgbClr val="C00000"/>
                </a:solidFill>
              </a:rPr>
              <a:t>содержание всех разделов, за исключением нормативных положений, может изменяться в соответствии с особенностями детского лагеря. </a:t>
            </a:r>
            <a:endParaRPr lang="ru-RU" altLang="ru-RU" sz="2800" i="1" dirty="0">
              <a:solidFill>
                <a:srgbClr val="C00000"/>
              </a:solidFill>
            </a:endParaRPr>
          </a:p>
          <a:p>
            <a:pPr marL="135464" indent="0" algn="just">
              <a:buNone/>
            </a:pPr>
            <a:r>
              <a:rPr lang="ru-RU" altLang="ru-RU" sz="2800" dirty="0"/>
              <a:t>Рабочая программа воспитания, разработанная детским лагерем самостоятельно, должна быть направлена на организацию системы воспитательной работы в детском лагере </a:t>
            </a:r>
            <a:r>
              <a:rPr lang="ru-RU" altLang="ru-RU" sz="2800" b="1" i="1" dirty="0">
                <a:solidFill>
                  <a:srgbClr val="C00000"/>
                </a:solidFill>
              </a:rPr>
              <a:t>для создания единой воспитательной </a:t>
            </a:r>
            <a:r>
              <a:rPr lang="ru-RU" altLang="ru-RU" sz="2800" b="1" i="1" dirty="0" smtClean="0">
                <a:solidFill>
                  <a:srgbClr val="C00000"/>
                </a:solidFill>
              </a:rPr>
              <a:t>среды </a:t>
            </a:r>
            <a:r>
              <a:rPr lang="ru-RU" altLang="ru-RU" sz="2800" b="1" i="1" dirty="0">
                <a:solidFill>
                  <a:srgbClr val="C00000"/>
                </a:solidFill>
              </a:rPr>
              <a:t>с учетом сложившихся традиций.</a:t>
            </a:r>
          </a:p>
          <a:p>
            <a:pPr algn="just"/>
            <a:endParaRPr lang="ru-RU" altLang="ru-RU" sz="2400" dirty="0"/>
          </a:p>
          <a:p>
            <a:pPr marL="135464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82076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638" y="481913"/>
            <a:ext cx="11825415" cy="6376087"/>
          </a:xfrm>
        </p:spPr>
        <p:txBody>
          <a:bodyPr/>
          <a:lstStyle/>
          <a:p>
            <a:pPr marL="135464" indent="0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ВАЖНО! </a:t>
            </a:r>
            <a:endParaRPr lang="ru-RU" sz="4800" b="1" dirty="0">
              <a:solidFill>
                <a:schemeClr val="bg1"/>
              </a:solidFill>
            </a:endParaRPr>
          </a:p>
          <a:p>
            <a:pPr marL="135464" indent="0" algn="ctr">
              <a:buNone/>
            </a:pPr>
            <a:endParaRPr lang="ru-RU" sz="3200" b="1" dirty="0"/>
          </a:p>
          <a:p>
            <a:pPr marL="135464" indent="0" algn="ctr">
              <a:buNone/>
            </a:pPr>
            <a:r>
              <a:rPr lang="ru-RU" sz="3200" b="1" dirty="0"/>
              <a:t>Проект Приказа Министерства просвещения Российской Федерации </a:t>
            </a:r>
            <a:endParaRPr lang="ru-RU" sz="3200" b="1" dirty="0" smtClean="0"/>
          </a:p>
          <a:p>
            <a:pPr marL="135464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«Об </a:t>
            </a:r>
            <a:r>
              <a:rPr lang="ru-RU" sz="3200" b="1" dirty="0">
                <a:solidFill>
                  <a:srgbClr val="C00000"/>
                </a:solidFill>
              </a:rPr>
              <a:t>утверждении федеральной программы воспитательной работы для организаций отдыха детей и их оздоровления и календарного плана воспитательной </a:t>
            </a:r>
            <a:r>
              <a:rPr lang="ru-RU" sz="3200" b="1" dirty="0" smtClean="0">
                <a:solidFill>
                  <a:srgbClr val="C00000"/>
                </a:solidFill>
              </a:rPr>
              <a:t>работы»</a:t>
            </a:r>
          </a:p>
          <a:p>
            <a:pPr marL="135464" indent="0" algn="ctr">
              <a:buNone/>
            </a:pPr>
            <a:r>
              <a:rPr lang="ru-RU" sz="3200" b="1" dirty="0" smtClean="0"/>
              <a:t>(</a:t>
            </a:r>
            <a:r>
              <a:rPr lang="ru-RU" sz="3200" b="1" dirty="0"/>
              <a:t>подготовлен </a:t>
            </a:r>
            <a:r>
              <a:rPr lang="ru-RU" sz="3200" b="1" dirty="0" err="1"/>
              <a:t>Минпросвещения</a:t>
            </a:r>
            <a:r>
              <a:rPr lang="ru-RU" sz="3200" b="1" dirty="0"/>
              <a:t> России 28.01.2025</a:t>
            </a:r>
            <a:r>
              <a:rPr lang="ru-RU" sz="3200" b="1" dirty="0" smtClean="0"/>
              <a:t>)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482076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резентаци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F5496"/>
      </a:accent1>
      <a:accent2>
        <a:srgbClr val="C5E0B3"/>
      </a:accent2>
      <a:accent3>
        <a:srgbClr val="A5A5A5"/>
      </a:accent3>
      <a:accent4>
        <a:srgbClr val="ADB9C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3354</TotalTime>
  <Words>2387</Words>
  <Application>Microsoft Office PowerPoint</Application>
  <PresentationFormat>Произвольный</PresentationFormat>
  <Paragraphs>287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КАЛЕНДАРНЫЙ ПЛАН ВОСПИТАТЕЛЬНОЙ РАБОТЫ  ДЕТСКОГО ЛАГЕРЯ на ___________ год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Данченко</dc:creator>
  <cp:lastModifiedBy>Лазарева </cp:lastModifiedBy>
  <cp:revision>589</cp:revision>
  <dcterms:created xsi:type="dcterms:W3CDTF">2019-08-30T09:31:13Z</dcterms:created>
  <dcterms:modified xsi:type="dcterms:W3CDTF">2025-02-11T11:27:45Z</dcterms:modified>
</cp:coreProperties>
</file>