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6"/>
  </p:notesMasterIdLst>
  <p:sldIdLst>
    <p:sldId id="257" r:id="rId2"/>
    <p:sldId id="391" r:id="rId3"/>
    <p:sldId id="390" r:id="rId4"/>
    <p:sldId id="389" r:id="rId5"/>
    <p:sldId id="395" r:id="rId6"/>
    <p:sldId id="409" r:id="rId7"/>
    <p:sldId id="396" r:id="rId8"/>
    <p:sldId id="397" r:id="rId9"/>
    <p:sldId id="398" r:id="rId10"/>
    <p:sldId id="420" r:id="rId11"/>
    <p:sldId id="421" r:id="rId12"/>
    <p:sldId id="410" r:id="rId13"/>
    <p:sldId id="422" r:id="rId14"/>
    <p:sldId id="411" r:id="rId15"/>
    <p:sldId id="399" r:id="rId16"/>
    <p:sldId id="393" r:id="rId17"/>
    <p:sldId id="403" r:id="rId18"/>
    <p:sldId id="404" r:id="rId19"/>
    <p:sldId id="423" r:id="rId20"/>
    <p:sldId id="424" r:id="rId21"/>
    <p:sldId id="425" r:id="rId22"/>
    <p:sldId id="426" r:id="rId23"/>
    <p:sldId id="427" r:id="rId24"/>
    <p:sldId id="428" r:id="rId25"/>
    <p:sldId id="429" r:id="rId26"/>
    <p:sldId id="430" r:id="rId27"/>
    <p:sldId id="432" r:id="rId28"/>
    <p:sldId id="433" r:id="rId29"/>
    <p:sldId id="434" r:id="rId30"/>
    <p:sldId id="435" r:id="rId31"/>
    <p:sldId id="437" r:id="rId32"/>
    <p:sldId id="438" r:id="rId33"/>
    <p:sldId id="439" r:id="rId34"/>
    <p:sldId id="440" r:id="rId35"/>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3840">
          <p15:clr>
            <a:srgbClr val="A4A3A4"/>
          </p15:clr>
        </p15:guide>
      </p15:sldGuideLst>
    </p:ext>
    <p:ext uri="{2D200454-40CA-4A62-9FC3-DE9A4176ACB9}">
      <p15:notes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Нет стиля, сетка таблицы">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2" autoAdjust="0"/>
    <p:restoredTop sz="94712" autoAdjust="0"/>
  </p:normalViewPr>
  <p:slideViewPr>
    <p:cSldViewPr snapToGrid="0">
      <p:cViewPr>
        <p:scale>
          <a:sx n="77" d="100"/>
          <a:sy n="77" d="100"/>
        </p:scale>
        <p:origin x="-438" y="-42"/>
      </p:cViewPr>
      <p:guideLst>
        <p:guide orient="horz" pos="2160"/>
        <p:guide pos="3840"/>
      </p:guideLst>
    </p:cSldViewPr>
  </p:slideViewPr>
  <p:outlineViewPr>
    <p:cViewPr>
      <p:scale>
        <a:sx n="33" d="100"/>
        <a:sy n="33" d="100"/>
      </p:scale>
      <p:origin x="0" y="0"/>
    </p:cViewPr>
  </p:outlineViewPr>
  <p:notesTextViewPr>
    <p:cViewPr>
      <p:scale>
        <a:sx n="1" d="1"/>
        <a:sy n="1" d="1"/>
      </p:scale>
      <p:origin x="0" y="0"/>
    </p:cViewPr>
  </p:notesTextViewPr>
  <p:notesViewPr>
    <p:cSldViewPr snapToGrid="0">
      <p:cViewPr varScale="1">
        <p:scale>
          <a:sx n="87" d="100"/>
          <a:sy n="87" d="100"/>
        </p:scale>
        <p:origin x="3840" y="84"/>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F10E349-510D-494C-B222-0BE29ED17C75}" type="datetimeFigureOut">
              <a:rPr lang="ru-RU" smtClean="0"/>
              <a:t>19.05.2025</a:t>
            </a:fld>
            <a:endParaRPr lang="ru-RU"/>
          </a:p>
        </p:txBody>
      </p:sp>
      <p:sp>
        <p:nvSpPr>
          <p:cNvPr id="4" name="Образ слайда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6" name="Нижний колонтитул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0BE7B64-76DF-4334-9F4F-0F0FF3DC03C5}" type="slidenum">
              <a:rPr lang="ru-RU" smtClean="0"/>
              <a:t>‹#›</a:t>
            </a:fld>
            <a:endParaRPr lang="ru-RU"/>
          </a:p>
        </p:txBody>
      </p:sp>
    </p:spTree>
    <p:extLst>
      <p:ext uri="{BB962C8B-B14F-4D97-AF65-F5344CB8AC3E}">
        <p14:creationId xmlns:p14="http://schemas.microsoft.com/office/powerpoint/2010/main" val="316431025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0"/>
        <p:cNvGrpSpPr/>
        <p:nvPr/>
      </p:nvGrpSpPr>
      <p:grpSpPr>
        <a:xfrm>
          <a:off x="0" y="0"/>
          <a:ext cx="0" cy="0"/>
          <a:chOff x="0" y="0"/>
          <a:chExt cx="0" cy="0"/>
        </a:xfrm>
      </p:grpSpPr>
      <p:sp>
        <p:nvSpPr>
          <p:cNvPr id="181" name="Google Shape;181;g35f391192_0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82" name="Google Shape;182;g35f391192_0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38602052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F0BE7B64-76DF-4334-9F4F-0F0FF3DC03C5}" type="slidenum">
              <a:rPr lang="ru-RU" smtClean="0"/>
              <a:t>13</a:t>
            </a:fld>
            <a:endParaRPr lang="ru-RU"/>
          </a:p>
        </p:txBody>
      </p:sp>
    </p:spTree>
    <p:extLst>
      <p:ext uri="{BB962C8B-B14F-4D97-AF65-F5344CB8AC3E}">
        <p14:creationId xmlns:p14="http://schemas.microsoft.com/office/powerpoint/2010/main" val="279730431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xmlns="" id="{13363AA9-1E69-440D-ABB6-E3D4E4974001}"/>
              </a:ext>
            </a:extLst>
          </p:cNvPr>
          <p:cNvSpPr>
            <a:spLocks noGrp="1"/>
          </p:cNvSpPr>
          <p:nvPr>
            <p:ph type="ctrTitle"/>
          </p:nvPr>
        </p:nvSpPr>
        <p:spPr>
          <a:xfrm>
            <a:off x="1524000" y="1122363"/>
            <a:ext cx="9144000" cy="2387600"/>
          </a:xfrm>
        </p:spPr>
        <p:txBody>
          <a:bodyPr anchor="b"/>
          <a:lstStyle>
            <a:lvl1pPr algn="ctr">
              <a:defRPr sz="6000"/>
            </a:lvl1pPr>
          </a:lstStyle>
          <a:p>
            <a:r>
              <a:rPr lang="ru-RU"/>
              <a:t>Образец заголовка</a:t>
            </a:r>
          </a:p>
        </p:txBody>
      </p:sp>
      <p:sp>
        <p:nvSpPr>
          <p:cNvPr id="3" name="Подзаголовок 2">
            <a:extLst>
              <a:ext uri="{FF2B5EF4-FFF2-40B4-BE49-F238E27FC236}">
                <a16:creationId xmlns:a16="http://schemas.microsoft.com/office/drawing/2014/main" xmlns="" id="{95E6D934-4301-4F60-BA4F-13ABACB9A2D8}"/>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a:t>Образец подзаголовка</a:t>
            </a:r>
          </a:p>
        </p:txBody>
      </p:sp>
      <p:sp>
        <p:nvSpPr>
          <p:cNvPr id="4" name="Дата 3">
            <a:extLst>
              <a:ext uri="{FF2B5EF4-FFF2-40B4-BE49-F238E27FC236}">
                <a16:creationId xmlns:a16="http://schemas.microsoft.com/office/drawing/2014/main" xmlns="" id="{F2F0EF6E-4790-4F7C-9082-8579019CB02B}"/>
              </a:ext>
            </a:extLst>
          </p:cNvPr>
          <p:cNvSpPr>
            <a:spLocks noGrp="1"/>
          </p:cNvSpPr>
          <p:nvPr>
            <p:ph type="dt" sz="half" idx="10"/>
          </p:nvPr>
        </p:nvSpPr>
        <p:spPr/>
        <p:txBody>
          <a:bodyPr/>
          <a:lstStyle/>
          <a:p>
            <a:fld id="{E6EB69A3-376F-4F87-986F-685D09990F2B}" type="datetimeFigureOut">
              <a:rPr lang="ru-RU" smtClean="0"/>
              <a:t>19.05.2025</a:t>
            </a:fld>
            <a:endParaRPr lang="ru-RU"/>
          </a:p>
        </p:txBody>
      </p:sp>
      <p:sp>
        <p:nvSpPr>
          <p:cNvPr id="5" name="Нижний колонтитул 4">
            <a:extLst>
              <a:ext uri="{FF2B5EF4-FFF2-40B4-BE49-F238E27FC236}">
                <a16:creationId xmlns:a16="http://schemas.microsoft.com/office/drawing/2014/main" xmlns="" id="{E85A1B3C-8966-4369-A900-B2BA780A9345}"/>
              </a:ext>
            </a:extLst>
          </p:cNvPr>
          <p:cNvSpPr>
            <a:spLocks noGrp="1"/>
          </p:cNvSpPr>
          <p:nvPr>
            <p:ph type="ftr" sz="quarter" idx="11"/>
          </p:nvPr>
        </p:nvSpPr>
        <p:spPr/>
        <p:txBody>
          <a:bodyPr/>
          <a:lstStyle/>
          <a:p>
            <a:endParaRPr lang="ru-RU"/>
          </a:p>
        </p:txBody>
      </p:sp>
      <p:sp>
        <p:nvSpPr>
          <p:cNvPr id="6" name="Номер слайда 5">
            <a:extLst>
              <a:ext uri="{FF2B5EF4-FFF2-40B4-BE49-F238E27FC236}">
                <a16:creationId xmlns:a16="http://schemas.microsoft.com/office/drawing/2014/main" xmlns="" id="{4E7121F7-15F1-49A3-89E7-67CD1CA2C4B1}"/>
              </a:ext>
            </a:extLst>
          </p:cNvPr>
          <p:cNvSpPr>
            <a:spLocks noGrp="1"/>
          </p:cNvSpPr>
          <p:nvPr>
            <p:ph type="sldNum" sz="quarter" idx="12"/>
          </p:nvPr>
        </p:nvSpPr>
        <p:spPr/>
        <p:txBody>
          <a:bodyPr/>
          <a:lstStyle/>
          <a:p>
            <a:fld id="{E75D1E89-70B5-4741-83A4-4BA5D767108B}" type="slidenum">
              <a:rPr lang="ru-RU" smtClean="0"/>
              <a:t>‹#›</a:t>
            </a:fld>
            <a:endParaRPr lang="ru-RU"/>
          </a:p>
        </p:txBody>
      </p:sp>
    </p:spTree>
    <p:extLst>
      <p:ext uri="{BB962C8B-B14F-4D97-AF65-F5344CB8AC3E}">
        <p14:creationId xmlns:p14="http://schemas.microsoft.com/office/powerpoint/2010/main" val="4027486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xmlns="" id="{4B210D5E-C784-40D6-A1FD-3F8B8EC3195F}"/>
              </a:ext>
            </a:extLst>
          </p:cNvPr>
          <p:cNvSpPr>
            <a:spLocks noGrp="1"/>
          </p:cNvSpPr>
          <p:nvPr>
            <p:ph type="title"/>
          </p:nvPr>
        </p:nvSpPr>
        <p:spPr/>
        <p:txBody>
          <a:bodyPr/>
          <a:lstStyle/>
          <a:p>
            <a:r>
              <a:rPr lang="ru-RU"/>
              <a:t>Образец заголовка</a:t>
            </a:r>
          </a:p>
        </p:txBody>
      </p:sp>
      <p:sp>
        <p:nvSpPr>
          <p:cNvPr id="3" name="Вертикальный текст 2">
            <a:extLst>
              <a:ext uri="{FF2B5EF4-FFF2-40B4-BE49-F238E27FC236}">
                <a16:creationId xmlns:a16="http://schemas.microsoft.com/office/drawing/2014/main" xmlns="" id="{06B11E91-4318-477A-9F4E-F897ECA1C89C}"/>
              </a:ext>
            </a:extLst>
          </p:cNvPr>
          <p:cNvSpPr>
            <a:spLocks noGrp="1"/>
          </p:cNvSpPr>
          <p:nvPr>
            <p:ph type="body" orient="vert" idx="1"/>
          </p:nvPr>
        </p:nvSpPr>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a:extLst>
              <a:ext uri="{FF2B5EF4-FFF2-40B4-BE49-F238E27FC236}">
                <a16:creationId xmlns:a16="http://schemas.microsoft.com/office/drawing/2014/main" xmlns="" id="{72FC0916-3E53-4574-AE4D-87D7F0F824E6}"/>
              </a:ext>
            </a:extLst>
          </p:cNvPr>
          <p:cNvSpPr>
            <a:spLocks noGrp="1"/>
          </p:cNvSpPr>
          <p:nvPr>
            <p:ph type="dt" sz="half" idx="10"/>
          </p:nvPr>
        </p:nvSpPr>
        <p:spPr/>
        <p:txBody>
          <a:bodyPr/>
          <a:lstStyle/>
          <a:p>
            <a:fld id="{E6EB69A3-376F-4F87-986F-685D09990F2B}" type="datetimeFigureOut">
              <a:rPr lang="ru-RU" smtClean="0"/>
              <a:t>19.05.2025</a:t>
            </a:fld>
            <a:endParaRPr lang="ru-RU"/>
          </a:p>
        </p:txBody>
      </p:sp>
      <p:sp>
        <p:nvSpPr>
          <p:cNvPr id="5" name="Нижний колонтитул 4">
            <a:extLst>
              <a:ext uri="{FF2B5EF4-FFF2-40B4-BE49-F238E27FC236}">
                <a16:creationId xmlns:a16="http://schemas.microsoft.com/office/drawing/2014/main" xmlns="" id="{AF02EA9C-D3DC-4DFB-8475-29A9DF474CB1}"/>
              </a:ext>
            </a:extLst>
          </p:cNvPr>
          <p:cNvSpPr>
            <a:spLocks noGrp="1"/>
          </p:cNvSpPr>
          <p:nvPr>
            <p:ph type="ftr" sz="quarter" idx="11"/>
          </p:nvPr>
        </p:nvSpPr>
        <p:spPr/>
        <p:txBody>
          <a:bodyPr/>
          <a:lstStyle/>
          <a:p>
            <a:endParaRPr lang="ru-RU"/>
          </a:p>
        </p:txBody>
      </p:sp>
      <p:sp>
        <p:nvSpPr>
          <p:cNvPr id="6" name="Номер слайда 5">
            <a:extLst>
              <a:ext uri="{FF2B5EF4-FFF2-40B4-BE49-F238E27FC236}">
                <a16:creationId xmlns:a16="http://schemas.microsoft.com/office/drawing/2014/main" xmlns="" id="{081C6AD1-3B82-4580-A886-B0BE20059FB4}"/>
              </a:ext>
            </a:extLst>
          </p:cNvPr>
          <p:cNvSpPr>
            <a:spLocks noGrp="1"/>
          </p:cNvSpPr>
          <p:nvPr>
            <p:ph type="sldNum" sz="quarter" idx="12"/>
          </p:nvPr>
        </p:nvSpPr>
        <p:spPr/>
        <p:txBody>
          <a:bodyPr/>
          <a:lstStyle/>
          <a:p>
            <a:fld id="{E75D1E89-70B5-4741-83A4-4BA5D767108B}" type="slidenum">
              <a:rPr lang="ru-RU" smtClean="0"/>
              <a:t>‹#›</a:t>
            </a:fld>
            <a:endParaRPr lang="ru-RU"/>
          </a:p>
        </p:txBody>
      </p:sp>
    </p:spTree>
    <p:extLst>
      <p:ext uri="{BB962C8B-B14F-4D97-AF65-F5344CB8AC3E}">
        <p14:creationId xmlns:p14="http://schemas.microsoft.com/office/powerpoint/2010/main" val="311113052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a:extLst>
              <a:ext uri="{FF2B5EF4-FFF2-40B4-BE49-F238E27FC236}">
                <a16:creationId xmlns:a16="http://schemas.microsoft.com/office/drawing/2014/main" xmlns="" id="{2A4DDAF7-6911-4DD7-9DFB-30E483F40BCB}"/>
              </a:ext>
            </a:extLst>
          </p:cNvPr>
          <p:cNvSpPr>
            <a:spLocks noGrp="1"/>
          </p:cNvSpPr>
          <p:nvPr>
            <p:ph type="title" orient="vert"/>
          </p:nvPr>
        </p:nvSpPr>
        <p:spPr>
          <a:xfrm>
            <a:off x="8724900" y="365125"/>
            <a:ext cx="2628900" cy="5811838"/>
          </a:xfrm>
        </p:spPr>
        <p:txBody>
          <a:bodyPr vert="eaVert"/>
          <a:lstStyle/>
          <a:p>
            <a:r>
              <a:rPr lang="ru-RU"/>
              <a:t>Образец заголовка</a:t>
            </a:r>
          </a:p>
        </p:txBody>
      </p:sp>
      <p:sp>
        <p:nvSpPr>
          <p:cNvPr id="3" name="Вертикальный текст 2">
            <a:extLst>
              <a:ext uri="{FF2B5EF4-FFF2-40B4-BE49-F238E27FC236}">
                <a16:creationId xmlns:a16="http://schemas.microsoft.com/office/drawing/2014/main" xmlns="" id="{B281C421-0AED-41B6-870D-6FFA5B9ED8C8}"/>
              </a:ext>
            </a:extLst>
          </p:cNvPr>
          <p:cNvSpPr>
            <a:spLocks noGrp="1"/>
          </p:cNvSpPr>
          <p:nvPr>
            <p:ph type="body" orient="vert" idx="1"/>
          </p:nvPr>
        </p:nvSpPr>
        <p:spPr>
          <a:xfrm>
            <a:off x="838200" y="365125"/>
            <a:ext cx="7734300" cy="5811838"/>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a:extLst>
              <a:ext uri="{FF2B5EF4-FFF2-40B4-BE49-F238E27FC236}">
                <a16:creationId xmlns:a16="http://schemas.microsoft.com/office/drawing/2014/main" xmlns="" id="{392C17F8-FFFD-4600-8A64-F1D7B0862CD5}"/>
              </a:ext>
            </a:extLst>
          </p:cNvPr>
          <p:cNvSpPr>
            <a:spLocks noGrp="1"/>
          </p:cNvSpPr>
          <p:nvPr>
            <p:ph type="dt" sz="half" idx="10"/>
          </p:nvPr>
        </p:nvSpPr>
        <p:spPr/>
        <p:txBody>
          <a:bodyPr/>
          <a:lstStyle/>
          <a:p>
            <a:fld id="{E6EB69A3-376F-4F87-986F-685D09990F2B}" type="datetimeFigureOut">
              <a:rPr lang="ru-RU" smtClean="0"/>
              <a:t>19.05.2025</a:t>
            </a:fld>
            <a:endParaRPr lang="ru-RU"/>
          </a:p>
        </p:txBody>
      </p:sp>
      <p:sp>
        <p:nvSpPr>
          <p:cNvPr id="5" name="Нижний колонтитул 4">
            <a:extLst>
              <a:ext uri="{FF2B5EF4-FFF2-40B4-BE49-F238E27FC236}">
                <a16:creationId xmlns:a16="http://schemas.microsoft.com/office/drawing/2014/main" xmlns="" id="{E7F34119-0B8C-4901-8A51-343D20AD2FE5}"/>
              </a:ext>
            </a:extLst>
          </p:cNvPr>
          <p:cNvSpPr>
            <a:spLocks noGrp="1"/>
          </p:cNvSpPr>
          <p:nvPr>
            <p:ph type="ftr" sz="quarter" idx="11"/>
          </p:nvPr>
        </p:nvSpPr>
        <p:spPr/>
        <p:txBody>
          <a:bodyPr/>
          <a:lstStyle/>
          <a:p>
            <a:endParaRPr lang="ru-RU"/>
          </a:p>
        </p:txBody>
      </p:sp>
      <p:sp>
        <p:nvSpPr>
          <p:cNvPr id="6" name="Номер слайда 5">
            <a:extLst>
              <a:ext uri="{FF2B5EF4-FFF2-40B4-BE49-F238E27FC236}">
                <a16:creationId xmlns:a16="http://schemas.microsoft.com/office/drawing/2014/main" xmlns="" id="{8E879DA6-E6B7-41AA-B485-BAE80B3C9FCB}"/>
              </a:ext>
            </a:extLst>
          </p:cNvPr>
          <p:cNvSpPr>
            <a:spLocks noGrp="1"/>
          </p:cNvSpPr>
          <p:nvPr>
            <p:ph type="sldNum" sz="quarter" idx="12"/>
          </p:nvPr>
        </p:nvSpPr>
        <p:spPr/>
        <p:txBody>
          <a:bodyPr/>
          <a:lstStyle/>
          <a:p>
            <a:fld id="{E75D1E89-70B5-4741-83A4-4BA5D767108B}" type="slidenum">
              <a:rPr lang="ru-RU" smtClean="0"/>
              <a:t>‹#›</a:t>
            </a:fld>
            <a:endParaRPr lang="ru-RU"/>
          </a:p>
        </p:txBody>
      </p:sp>
    </p:spTree>
    <p:extLst>
      <p:ext uri="{BB962C8B-B14F-4D97-AF65-F5344CB8AC3E}">
        <p14:creationId xmlns:p14="http://schemas.microsoft.com/office/powerpoint/2010/main" val="228821458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itle" type="title">
  <p:cSld name="Title">
    <p:spTree>
      <p:nvGrpSpPr>
        <p:cNvPr id="1" name="Shape 9"/>
        <p:cNvGrpSpPr/>
        <p:nvPr/>
      </p:nvGrpSpPr>
      <p:grpSpPr>
        <a:xfrm>
          <a:off x="0" y="0"/>
          <a:ext cx="0" cy="0"/>
          <a:chOff x="0" y="0"/>
          <a:chExt cx="0" cy="0"/>
        </a:xfrm>
      </p:grpSpPr>
      <p:sp>
        <p:nvSpPr>
          <p:cNvPr id="10" name="Google Shape;10;p2"/>
          <p:cNvSpPr/>
          <p:nvPr/>
        </p:nvSpPr>
        <p:spPr>
          <a:xfrm>
            <a:off x="10059311" y="877033"/>
            <a:ext cx="1732400" cy="577200"/>
          </a:xfrm>
          <a:prstGeom prst="triangle">
            <a:avLst>
              <a:gd name="adj" fmla="val 32425"/>
            </a:avLst>
          </a:prstGeom>
          <a:solidFill>
            <a:schemeClr val="accent2"/>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latin typeface="Arvo"/>
              <a:ea typeface="Arvo"/>
              <a:cs typeface="Arvo"/>
              <a:sym typeface="Arvo"/>
            </a:endParaRPr>
          </a:p>
        </p:txBody>
      </p:sp>
      <p:grpSp>
        <p:nvGrpSpPr>
          <p:cNvPr id="11" name="Google Shape;11;p2"/>
          <p:cNvGrpSpPr/>
          <p:nvPr/>
        </p:nvGrpSpPr>
        <p:grpSpPr>
          <a:xfrm>
            <a:off x="0" y="-9451"/>
            <a:ext cx="11548531" cy="6867451"/>
            <a:chOff x="0" y="-7088"/>
            <a:chExt cx="8661398" cy="5150588"/>
          </a:xfrm>
        </p:grpSpPr>
        <p:sp>
          <p:nvSpPr>
            <p:cNvPr id="12" name="Google Shape;12;p2"/>
            <p:cNvSpPr/>
            <p:nvPr/>
          </p:nvSpPr>
          <p:spPr>
            <a:xfrm>
              <a:off x="0" y="0"/>
              <a:ext cx="3525000" cy="5143500"/>
            </a:xfrm>
            <a:prstGeom prst="rect">
              <a:avLst/>
            </a:pr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3" name="Google Shape;13;p2"/>
            <p:cNvSpPr/>
            <p:nvPr/>
          </p:nvSpPr>
          <p:spPr>
            <a:xfrm rot="10800000" flipH="1">
              <a:off x="3517898" y="-7088"/>
              <a:ext cx="5143500" cy="5143500"/>
            </a:xfrm>
            <a:prstGeom prst="rtTriangle">
              <a:avLst/>
            </a:pr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latin typeface="Arvo"/>
                <a:ea typeface="Arvo"/>
                <a:cs typeface="Arvo"/>
                <a:sym typeface="Arvo"/>
              </a:endParaRPr>
            </a:p>
          </p:txBody>
        </p:sp>
      </p:grpSp>
      <p:grpSp>
        <p:nvGrpSpPr>
          <p:cNvPr id="14" name="Google Shape;14;p2"/>
          <p:cNvGrpSpPr/>
          <p:nvPr/>
        </p:nvGrpSpPr>
        <p:grpSpPr>
          <a:xfrm rot="10800000" flipH="1">
            <a:off x="2" y="1454351"/>
            <a:ext cx="11796669" cy="3949300"/>
            <a:chOff x="-8178042" y="-4493254"/>
            <a:chExt cx="19483598" cy="6522736"/>
          </a:xfrm>
        </p:grpSpPr>
        <p:sp>
          <p:nvSpPr>
            <p:cNvPr id="15" name="Google Shape;15;p2"/>
            <p:cNvSpPr/>
            <p:nvPr/>
          </p:nvSpPr>
          <p:spPr>
            <a:xfrm>
              <a:off x="-8178042" y="-4493118"/>
              <a:ext cx="12968400" cy="6522600"/>
            </a:xfrm>
            <a:prstGeom prst="rect">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latin typeface="Arvo"/>
                <a:ea typeface="Arvo"/>
                <a:cs typeface="Arvo"/>
                <a:sym typeface="Arvo"/>
              </a:endParaRPr>
            </a:p>
          </p:txBody>
        </p:sp>
        <p:sp>
          <p:nvSpPr>
            <p:cNvPr id="16" name="Google Shape;16;p2"/>
            <p:cNvSpPr/>
            <p:nvPr/>
          </p:nvSpPr>
          <p:spPr>
            <a:xfrm>
              <a:off x="4782955" y="-4493254"/>
              <a:ext cx="6522600" cy="6522600"/>
            </a:xfrm>
            <a:prstGeom prst="rtTriangle">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latin typeface="Arvo"/>
                <a:ea typeface="Arvo"/>
                <a:cs typeface="Arvo"/>
                <a:sym typeface="Arvo"/>
              </a:endParaRPr>
            </a:p>
          </p:txBody>
        </p:sp>
      </p:grpSp>
      <p:grpSp>
        <p:nvGrpSpPr>
          <p:cNvPr id="17" name="Google Shape;17;p2"/>
          <p:cNvGrpSpPr/>
          <p:nvPr/>
        </p:nvGrpSpPr>
        <p:grpSpPr>
          <a:xfrm>
            <a:off x="4902982" y="5704465"/>
            <a:ext cx="7307772" cy="577328"/>
            <a:chOff x="5582265" y="4646738"/>
            <a:chExt cx="5480829" cy="432996"/>
          </a:xfrm>
        </p:grpSpPr>
        <p:sp>
          <p:nvSpPr>
            <p:cNvPr id="18" name="Google Shape;18;p2"/>
            <p:cNvSpPr/>
            <p:nvPr/>
          </p:nvSpPr>
          <p:spPr>
            <a:xfrm rot="10800000">
              <a:off x="5582265" y="4948334"/>
              <a:ext cx="394200" cy="131400"/>
            </a:xfrm>
            <a:prstGeom prst="triangle">
              <a:avLst>
                <a:gd name="adj" fmla="val 32425"/>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grpSp>
          <p:nvGrpSpPr>
            <p:cNvPr id="19" name="Google Shape;19;p2"/>
            <p:cNvGrpSpPr/>
            <p:nvPr/>
          </p:nvGrpSpPr>
          <p:grpSpPr>
            <a:xfrm flipH="1">
              <a:off x="5585232" y="4646738"/>
              <a:ext cx="5477861" cy="304551"/>
              <a:chOff x="-24158748" y="330075"/>
              <a:chExt cx="30568423" cy="1699506"/>
            </a:xfrm>
          </p:grpSpPr>
          <p:sp>
            <p:nvSpPr>
              <p:cNvPr id="20" name="Google Shape;20;p2"/>
              <p:cNvSpPr/>
              <p:nvPr/>
            </p:nvSpPr>
            <p:spPr>
              <a:xfrm>
                <a:off x="-24158748" y="330081"/>
                <a:ext cx="28908000" cy="1699500"/>
              </a:xfrm>
              <a:prstGeom prst="rect">
                <a:avLst/>
              </a:pr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1" name="Google Shape;21;p2"/>
              <p:cNvSpPr/>
              <p:nvPr/>
            </p:nvSpPr>
            <p:spPr>
              <a:xfrm>
                <a:off x="4710175" y="330075"/>
                <a:ext cx="1699500" cy="1699500"/>
              </a:xfrm>
              <a:prstGeom prst="rtTriangle">
                <a:avLst/>
              </a:pr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grpSp>
      </p:grpSp>
      <p:sp>
        <p:nvSpPr>
          <p:cNvPr id="22" name="Google Shape;22;p2"/>
          <p:cNvSpPr txBox="1">
            <a:spLocks noGrp="1"/>
          </p:cNvSpPr>
          <p:nvPr>
            <p:ph type="ctrTitle"/>
          </p:nvPr>
        </p:nvSpPr>
        <p:spPr>
          <a:xfrm>
            <a:off x="914400" y="1454333"/>
            <a:ext cx="7157200" cy="3949200"/>
          </a:xfrm>
          <a:prstGeom prst="rect">
            <a:avLst/>
          </a:prstGeom>
        </p:spPr>
        <p:txBody>
          <a:bodyPr spcFirstLastPara="1" wrap="square" lIns="91425" tIns="91425" rIns="91425" bIns="91425" anchor="ctr" anchorCtr="0">
            <a:noAutofit/>
          </a:bodyPr>
          <a:lstStyle>
            <a:lvl1pPr lvl="0">
              <a:spcBef>
                <a:spcPts val="0"/>
              </a:spcBef>
              <a:spcAft>
                <a:spcPts val="0"/>
              </a:spcAft>
              <a:buSzPts val="4800"/>
              <a:buNone/>
              <a:defRPr sz="6400"/>
            </a:lvl1pPr>
            <a:lvl2pPr lvl="1" algn="ctr">
              <a:spcBef>
                <a:spcPts val="0"/>
              </a:spcBef>
              <a:spcAft>
                <a:spcPts val="0"/>
              </a:spcAft>
              <a:buSzPts val="4800"/>
              <a:buNone/>
              <a:defRPr sz="6400"/>
            </a:lvl2pPr>
            <a:lvl3pPr lvl="2" algn="ctr">
              <a:spcBef>
                <a:spcPts val="0"/>
              </a:spcBef>
              <a:spcAft>
                <a:spcPts val="0"/>
              </a:spcAft>
              <a:buSzPts val="4800"/>
              <a:buNone/>
              <a:defRPr sz="6400"/>
            </a:lvl3pPr>
            <a:lvl4pPr lvl="3" algn="ctr">
              <a:spcBef>
                <a:spcPts val="0"/>
              </a:spcBef>
              <a:spcAft>
                <a:spcPts val="0"/>
              </a:spcAft>
              <a:buSzPts val="4800"/>
              <a:buNone/>
              <a:defRPr sz="6400"/>
            </a:lvl4pPr>
            <a:lvl5pPr lvl="4" algn="ctr">
              <a:spcBef>
                <a:spcPts val="0"/>
              </a:spcBef>
              <a:spcAft>
                <a:spcPts val="0"/>
              </a:spcAft>
              <a:buSzPts val="4800"/>
              <a:buNone/>
              <a:defRPr sz="6400"/>
            </a:lvl5pPr>
            <a:lvl6pPr lvl="5" algn="ctr">
              <a:spcBef>
                <a:spcPts val="0"/>
              </a:spcBef>
              <a:spcAft>
                <a:spcPts val="0"/>
              </a:spcAft>
              <a:buSzPts val="4800"/>
              <a:buNone/>
              <a:defRPr sz="6400"/>
            </a:lvl6pPr>
            <a:lvl7pPr lvl="6" algn="ctr">
              <a:spcBef>
                <a:spcPts val="0"/>
              </a:spcBef>
              <a:spcAft>
                <a:spcPts val="0"/>
              </a:spcAft>
              <a:buSzPts val="4800"/>
              <a:buNone/>
              <a:defRPr sz="6400"/>
            </a:lvl7pPr>
            <a:lvl8pPr lvl="7" algn="ctr">
              <a:spcBef>
                <a:spcPts val="0"/>
              </a:spcBef>
              <a:spcAft>
                <a:spcPts val="0"/>
              </a:spcAft>
              <a:buSzPts val="4800"/>
              <a:buNone/>
              <a:defRPr sz="6400"/>
            </a:lvl8pPr>
            <a:lvl9pPr lvl="8" algn="ctr">
              <a:spcBef>
                <a:spcPts val="0"/>
              </a:spcBef>
              <a:spcAft>
                <a:spcPts val="0"/>
              </a:spcAft>
              <a:buSzPts val="4800"/>
              <a:buNone/>
              <a:defRPr sz="6400"/>
            </a:lvl9pPr>
          </a:lstStyle>
          <a:p>
            <a:endParaRPr/>
          </a:p>
        </p:txBody>
      </p:sp>
    </p:spTree>
    <p:extLst>
      <p:ext uri="{BB962C8B-B14F-4D97-AF65-F5344CB8AC3E}">
        <p14:creationId xmlns:p14="http://schemas.microsoft.com/office/powerpoint/2010/main" val="392342316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Title + 2 columns" type="twoColTx">
  <p:cSld name="Title + 2 columns">
    <p:spTree>
      <p:nvGrpSpPr>
        <p:cNvPr id="1" name="Shape 81"/>
        <p:cNvGrpSpPr/>
        <p:nvPr/>
      </p:nvGrpSpPr>
      <p:grpSpPr>
        <a:xfrm>
          <a:off x="0" y="0"/>
          <a:ext cx="0" cy="0"/>
          <a:chOff x="0" y="0"/>
          <a:chExt cx="0" cy="0"/>
        </a:xfrm>
      </p:grpSpPr>
      <p:grpSp>
        <p:nvGrpSpPr>
          <p:cNvPr id="82" name="Google Shape;82;p6"/>
          <p:cNvGrpSpPr/>
          <p:nvPr/>
        </p:nvGrpSpPr>
        <p:grpSpPr>
          <a:xfrm>
            <a:off x="-6" y="54"/>
            <a:ext cx="9429907" cy="1769753"/>
            <a:chOff x="-4" y="40"/>
            <a:chExt cx="7072430" cy="1327315"/>
          </a:xfrm>
        </p:grpSpPr>
        <p:sp>
          <p:nvSpPr>
            <p:cNvPr id="83" name="Google Shape;83;p6"/>
            <p:cNvSpPr/>
            <p:nvPr/>
          </p:nvSpPr>
          <p:spPr>
            <a:xfrm>
              <a:off x="6292649" y="126425"/>
              <a:ext cx="779700" cy="259800"/>
            </a:xfrm>
            <a:prstGeom prst="triangle">
              <a:avLst>
                <a:gd name="adj" fmla="val 32425"/>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latin typeface="Arvo"/>
                <a:ea typeface="Arvo"/>
                <a:cs typeface="Arvo"/>
                <a:sym typeface="Arvo"/>
              </a:endParaRPr>
            </a:p>
          </p:txBody>
        </p:sp>
        <p:grpSp>
          <p:nvGrpSpPr>
            <p:cNvPr id="84" name="Google Shape;84;p6"/>
            <p:cNvGrpSpPr/>
            <p:nvPr/>
          </p:nvGrpSpPr>
          <p:grpSpPr>
            <a:xfrm rot="10800000" flipH="1">
              <a:off x="3" y="40"/>
              <a:ext cx="6756168" cy="1327315"/>
              <a:chOff x="-2168138" y="330075"/>
              <a:chExt cx="8650663" cy="1699506"/>
            </a:xfrm>
          </p:grpSpPr>
          <p:sp>
            <p:nvSpPr>
              <p:cNvPr id="85" name="Google Shape;85;p6"/>
              <p:cNvSpPr/>
              <p:nvPr/>
            </p:nvSpPr>
            <p:spPr>
              <a:xfrm>
                <a:off x="-2168138" y="330081"/>
                <a:ext cx="6958200" cy="1699500"/>
              </a:xfrm>
              <a:prstGeom prst="rect">
                <a:avLst/>
              </a:pr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latin typeface="Arvo"/>
                  <a:ea typeface="Arvo"/>
                  <a:cs typeface="Arvo"/>
                  <a:sym typeface="Arvo"/>
                </a:endParaRPr>
              </a:p>
            </p:txBody>
          </p:sp>
          <p:sp>
            <p:nvSpPr>
              <p:cNvPr id="86" name="Google Shape;86;p6"/>
              <p:cNvSpPr/>
              <p:nvPr/>
            </p:nvSpPr>
            <p:spPr>
              <a:xfrm>
                <a:off x="4783025" y="330075"/>
                <a:ext cx="1699500" cy="1699500"/>
              </a:xfrm>
              <a:prstGeom prst="rtTriangle">
                <a:avLst/>
              </a:pr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latin typeface="Arvo"/>
                  <a:ea typeface="Arvo"/>
                  <a:cs typeface="Arvo"/>
                  <a:sym typeface="Arvo"/>
                </a:endParaRPr>
              </a:p>
            </p:txBody>
          </p:sp>
        </p:grpSp>
        <p:grpSp>
          <p:nvGrpSpPr>
            <p:cNvPr id="87" name="Google Shape;87;p6"/>
            <p:cNvGrpSpPr/>
            <p:nvPr/>
          </p:nvGrpSpPr>
          <p:grpSpPr>
            <a:xfrm rot="10800000" flipH="1">
              <a:off x="-4" y="381007"/>
              <a:ext cx="7072430" cy="771744"/>
              <a:chOff x="-9092084" y="330075"/>
              <a:chExt cx="15574609" cy="1699501"/>
            </a:xfrm>
          </p:grpSpPr>
          <p:sp>
            <p:nvSpPr>
              <p:cNvPr id="88" name="Google Shape;88;p6"/>
              <p:cNvSpPr/>
              <p:nvPr/>
            </p:nvSpPr>
            <p:spPr>
              <a:xfrm>
                <a:off x="-9092084" y="330076"/>
                <a:ext cx="13882200" cy="1699500"/>
              </a:xfrm>
              <a:prstGeom prst="rect">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latin typeface="Arvo"/>
                  <a:ea typeface="Arvo"/>
                  <a:cs typeface="Arvo"/>
                  <a:sym typeface="Arvo"/>
                </a:endParaRPr>
              </a:p>
            </p:txBody>
          </p:sp>
          <p:sp>
            <p:nvSpPr>
              <p:cNvPr id="89" name="Google Shape;89;p6"/>
              <p:cNvSpPr/>
              <p:nvPr/>
            </p:nvSpPr>
            <p:spPr>
              <a:xfrm>
                <a:off x="4783025" y="330075"/>
                <a:ext cx="1699500" cy="1699500"/>
              </a:xfrm>
              <a:prstGeom prst="rtTriangle">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latin typeface="Arvo"/>
                  <a:ea typeface="Arvo"/>
                  <a:cs typeface="Arvo"/>
                  <a:sym typeface="Arvo"/>
                </a:endParaRPr>
              </a:p>
            </p:txBody>
          </p:sp>
        </p:grpSp>
      </p:grpSp>
      <p:grpSp>
        <p:nvGrpSpPr>
          <p:cNvPr id="90" name="Google Shape;90;p6"/>
          <p:cNvGrpSpPr/>
          <p:nvPr/>
        </p:nvGrpSpPr>
        <p:grpSpPr>
          <a:xfrm>
            <a:off x="9262456" y="5963632"/>
            <a:ext cx="2937107" cy="894393"/>
            <a:chOff x="5575242" y="4472723"/>
            <a:chExt cx="2202830" cy="670795"/>
          </a:xfrm>
        </p:grpSpPr>
        <p:sp>
          <p:nvSpPr>
            <p:cNvPr id="91" name="Google Shape;91;p6"/>
            <p:cNvSpPr/>
            <p:nvPr/>
          </p:nvSpPr>
          <p:spPr>
            <a:xfrm rot="10800000">
              <a:off x="5575242" y="4948334"/>
              <a:ext cx="394200" cy="131400"/>
            </a:xfrm>
            <a:prstGeom prst="triangle">
              <a:avLst>
                <a:gd name="adj" fmla="val 32425"/>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grpSp>
          <p:nvGrpSpPr>
            <p:cNvPr id="92" name="Google Shape;92;p6"/>
            <p:cNvGrpSpPr/>
            <p:nvPr/>
          </p:nvGrpSpPr>
          <p:grpSpPr>
            <a:xfrm flipH="1">
              <a:off x="5734850" y="4472723"/>
              <a:ext cx="2040837" cy="670795"/>
              <a:chOff x="1297954" y="330075"/>
              <a:chExt cx="5169293" cy="1699506"/>
            </a:xfrm>
          </p:grpSpPr>
          <p:sp>
            <p:nvSpPr>
              <p:cNvPr id="93" name="Google Shape;93;p6"/>
              <p:cNvSpPr/>
              <p:nvPr/>
            </p:nvSpPr>
            <p:spPr>
              <a:xfrm>
                <a:off x="1297954" y="330081"/>
                <a:ext cx="3476700" cy="1699500"/>
              </a:xfrm>
              <a:prstGeom prst="rect">
                <a:avLst/>
              </a:pr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94" name="Google Shape;94;p6"/>
              <p:cNvSpPr/>
              <p:nvPr/>
            </p:nvSpPr>
            <p:spPr>
              <a:xfrm>
                <a:off x="4767747" y="330075"/>
                <a:ext cx="1699500" cy="1699500"/>
              </a:xfrm>
              <a:prstGeom prst="rtTriangle">
                <a:avLst/>
              </a:pr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grpSp>
        <p:grpSp>
          <p:nvGrpSpPr>
            <p:cNvPr id="95" name="Google Shape;95;p6"/>
            <p:cNvGrpSpPr/>
            <p:nvPr/>
          </p:nvGrpSpPr>
          <p:grpSpPr>
            <a:xfrm flipH="1">
              <a:off x="5578209" y="4646738"/>
              <a:ext cx="2199863" cy="304563"/>
              <a:chOff x="-5827153" y="330075"/>
              <a:chExt cx="12276019" cy="1699569"/>
            </a:xfrm>
          </p:grpSpPr>
          <p:sp>
            <p:nvSpPr>
              <p:cNvPr id="96" name="Google Shape;96;p6"/>
              <p:cNvSpPr/>
              <p:nvPr/>
            </p:nvSpPr>
            <p:spPr>
              <a:xfrm>
                <a:off x="-5827153" y="330144"/>
                <a:ext cx="10612200" cy="1699500"/>
              </a:xfrm>
              <a:prstGeom prst="rect">
                <a:avLst/>
              </a:pr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97" name="Google Shape;97;p6"/>
              <p:cNvSpPr/>
              <p:nvPr/>
            </p:nvSpPr>
            <p:spPr>
              <a:xfrm>
                <a:off x="4749366" y="330075"/>
                <a:ext cx="1699500" cy="1699500"/>
              </a:xfrm>
              <a:prstGeom prst="rtTriangle">
                <a:avLst/>
              </a:pr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grpSp>
      </p:grpSp>
      <p:sp>
        <p:nvSpPr>
          <p:cNvPr id="98" name="Google Shape;98;p6"/>
          <p:cNvSpPr txBox="1">
            <a:spLocks noGrp="1"/>
          </p:cNvSpPr>
          <p:nvPr>
            <p:ph type="title"/>
          </p:nvPr>
        </p:nvSpPr>
        <p:spPr>
          <a:xfrm>
            <a:off x="1085700" y="523433"/>
            <a:ext cx="7011200" cy="1021600"/>
          </a:xfrm>
          <a:prstGeom prst="rect">
            <a:avLst/>
          </a:prstGeom>
        </p:spPr>
        <p:txBody>
          <a:bodyPr spcFirstLastPara="1" wrap="square" lIns="91425" tIns="91425" rIns="91425" bIns="91425" anchor="ctr" anchorCtr="0">
            <a:noAutofit/>
          </a:bodyPr>
          <a:lstStyle>
            <a:lvl1pPr lvl="0">
              <a:spcBef>
                <a:spcPts val="0"/>
              </a:spcBef>
              <a:spcAft>
                <a:spcPts val="0"/>
              </a:spcAft>
              <a:buSzPts val="2000"/>
              <a:buNone/>
              <a:defRPr/>
            </a:lvl1pPr>
            <a:lvl2pPr lvl="1">
              <a:spcBef>
                <a:spcPts val="0"/>
              </a:spcBef>
              <a:spcAft>
                <a:spcPts val="0"/>
              </a:spcAft>
              <a:buSzPts val="2000"/>
              <a:buNone/>
              <a:defRPr/>
            </a:lvl2pPr>
            <a:lvl3pPr lvl="2">
              <a:spcBef>
                <a:spcPts val="0"/>
              </a:spcBef>
              <a:spcAft>
                <a:spcPts val="0"/>
              </a:spcAft>
              <a:buSzPts val="2000"/>
              <a:buNone/>
              <a:defRPr/>
            </a:lvl3pPr>
            <a:lvl4pPr lvl="3">
              <a:spcBef>
                <a:spcPts val="0"/>
              </a:spcBef>
              <a:spcAft>
                <a:spcPts val="0"/>
              </a:spcAft>
              <a:buSzPts val="2000"/>
              <a:buNone/>
              <a:defRPr/>
            </a:lvl4pPr>
            <a:lvl5pPr lvl="4">
              <a:spcBef>
                <a:spcPts val="0"/>
              </a:spcBef>
              <a:spcAft>
                <a:spcPts val="0"/>
              </a:spcAft>
              <a:buSzPts val="2000"/>
              <a:buNone/>
              <a:defRPr/>
            </a:lvl5pPr>
            <a:lvl6pPr lvl="5">
              <a:spcBef>
                <a:spcPts val="0"/>
              </a:spcBef>
              <a:spcAft>
                <a:spcPts val="0"/>
              </a:spcAft>
              <a:buSzPts val="2000"/>
              <a:buNone/>
              <a:defRPr/>
            </a:lvl6pPr>
            <a:lvl7pPr lvl="6">
              <a:spcBef>
                <a:spcPts val="0"/>
              </a:spcBef>
              <a:spcAft>
                <a:spcPts val="0"/>
              </a:spcAft>
              <a:buSzPts val="2000"/>
              <a:buNone/>
              <a:defRPr/>
            </a:lvl7pPr>
            <a:lvl8pPr lvl="7">
              <a:spcBef>
                <a:spcPts val="0"/>
              </a:spcBef>
              <a:spcAft>
                <a:spcPts val="0"/>
              </a:spcAft>
              <a:buSzPts val="2000"/>
              <a:buNone/>
              <a:defRPr/>
            </a:lvl8pPr>
            <a:lvl9pPr lvl="8">
              <a:spcBef>
                <a:spcPts val="0"/>
              </a:spcBef>
              <a:spcAft>
                <a:spcPts val="0"/>
              </a:spcAft>
              <a:buSzPts val="2000"/>
              <a:buNone/>
              <a:defRPr/>
            </a:lvl9pPr>
          </a:lstStyle>
          <a:p>
            <a:endParaRPr/>
          </a:p>
        </p:txBody>
      </p:sp>
      <p:sp>
        <p:nvSpPr>
          <p:cNvPr id="99" name="Google Shape;99;p6"/>
          <p:cNvSpPr txBox="1">
            <a:spLocks noGrp="1"/>
          </p:cNvSpPr>
          <p:nvPr>
            <p:ph type="body" idx="1"/>
          </p:nvPr>
        </p:nvSpPr>
        <p:spPr>
          <a:xfrm>
            <a:off x="1085700" y="2050651"/>
            <a:ext cx="4504400" cy="3632400"/>
          </a:xfrm>
          <a:prstGeom prst="rect">
            <a:avLst/>
          </a:prstGeom>
        </p:spPr>
        <p:txBody>
          <a:bodyPr spcFirstLastPara="1" wrap="square" lIns="91425" tIns="91425" rIns="91425" bIns="91425" anchor="t" anchorCtr="0">
            <a:noAutofit/>
          </a:bodyPr>
          <a:lstStyle>
            <a:lvl1pPr marL="609585" lvl="0" indent="-474121">
              <a:spcBef>
                <a:spcPts val="800"/>
              </a:spcBef>
              <a:spcAft>
                <a:spcPts val="0"/>
              </a:spcAft>
              <a:buSzPts val="2000"/>
              <a:buChar char="▰"/>
              <a:defRPr sz="2667"/>
            </a:lvl1pPr>
            <a:lvl2pPr marL="1219170" lvl="1" indent="-474121">
              <a:spcBef>
                <a:spcPts val="1333"/>
              </a:spcBef>
              <a:spcAft>
                <a:spcPts val="0"/>
              </a:spcAft>
              <a:buSzPts val="2000"/>
              <a:buChar char="▻"/>
              <a:defRPr sz="2667"/>
            </a:lvl2pPr>
            <a:lvl3pPr marL="1828754" lvl="2" indent="-474121">
              <a:spcBef>
                <a:spcPts val="1333"/>
              </a:spcBef>
              <a:spcAft>
                <a:spcPts val="0"/>
              </a:spcAft>
              <a:buSzPts val="2000"/>
              <a:buChar char="▻"/>
              <a:defRPr sz="2667"/>
            </a:lvl3pPr>
            <a:lvl4pPr marL="2438339" lvl="3" indent="-474121">
              <a:spcBef>
                <a:spcPts val="1333"/>
              </a:spcBef>
              <a:spcAft>
                <a:spcPts val="0"/>
              </a:spcAft>
              <a:buSzPts val="2000"/>
              <a:buChar char="▻"/>
              <a:defRPr sz="2667"/>
            </a:lvl4pPr>
            <a:lvl5pPr marL="3047924" lvl="4" indent="-474121">
              <a:spcBef>
                <a:spcPts val="1333"/>
              </a:spcBef>
              <a:spcAft>
                <a:spcPts val="0"/>
              </a:spcAft>
              <a:buSzPts val="2000"/>
              <a:buChar char="▻"/>
              <a:defRPr sz="2667"/>
            </a:lvl5pPr>
            <a:lvl6pPr marL="3657509" lvl="5" indent="-474121">
              <a:spcBef>
                <a:spcPts val="1333"/>
              </a:spcBef>
              <a:spcAft>
                <a:spcPts val="0"/>
              </a:spcAft>
              <a:buSzPts val="2000"/>
              <a:buChar char="▻"/>
              <a:defRPr sz="2667"/>
            </a:lvl6pPr>
            <a:lvl7pPr marL="4267093" lvl="6" indent="-474121">
              <a:spcBef>
                <a:spcPts val="1333"/>
              </a:spcBef>
              <a:spcAft>
                <a:spcPts val="0"/>
              </a:spcAft>
              <a:buSzPts val="2000"/>
              <a:buChar char="▻"/>
              <a:defRPr sz="2667"/>
            </a:lvl7pPr>
            <a:lvl8pPr marL="4876678" lvl="7" indent="-474121">
              <a:spcBef>
                <a:spcPts val="1333"/>
              </a:spcBef>
              <a:spcAft>
                <a:spcPts val="0"/>
              </a:spcAft>
              <a:buSzPts val="2000"/>
              <a:buChar char="▻"/>
              <a:defRPr sz="2667"/>
            </a:lvl8pPr>
            <a:lvl9pPr marL="5486263" lvl="8" indent="-474121">
              <a:spcBef>
                <a:spcPts val="1333"/>
              </a:spcBef>
              <a:spcAft>
                <a:spcPts val="1333"/>
              </a:spcAft>
              <a:buSzPts val="2000"/>
              <a:buChar char="▻"/>
              <a:defRPr sz="2667"/>
            </a:lvl9pPr>
          </a:lstStyle>
          <a:p>
            <a:endParaRPr/>
          </a:p>
        </p:txBody>
      </p:sp>
      <p:sp>
        <p:nvSpPr>
          <p:cNvPr id="100" name="Google Shape;100;p6"/>
          <p:cNvSpPr txBox="1">
            <a:spLocks noGrp="1"/>
          </p:cNvSpPr>
          <p:nvPr>
            <p:ph type="body" idx="2"/>
          </p:nvPr>
        </p:nvSpPr>
        <p:spPr>
          <a:xfrm>
            <a:off x="5861497" y="2050651"/>
            <a:ext cx="4504400" cy="3632400"/>
          </a:xfrm>
          <a:prstGeom prst="rect">
            <a:avLst/>
          </a:prstGeom>
        </p:spPr>
        <p:txBody>
          <a:bodyPr spcFirstLastPara="1" wrap="square" lIns="91425" tIns="91425" rIns="91425" bIns="91425" anchor="t" anchorCtr="0">
            <a:noAutofit/>
          </a:bodyPr>
          <a:lstStyle>
            <a:lvl1pPr marL="609585" lvl="0" indent="-474121">
              <a:spcBef>
                <a:spcPts val="800"/>
              </a:spcBef>
              <a:spcAft>
                <a:spcPts val="0"/>
              </a:spcAft>
              <a:buSzPts val="2000"/>
              <a:buChar char="▰"/>
              <a:defRPr sz="2667"/>
            </a:lvl1pPr>
            <a:lvl2pPr marL="1219170" lvl="1" indent="-474121">
              <a:spcBef>
                <a:spcPts val="1333"/>
              </a:spcBef>
              <a:spcAft>
                <a:spcPts val="0"/>
              </a:spcAft>
              <a:buSzPts val="2000"/>
              <a:buChar char="▻"/>
              <a:defRPr sz="2667"/>
            </a:lvl2pPr>
            <a:lvl3pPr marL="1828754" lvl="2" indent="-474121">
              <a:spcBef>
                <a:spcPts val="1333"/>
              </a:spcBef>
              <a:spcAft>
                <a:spcPts val="0"/>
              </a:spcAft>
              <a:buSzPts val="2000"/>
              <a:buChar char="▻"/>
              <a:defRPr sz="2667"/>
            </a:lvl3pPr>
            <a:lvl4pPr marL="2438339" lvl="3" indent="-474121">
              <a:spcBef>
                <a:spcPts val="1333"/>
              </a:spcBef>
              <a:spcAft>
                <a:spcPts val="0"/>
              </a:spcAft>
              <a:buSzPts val="2000"/>
              <a:buChar char="▻"/>
              <a:defRPr sz="2667"/>
            </a:lvl4pPr>
            <a:lvl5pPr marL="3047924" lvl="4" indent="-474121">
              <a:spcBef>
                <a:spcPts val="1333"/>
              </a:spcBef>
              <a:spcAft>
                <a:spcPts val="0"/>
              </a:spcAft>
              <a:buSzPts val="2000"/>
              <a:buChar char="▻"/>
              <a:defRPr sz="2667"/>
            </a:lvl5pPr>
            <a:lvl6pPr marL="3657509" lvl="5" indent="-474121">
              <a:spcBef>
                <a:spcPts val="1333"/>
              </a:spcBef>
              <a:spcAft>
                <a:spcPts val="0"/>
              </a:spcAft>
              <a:buSzPts val="2000"/>
              <a:buChar char="▻"/>
              <a:defRPr sz="2667"/>
            </a:lvl6pPr>
            <a:lvl7pPr marL="4267093" lvl="6" indent="-474121">
              <a:spcBef>
                <a:spcPts val="1333"/>
              </a:spcBef>
              <a:spcAft>
                <a:spcPts val="0"/>
              </a:spcAft>
              <a:buSzPts val="2000"/>
              <a:buChar char="▻"/>
              <a:defRPr sz="2667"/>
            </a:lvl7pPr>
            <a:lvl8pPr marL="4876678" lvl="7" indent="-474121">
              <a:spcBef>
                <a:spcPts val="1333"/>
              </a:spcBef>
              <a:spcAft>
                <a:spcPts val="0"/>
              </a:spcAft>
              <a:buSzPts val="2000"/>
              <a:buChar char="▻"/>
              <a:defRPr sz="2667"/>
            </a:lvl8pPr>
            <a:lvl9pPr marL="5486263" lvl="8" indent="-474121">
              <a:spcBef>
                <a:spcPts val="1333"/>
              </a:spcBef>
              <a:spcAft>
                <a:spcPts val="1333"/>
              </a:spcAft>
              <a:buSzPts val="2000"/>
              <a:buChar char="▻"/>
              <a:defRPr sz="2667"/>
            </a:lvl9pPr>
          </a:lstStyle>
          <a:p>
            <a:endParaRPr/>
          </a:p>
        </p:txBody>
      </p:sp>
      <p:sp>
        <p:nvSpPr>
          <p:cNvPr id="101" name="Google Shape;101;p6"/>
          <p:cNvSpPr txBox="1">
            <a:spLocks noGrp="1"/>
          </p:cNvSpPr>
          <p:nvPr>
            <p:ph type="sldNum" idx="12"/>
          </p:nvPr>
        </p:nvSpPr>
        <p:spPr>
          <a:xfrm>
            <a:off x="10157333" y="6182000"/>
            <a:ext cx="1983200" cy="4208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154407273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xmlns="" id="{15E0AABE-168A-4CA2-B6AB-297B4179CD25}"/>
              </a:ext>
            </a:extLst>
          </p:cNvPr>
          <p:cNvSpPr>
            <a:spLocks noGrp="1"/>
          </p:cNvSpPr>
          <p:nvPr>
            <p:ph type="title"/>
          </p:nvPr>
        </p:nvSpPr>
        <p:spPr/>
        <p:txBody>
          <a:bodyPr/>
          <a:lstStyle/>
          <a:p>
            <a:r>
              <a:rPr lang="ru-RU"/>
              <a:t>Образец заголовка</a:t>
            </a:r>
          </a:p>
        </p:txBody>
      </p:sp>
      <p:sp>
        <p:nvSpPr>
          <p:cNvPr id="3" name="Объект 2">
            <a:extLst>
              <a:ext uri="{FF2B5EF4-FFF2-40B4-BE49-F238E27FC236}">
                <a16:creationId xmlns:a16="http://schemas.microsoft.com/office/drawing/2014/main" xmlns="" id="{70A9415B-4D87-400E-9D1B-B19962A494F7}"/>
              </a:ext>
            </a:extLst>
          </p:cNvPr>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a:extLst>
              <a:ext uri="{FF2B5EF4-FFF2-40B4-BE49-F238E27FC236}">
                <a16:creationId xmlns:a16="http://schemas.microsoft.com/office/drawing/2014/main" xmlns="" id="{E8382641-3D69-411A-B201-9C7964F841EF}"/>
              </a:ext>
            </a:extLst>
          </p:cNvPr>
          <p:cNvSpPr>
            <a:spLocks noGrp="1"/>
          </p:cNvSpPr>
          <p:nvPr>
            <p:ph type="dt" sz="half" idx="10"/>
          </p:nvPr>
        </p:nvSpPr>
        <p:spPr/>
        <p:txBody>
          <a:bodyPr/>
          <a:lstStyle/>
          <a:p>
            <a:fld id="{E6EB69A3-376F-4F87-986F-685D09990F2B}" type="datetimeFigureOut">
              <a:rPr lang="ru-RU" smtClean="0"/>
              <a:t>19.05.2025</a:t>
            </a:fld>
            <a:endParaRPr lang="ru-RU"/>
          </a:p>
        </p:txBody>
      </p:sp>
      <p:sp>
        <p:nvSpPr>
          <p:cNvPr id="5" name="Нижний колонтитул 4">
            <a:extLst>
              <a:ext uri="{FF2B5EF4-FFF2-40B4-BE49-F238E27FC236}">
                <a16:creationId xmlns:a16="http://schemas.microsoft.com/office/drawing/2014/main" xmlns="" id="{C367E374-7227-4706-B5F7-DBCFAAA8BE9F}"/>
              </a:ext>
            </a:extLst>
          </p:cNvPr>
          <p:cNvSpPr>
            <a:spLocks noGrp="1"/>
          </p:cNvSpPr>
          <p:nvPr>
            <p:ph type="ftr" sz="quarter" idx="11"/>
          </p:nvPr>
        </p:nvSpPr>
        <p:spPr/>
        <p:txBody>
          <a:bodyPr/>
          <a:lstStyle/>
          <a:p>
            <a:endParaRPr lang="ru-RU"/>
          </a:p>
        </p:txBody>
      </p:sp>
      <p:sp>
        <p:nvSpPr>
          <p:cNvPr id="6" name="Номер слайда 5">
            <a:extLst>
              <a:ext uri="{FF2B5EF4-FFF2-40B4-BE49-F238E27FC236}">
                <a16:creationId xmlns:a16="http://schemas.microsoft.com/office/drawing/2014/main" xmlns="" id="{D553945F-CE3B-4DD4-B14A-B8E967DE25B8}"/>
              </a:ext>
            </a:extLst>
          </p:cNvPr>
          <p:cNvSpPr>
            <a:spLocks noGrp="1"/>
          </p:cNvSpPr>
          <p:nvPr>
            <p:ph type="sldNum" sz="quarter" idx="12"/>
          </p:nvPr>
        </p:nvSpPr>
        <p:spPr/>
        <p:txBody>
          <a:bodyPr/>
          <a:lstStyle/>
          <a:p>
            <a:fld id="{E75D1E89-70B5-4741-83A4-4BA5D767108B}" type="slidenum">
              <a:rPr lang="ru-RU" smtClean="0"/>
              <a:t>‹#›</a:t>
            </a:fld>
            <a:endParaRPr lang="ru-RU"/>
          </a:p>
        </p:txBody>
      </p:sp>
    </p:spTree>
    <p:extLst>
      <p:ext uri="{BB962C8B-B14F-4D97-AF65-F5344CB8AC3E}">
        <p14:creationId xmlns:p14="http://schemas.microsoft.com/office/powerpoint/2010/main" val="124740859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xmlns="" id="{E21BB8AB-0CA1-4622-8F3C-27C04FDBD711}"/>
              </a:ext>
            </a:extLst>
          </p:cNvPr>
          <p:cNvSpPr>
            <a:spLocks noGrp="1"/>
          </p:cNvSpPr>
          <p:nvPr>
            <p:ph type="title"/>
          </p:nvPr>
        </p:nvSpPr>
        <p:spPr>
          <a:xfrm>
            <a:off x="831850" y="1709738"/>
            <a:ext cx="10515600" cy="2852737"/>
          </a:xfrm>
        </p:spPr>
        <p:txBody>
          <a:bodyPr anchor="b"/>
          <a:lstStyle>
            <a:lvl1pPr>
              <a:defRPr sz="6000"/>
            </a:lvl1pPr>
          </a:lstStyle>
          <a:p>
            <a:r>
              <a:rPr lang="ru-RU"/>
              <a:t>Образец заголовка</a:t>
            </a:r>
          </a:p>
        </p:txBody>
      </p:sp>
      <p:sp>
        <p:nvSpPr>
          <p:cNvPr id="3" name="Текст 2">
            <a:extLst>
              <a:ext uri="{FF2B5EF4-FFF2-40B4-BE49-F238E27FC236}">
                <a16:creationId xmlns:a16="http://schemas.microsoft.com/office/drawing/2014/main" xmlns="" id="{0189182F-5B21-4E32-834C-DC1274F90588}"/>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a:t>Образец текста</a:t>
            </a:r>
          </a:p>
        </p:txBody>
      </p:sp>
      <p:sp>
        <p:nvSpPr>
          <p:cNvPr id="4" name="Дата 3">
            <a:extLst>
              <a:ext uri="{FF2B5EF4-FFF2-40B4-BE49-F238E27FC236}">
                <a16:creationId xmlns:a16="http://schemas.microsoft.com/office/drawing/2014/main" xmlns="" id="{9DB0EF2B-E939-49DF-86B9-48BC16735BA6}"/>
              </a:ext>
            </a:extLst>
          </p:cNvPr>
          <p:cNvSpPr>
            <a:spLocks noGrp="1"/>
          </p:cNvSpPr>
          <p:nvPr>
            <p:ph type="dt" sz="half" idx="10"/>
          </p:nvPr>
        </p:nvSpPr>
        <p:spPr/>
        <p:txBody>
          <a:bodyPr/>
          <a:lstStyle/>
          <a:p>
            <a:fld id="{E6EB69A3-376F-4F87-986F-685D09990F2B}" type="datetimeFigureOut">
              <a:rPr lang="ru-RU" smtClean="0"/>
              <a:t>19.05.2025</a:t>
            </a:fld>
            <a:endParaRPr lang="ru-RU"/>
          </a:p>
        </p:txBody>
      </p:sp>
      <p:sp>
        <p:nvSpPr>
          <p:cNvPr id="5" name="Нижний колонтитул 4">
            <a:extLst>
              <a:ext uri="{FF2B5EF4-FFF2-40B4-BE49-F238E27FC236}">
                <a16:creationId xmlns:a16="http://schemas.microsoft.com/office/drawing/2014/main" xmlns="" id="{36312445-FD14-42CE-AB64-DD088D264EB7}"/>
              </a:ext>
            </a:extLst>
          </p:cNvPr>
          <p:cNvSpPr>
            <a:spLocks noGrp="1"/>
          </p:cNvSpPr>
          <p:nvPr>
            <p:ph type="ftr" sz="quarter" idx="11"/>
          </p:nvPr>
        </p:nvSpPr>
        <p:spPr/>
        <p:txBody>
          <a:bodyPr/>
          <a:lstStyle/>
          <a:p>
            <a:endParaRPr lang="ru-RU"/>
          </a:p>
        </p:txBody>
      </p:sp>
      <p:sp>
        <p:nvSpPr>
          <p:cNvPr id="6" name="Номер слайда 5">
            <a:extLst>
              <a:ext uri="{FF2B5EF4-FFF2-40B4-BE49-F238E27FC236}">
                <a16:creationId xmlns:a16="http://schemas.microsoft.com/office/drawing/2014/main" xmlns="" id="{F59BEE8D-2F49-4DAD-8C4E-A64B457398EC}"/>
              </a:ext>
            </a:extLst>
          </p:cNvPr>
          <p:cNvSpPr>
            <a:spLocks noGrp="1"/>
          </p:cNvSpPr>
          <p:nvPr>
            <p:ph type="sldNum" sz="quarter" idx="12"/>
          </p:nvPr>
        </p:nvSpPr>
        <p:spPr/>
        <p:txBody>
          <a:bodyPr/>
          <a:lstStyle/>
          <a:p>
            <a:fld id="{E75D1E89-70B5-4741-83A4-4BA5D767108B}" type="slidenum">
              <a:rPr lang="ru-RU" smtClean="0"/>
              <a:t>‹#›</a:t>
            </a:fld>
            <a:endParaRPr lang="ru-RU"/>
          </a:p>
        </p:txBody>
      </p:sp>
    </p:spTree>
    <p:extLst>
      <p:ext uri="{BB962C8B-B14F-4D97-AF65-F5344CB8AC3E}">
        <p14:creationId xmlns:p14="http://schemas.microsoft.com/office/powerpoint/2010/main" val="304615981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xmlns="" id="{6DA41935-AC93-45D5-B934-E2F5A461346D}"/>
              </a:ext>
            </a:extLst>
          </p:cNvPr>
          <p:cNvSpPr>
            <a:spLocks noGrp="1"/>
          </p:cNvSpPr>
          <p:nvPr>
            <p:ph type="title"/>
          </p:nvPr>
        </p:nvSpPr>
        <p:spPr/>
        <p:txBody>
          <a:bodyPr/>
          <a:lstStyle/>
          <a:p>
            <a:r>
              <a:rPr lang="ru-RU"/>
              <a:t>Образец заголовка</a:t>
            </a:r>
          </a:p>
        </p:txBody>
      </p:sp>
      <p:sp>
        <p:nvSpPr>
          <p:cNvPr id="3" name="Объект 2">
            <a:extLst>
              <a:ext uri="{FF2B5EF4-FFF2-40B4-BE49-F238E27FC236}">
                <a16:creationId xmlns:a16="http://schemas.microsoft.com/office/drawing/2014/main" xmlns="" id="{D6BB4FF0-C627-463C-A389-86DF8F109071}"/>
              </a:ext>
            </a:extLst>
          </p:cNvPr>
          <p:cNvSpPr>
            <a:spLocks noGrp="1"/>
          </p:cNvSpPr>
          <p:nvPr>
            <p:ph sz="half" idx="1"/>
          </p:nvPr>
        </p:nvSpPr>
        <p:spPr>
          <a:xfrm>
            <a:off x="838200" y="1825625"/>
            <a:ext cx="5181600" cy="435133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Объект 3">
            <a:extLst>
              <a:ext uri="{FF2B5EF4-FFF2-40B4-BE49-F238E27FC236}">
                <a16:creationId xmlns:a16="http://schemas.microsoft.com/office/drawing/2014/main" xmlns="" id="{67E8D9D4-C713-40E3-BD77-C5BEA1CDFA02}"/>
              </a:ext>
            </a:extLst>
          </p:cNvPr>
          <p:cNvSpPr>
            <a:spLocks noGrp="1"/>
          </p:cNvSpPr>
          <p:nvPr>
            <p:ph sz="half" idx="2"/>
          </p:nvPr>
        </p:nvSpPr>
        <p:spPr>
          <a:xfrm>
            <a:off x="6172200" y="1825625"/>
            <a:ext cx="5181600" cy="435133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Дата 4">
            <a:extLst>
              <a:ext uri="{FF2B5EF4-FFF2-40B4-BE49-F238E27FC236}">
                <a16:creationId xmlns:a16="http://schemas.microsoft.com/office/drawing/2014/main" xmlns="" id="{61F9E57D-950B-4599-B14E-222DB07654CE}"/>
              </a:ext>
            </a:extLst>
          </p:cNvPr>
          <p:cNvSpPr>
            <a:spLocks noGrp="1"/>
          </p:cNvSpPr>
          <p:nvPr>
            <p:ph type="dt" sz="half" idx="10"/>
          </p:nvPr>
        </p:nvSpPr>
        <p:spPr/>
        <p:txBody>
          <a:bodyPr/>
          <a:lstStyle/>
          <a:p>
            <a:fld id="{E6EB69A3-376F-4F87-986F-685D09990F2B}" type="datetimeFigureOut">
              <a:rPr lang="ru-RU" smtClean="0"/>
              <a:t>19.05.2025</a:t>
            </a:fld>
            <a:endParaRPr lang="ru-RU"/>
          </a:p>
        </p:txBody>
      </p:sp>
      <p:sp>
        <p:nvSpPr>
          <p:cNvPr id="6" name="Нижний колонтитул 5">
            <a:extLst>
              <a:ext uri="{FF2B5EF4-FFF2-40B4-BE49-F238E27FC236}">
                <a16:creationId xmlns:a16="http://schemas.microsoft.com/office/drawing/2014/main" xmlns="" id="{4F699F7B-9B8D-4241-B908-B79EF942FF18}"/>
              </a:ext>
            </a:extLst>
          </p:cNvPr>
          <p:cNvSpPr>
            <a:spLocks noGrp="1"/>
          </p:cNvSpPr>
          <p:nvPr>
            <p:ph type="ftr" sz="quarter" idx="11"/>
          </p:nvPr>
        </p:nvSpPr>
        <p:spPr/>
        <p:txBody>
          <a:bodyPr/>
          <a:lstStyle/>
          <a:p>
            <a:endParaRPr lang="ru-RU"/>
          </a:p>
        </p:txBody>
      </p:sp>
      <p:sp>
        <p:nvSpPr>
          <p:cNvPr id="7" name="Номер слайда 6">
            <a:extLst>
              <a:ext uri="{FF2B5EF4-FFF2-40B4-BE49-F238E27FC236}">
                <a16:creationId xmlns:a16="http://schemas.microsoft.com/office/drawing/2014/main" xmlns="" id="{0C612847-F5A2-4ABE-925D-FFB21E177FE2}"/>
              </a:ext>
            </a:extLst>
          </p:cNvPr>
          <p:cNvSpPr>
            <a:spLocks noGrp="1"/>
          </p:cNvSpPr>
          <p:nvPr>
            <p:ph type="sldNum" sz="quarter" idx="12"/>
          </p:nvPr>
        </p:nvSpPr>
        <p:spPr/>
        <p:txBody>
          <a:bodyPr/>
          <a:lstStyle/>
          <a:p>
            <a:fld id="{E75D1E89-70B5-4741-83A4-4BA5D767108B}" type="slidenum">
              <a:rPr lang="ru-RU" smtClean="0"/>
              <a:t>‹#›</a:t>
            </a:fld>
            <a:endParaRPr lang="ru-RU"/>
          </a:p>
        </p:txBody>
      </p:sp>
    </p:spTree>
    <p:extLst>
      <p:ext uri="{BB962C8B-B14F-4D97-AF65-F5344CB8AC3E}">
        <p14:creationId xmlns:p14="http://schemas.microsoft.com/office/powerpoint/2010/main" val="15307696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xmlns="" id="{55AC8B19-86A6-4DF2-B13B-0774449B09A4}"/>
              </a:ext>
            </a:extLst>
          </p:cNvPr>
          <p:cNvSpPr>
            <a:spLocks noGrp="1"/>
          </p:cNvSpPr>
          <p:nvPr>
            <p:ph type="title"/>
          </p:nvPr>
        </p:nvSpPr>
        <p:spPr>
          <a:xfrm>
            <a:off x="839788" y="365125"/>
            <a:ext cx="10515600" cy="1325563"/>
          </a:xfrm>
        </p:spPr>
        <p:txBody>
          <a:bodyPr/>
          <a:lstStyle/>
          <a:p>
            <a:r>
              <a:rPr lang="ru-RU"/>
              <a:t>Образец заголовка</a:t>
            </a:r>
          </a:p>
        </p:txBody>
      </p:sp>
      <p:sp>
        <p:nvSpPr>
          <p:cNvPr id="3" name="Текст 2">
            <a:extLst>
              <a:ext uri="{FF2B5EF4-FFF2-40B4-BE49-F238E27FC236}">
                <a16:creationId xmlns:a16="http://schemas.microsoft.com/office/drawing/2014/main" xmlns="" id="{4D072382-672C-43EF-8139-C676E240D189}"/>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Объект 3">
            <a:extLst>
              <a:ext uri="{FF2B5EF4-FFF2-40B4-BE49-F238E27FC236}">
                <a16:creationId xmlns:a16="http://schemas.microsoft.com/office/drawing/2014/main" xmlns="" id="{E3409AC5-7DD6-4AA0-B985-199F1B705837}"/>
              </a:ext>
            </a:extLst>
          </p:cNvPr>
          <p:cNvSpPr>
            <a:spLocks noGrp="1"/>
          </p:cNvSpPr>
          <p:nvPr>
            <p:ph sz="half" idx="2"/>
          </p:nvPr>
        </p:nvSpPr>
        <p:spPr>
          <a:xfrm>
            <a:off x="839788" y="2505075"/>
            <a:ext cx="5157787" cy="368458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Текст 4">
            <a:extLst>
              <a:ext uri="{FF2B5EF4-FFF2-40B4-BE49-F238E27FC236}">
                <a16:creationId xmlns:a16="http://schemas.microsoft.com/office/drawing/2014/main" xmlns="" id="{604ED34D-FD27-40D3-95BD-502B21135DAC}"/>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Объект 5">
            <a:extLst>
              <a:ext uri="{FF2B5EF4-FFF2-40B4-BE49-F238E27FC236}">
                <a16:creationId xmlns:a16="http://schemas.microsoft.com/office/drawing/2014/main" xmlns="" id="{0F5102E9-BC64-4A8B-910E-D05967F5CDB0}"/>
              </a:ext>
            </a:extLst>
          </p:cNvPr>
          <p:cNvSpPr>
            <a:spLocks noGrp="1"/>
          </p:cNvSpPr>
          <p:nvPr>
            <p:ph sz="quarter" idx="4"/>
          </p:nvPr>
        </p:nvSpPr>
        <p:spPr>
          <a:xfrm>
            <a:off x="6172200" y="2505075"/>
            <a:ext cx="5183188" cy="368458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7" name="Дата 6">
            <a:extLst>
              <a:ext uri="{FF2B5EF4-FFF2-40B4-BE49-F238E27FC236}">
                <a16:creationId xmlns:a16="http://schemas.microsoft.com/office/drawing/2014/main" xmlns="" id="{6804FCE1-EB31-4255-8B14-7F83503904EC}"/>
              </a:ext>
            </a:extLst>
          </p:cNvPr>
          <p:cNvSpPr>
            <a:spLocks noGrp="1"/>
          </p:cNvSpPr>
          <p:nvPr>
            <p:ph type="dt" sz="half" idx="10"/>
          </p:nvPr>
        </p:nvSpPr>
        <p:spPr/>
        <p:txBody>
          <a:bodyPr/>
          <a:lstStyle/>
          <a:p>
            <a:fld id="{E6EB69A3-376F-4F87-986F-685D09990F2B}" type="datetimeFigureOut">
              <a:rPr lang="ru-RU" smtClean="0"/>
              <a:t>19.05.2025</a:t>
            </a:fld>
            <a:endParaRPr lang="ru-RU"/>
          </a:p>
        </p:txBody>
      </p:sp>
      <p:sp>
        <p:nvSpPr>
          <p:cNvPr id="8" name="Нижний колонтитул 7">
            <a:extLst>
              <a:ext uri="{FF2B5EF4-FFF2-40B4-BE49-F238E27FC236}">
                <a16:creationId xmlns:a16="http://schemas.microsoft.com/office/drawing/2014/main" xmlns="" id="{50748510-82E3-4B0E-ADB6-6DD37A4D6CEA}"/>
              </a:ext>
            </a:extLst>
          </p:cNvPr>
          <p:cNvSpPr>
            <a:spLocks noGrp="1"/>
          </p:cNvSpPr>
          <p:nvPr>
            <p:ph type="ftr" sz="quarter" idx="11"/>
          </p:nvPr>
        </p:nvSpPr>
        <p:spPr/>
        <p:txBody>
          <a:bodyPr/>
          <a:lstStyle/>
          <a:p>
            <a:endParaRPr lang="ru-RU"/>
          </a:p>
        </p:txBody>
      </p:sp>
      <p:sp>
        <p:nvSpPr>
          <p:cNvPr id="9" name="Номер слайда 8">
            <a:extLst>
              <a:ext uri="{FF2B5EF4-FFF2-40B4-BE49-F238E27FC236}">
                <a16:creationId xmlns:a16="http://schemas.microsoft.com/office/drawing/2014/main" xmlns="" id="{E9486D9A-33BC-4B43-9710-587E7E09A6E3}"/>
              </a:ext>
            </a:extLst>
          </p:cNvPr>
          <p:cNvSpPr>
            <a:spLocks noGrp="1"/>
          </p:cNvSpPr>
          <p:nvPr>
            <p:ph type="sldNum" sz="quarter" idx="12"/>
          </p:nvPr>
        </p:nvSpPr>
        <p:spPr/>
        <p:txBody>
          <a:bodyPr/>
          <a:lstStyle/>
          <a:p>
            <a:fld id="{E75D1E89-70B5-4741-83A4-4BA5D767108B}" type="slidenum">
              <a:rPr lang="ru-RU" smtClean="0"/>
              <a:t>‹#›</a:t>
            </a:fld>
            <a:endParaRPr lang="ru-RU"/>
          </a:p>
        </p:txBody>
      </p:sp>
    </p:spTree>
    <p:extLst>
      <p:ext uri="{BB962C8B-B14F-4D97-AF65-F5344CB8AC3E}">
        <p14:creationId xmlns:p14="http://schemas.microsoft.com/office/powerpoint/2010/main" val="423141840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xmlns="" id="{DB275788-07A0-43AE-B650-586B2DECE44F}"/>
              </a:ext>
            </a:extLst>
          </p:cNvPr>
          <p:cNvSpPr>
            <a:spLocks noGrp="1"/>
          </p:cNvSpPr>
          <p:nvPr>
            <p:ph type="title"/>
          </p:nvPr>
        </p:nvSpPr>
        <p:spPr/>
        <p:txBody>
          <a:bodyPr/>
          <a:lstStyle/>
          <a:p>
            <a:r>
              <a:rPr lang="ru-RU"/>
              <a:t>Образец заголовка</a:t>
            </a:r>
          </a:p>
        </p:txBody>
      </p:sp>
      <p:sp>
        <p:nvSpPr>
          <p:cNvPr id="3" name="Дата 2">
            <a:extLst>
              <a:ext uri="{FF2B5EF4-FFF2-40B4-BE49-F238E27FC236}">
                <a16:creationId xmlns:a16="http://schemas.microsoft.com/office/drawing/2014/main" xmlns="" id="{BE2B16D3-B9AB-4804-BC7B-2D97F69A194A}"/>
              </a:ext>
            </a:extLst>
          </p:cNvPr>
          <p:cNvSpPr>
            <a:spLocks noGrp="1"/>
          </p:cNvSpPr>
          <p:nvPr>
            <p:ph type="dt" sz="half" idx="10"/>
          </p:nvPr>
        </p:nvSpPr>
        <p:spPr/>
        <p:txBody>
          <a:bodyPr/>
          <a:lstStyle/>
          <a:p>
            <a:fld id="{E6EB69A3-376F-4F87-986F-685D09990F2B}" type="datetimeFigureOut">
              <a:rPr lang="ru-RU" smtClean="0"/>
              <a:t>19.05.2025</a:t>
            </a:fld>
            <a:endParaRPr lang="ru-RU"/>
          </a:p>
        </p:txBody>
      </p:sp>
      <p:sp>
        <p:nvSpPr>
          <p:cNvPr id="4" name="Нижний колонтитул 3">
            <a:extLst>
              <a:ext uri="{FF2B5EF4-FFF2-40B4-BE49-F238E27FC236}">
                <a16:creationId xmlns:a16="http://schemas.microsoft.com/office/drawing/2014/main" xmlns="" id="{FACCD84D-3895-4B59-B8E1-D9151D904683}"/>
              </a:ext>
            </a:extLst>
          </p:cNvPr>
          <p:cNvSpPr>
            <a:spLocks noGrp="1"/>
          </p:cNvSpPr>
          <p:nvPr>
            <p:ph type="ftr" sz="quarter" idx="11"/>
          </p:nvPr>
        </p:nvSpPr>
        <p:spPr/>
        <p:txBody>
          <a:bodyPr/>
          <a:lstStyle/>
          <a:p>
            <a:endParaRPr lang="ru-RU"/>
          </a:p>
        </p:txBody>
      </p:sp>
      <p:sp>
        <p:nvSpPr>
          <p:cNvPr id="5" name="Номер слайда 4">
            <a:extLst>
              <a:ext uri="{FF2B5EF4-FFF2-40B4-BE49-F238E27FC236}">
                <a16:creationId xmlns:a16="http://schemas.microsoft.com/office/drawing/2014/main" xmlns="" id="{19C88629-DF5A-499A-8AD3-AD83F7BD1083}"/>
              </a:ext>
            </a:extLst>
          </p:cNvPr>
          <p:cNvSpPr>
            <a:spLocks noGrp="1"/>
          </p:cNvSpPr>
          <p:nvPr>
            <p:ph type="sldNum" sz="quarter" idx="12"/>
          </p:nvPr>
        </p:nvSpPr>
        <p:spPr/>
        <p:txBody>
          <a:bodyPr/>
          <a:lstStyle/>
          <a:p>
            <a:fld id="{E75D1E89-70B5-4741-83A4-4BA5D767108B}" type="slidenum">
              <a:rPr lang="ru-RU" smtClean="0"/>
              <a:t>‹#›</a:t>
            </a:fld>
            <a:endParaRPr lang="ru-RU"/>
          </a:p>
        </p:txBody>
      </p:sp>
    </p:spTree>
    <p:extLst>
      <p:ext uri="{BB962C8B-B14F-4D97-AF65-F5344CB8AC3E}">
        <p14:creationId xmlns:p14="http://schemas.microsoft.com/office/powerpoint/2010/main" val="360644778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a:extLst>
              <a:ext uri="{FF2B5EF4-FFF2-40B4-BE49-F238E27FC236}">
                <a16:creationId xmlns:a16="http://schemas.microsoft.com/office/drawing/2014/main" xmlns="" id="{C27885AB-E2EC-4021-9C09-54ED37FFE00F}"/>
              </a:ext>
            </a:extLst>
          </p:cNvPr>
          <p:cNvSpPr>
            <a:spLocks noGrp="1"/>
          </p:cNvSpPr>
          <p:nvPr>
            <p:ph type="dt" sz="half" idx="10"/>
          </p:nvPr>
        </p:nvSpPr>
        <p:spPr/>
        <p:txBody>
          <a:bodyPr/>
          <a:lstStyle/>
          <a:p>
            <a:fld id="{E6EB69A3-376F-4F87-986F-685D09990F2B}" type="datetimeFigureOut">
              <a:rPr lang="ru-RU" smtClean="0"/>
              <a:t>19.05.2025</a:t>
            </a:fld>
            <a:endParaRPr lang="ru-RU"/>
          </a:p>
        </p:txBody>
      </p:sp>
      <p:sp>
        <p:nvSpPr>
          <p:cNvPr id="3" name="Нижний колонтитул 2">
            <a:extLst>
              <a:ext uri="{FF2B5EF4-FFF2-40B4-BE49-F238E27FC236}">
                <a16:creationId xmlns:a16="http://schemas.microsoft.com/office/drawing/2014/main" xmlns="" id="{71E7B1AE-2CA8-47F7-9CDD-989732726C3E}"/>
              </a:ext>
            </a:extLst>
          </p:cNvPr>
          <p:cNvSpPr>
            <a:spLocks noGrp="1"/>
          </p:cNvSpPr>
          <p:nvPr>
            <p:ph type="ftr" sz="quarter" idx="11"/>
          </p:nvPr>
        </p:nvSpPr>
        <p:spPr/>
        <p:txBody>
          <a:bodyPr/>
          <a:lstStyle/>
          <a:p>
            <a:endParaRPr lang="ru-RU"/>
          </a:p>
        </p:txBody>
      </p:sp>
      <p:sp>
        <p:nvSpPr>
          <p:cNvPr id="4" name="Номер слайда 3">
            <a:extLst>
              <a:ext uri="{FF2B5EF4-FFF2-40B4-BE49-F238E27FC236}">
                <a16:creationId xmlns:a16="http://schemas.microsoft.com/office/drawing/2014/main" xmlns="" id="{FC4CE257-4A1D-48D8-B1BC-BA30B2B01A26}"/>
              </a:ext>
            </a:extLst>
          </p:cNvPr>
          <p:cNvSpPr>
            <a:spLocks noGrp="1"/>
          </p:cNvSpPr>
          <p:nvPr>
            <p:ph type="sldNum" sz="quarter" idx="12"/>
          </p:nvPr>
        </p:nvSpPr>
        <p:spPr/>
        <p:txBody>
          <a:bodyPr/>
          <a:lstStyle/>
          <a:p>
            <a:fld id="{E75D1E89-70B5-4741-83A4-4BA5D767108B}" type="slidenum">
              <a:rPr lang="ru-RU" smtClean="0"/>
              <a:t>‹#›</a:t>
            </a:fld>
            <a:endParaRPr lang="ru-RU"/>
          </a:p>
        </p:txBody>
      </p:sp>
    </p:spTree>
    <p:extLst>
      <p:ext uri="{BB962C8B-B14F-4D97-AF65-F5344CB8AC3E}">
        <p14:creationId xmlns:p14="http://schemas.microsoft.com/office/powerpoint/2010/main" val="312087896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xmlns="" id="{3AD14A1B-AE57-4127-A644-1D712AA6D08D}"/>
              </a:ext>
            </a:extLst>
          </p:cNvPr>
          <p:cNvSpPr>
            <a:spLocks noGrp="1"/>
          </p:cNvSpPr>
          <p:nvPr>
            <p:ph type="title"/>
          </p:nvPr>
        </p:nvSpPr>
        <p:spPr>
          <a:xfrm>
            <a:off x="839788" y="457200"/>
            <a:ext cx="3932237" cy="1600200"/>
          </a:xfrm>
        </p:spPr>
        <p:txBody>
          <a:bodyPr anchor="b"/>
          <a:lstStyle>
            <a:lvl1pPr>
              <a:defRPr sz="3200"/>
            </a:lvl1pPr>
          </a:lstStyle>
          <a:p>
            <a:r>
              <a:rPr lang="ru-RU"/>
              <a:t>Образец заголовка</a:t>
            </a:r>
          </a:p>
        </p:txBody>
      </p:sp>
      <p:sp>
        <p:nvSpPr>
          <p:cNvPr id="3" name="Объект 2">
            <a:extLst>
              <a:ext uri="{FF2B5EF4-FFF2-40B4-BE49-F238E27FC236}">
                <a16:creationId xmlns:a16="http://schemas.microsoft.com/office/drawing/2014/main" xmlns="" id="{3F17669E-D096-4C15-AEF4-3065CE49948A}"/>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Текст 3">
            <a:extLst>
              <a:ext uri="{FF2B5EF4-FFF2-40B4-BE49-F238E27FC236}">
                <a16:creationId xmlns:a16="http://schemas.microsoft.com/office/drawing/2014/main" xmlns="" id="{4ED72F8A-DA33-4A0B-8928-6E2391E0F30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Дата 4">
            <a:extLst>
              <a:ext uri="{FF2B5EF4-FFF2-40B4-BE49-F238E27FC236}">
                <a16:creationId xmlns:a16="http://schemas.microsoft.com/office/drawing/2014/main" xmlns="" id="{F00B7D63-03F6-4E30-8D44-41A1CD199783}"/>
              </a:ext>
            </a:extLst>
          </p:cNvPr>
          <p:cNvSpPr>
            <a:spLocks noGrp="1"/>
          </p:cNvSpPr>
          <p:nvPr>
            <p:ph type="dt" sz="half" idx="10"/>
          </p:nvPr>
        </p:nvSpPr>
        <p:spPr/>
        <p:txBody>
          <a:bodyPr/>
          <a:lstStyle/>
          <a:p>
            <a:fld id="{E6EB69A3-376F-4F87-986F-685D09990F2B}" type="datetimeFigureOut">
              <a:rPr lang="ru-RU" smtClean="0"/>
              <a:t>19.05.2025</a:t>
            </a:fld>
            <a:endParaRPr lang="ru-RU"/>
          </a:p>
        </p:txBody>
      </p:sp>
      <p:sp>
        <p:nvSpPr>
          <p:cNvPr id="6" name="Нижний колонтитул 5">
            <a:extLst>
              <a:ext uri="{FF2B5EF4-FFF2-40B4-BE49-F238E27FC236}">
                <a16:creationId xmlns:a16="http://schemas.microsoft.com/office/drawing/2014/main" xmlns="" id="{BEDD5743-C937-459D-8B3A-B58896380AD9}"/>
              </a:ext>
            </a:extLst>
          </p:cNvPr>
          <p:cNvSpPr>
            <a:spLocks noGrp="1"/>
          </p:cNvSpPr>
          <p:nvPr>
            <p:ph type="ftr" sz="quarter" idx="11"/>
          </p:nvPr>
        </p:nvSpPr>
        <p:spPr/>
        <p:txBody>
          <a:bodyPr/>
          <a:lstStyle/>
          <a:p>
            <a:endParaRPr lang="ru-RU"/>
          </a:p>
        </p:txBody>
      </p:sp>
      <p:sp>
        <p:nvSpPr>
          <p:cNvPr id="7" name="Номер слайда 6">
            <a:extLst>
              <a:ext uri="{FF2B5EF4-FFF2-40B4-BE49-F238E27FC236}">
                <a16:creationId xmlns:a16="http://schemas.microsoft.com/office/drawing/2014/main" xmlns="" id="{11DCCF9B-6D02-41A4-8760-7AD8204DDC44}"/>
              </a:ext>
            </a:extLst>
          </p:cNvPr>
          <p:cNvSpPr>
            <a:spLocks noGrp="1"/>
          </p:cNvSpPr>
          <p:nvPr>
            <p:ph type="sldNum" sz="quarter" idx="12"/>
          </p:nvPr>
        </p:nvSpPr>
        <p:spPr/>
        <p:txBody>
          <a:bodyPr/>
          <a:lstStyle/>
          <a:p>
            <a:fld id="{E75D1E89-70B5-4741-83A4-4BA5D767108B}" type="slidenum">
              <a:rPr lang="ru-RU" smtClean="0"/>
              <a:t>‹#›</a:t>
            </a:fld>
            <a:endParaRPr lang="ru-RU"/>
          </a:p>
        </p:txBody>
      </p:sp>
    </p:spTree>
    <p:extLst>
      <p:ext uri="{BB962C8B-B14F-4D97-AF65-F5344CB8AC3E}">
        <p14:creationId xmlns:p14="http://schemas.microsoft.com/office/powerpoint/2010/main" val="41337478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xmlns="" id="{3106E4F6-FFE2-42D9-B17C-9B2735F1D699}"/>
              </a:ext>
            </a:extLst>
          </p:cNvPr>
          <p:cNvSpPr>
            <a:spLocks noGrp="1"/>
          </p:cNvSpPr>
          <p:nvPr>
            <p:ph type="title"/>
          </p:nvPr>
        </p:nvSpPr>
        <p:spPr>
          <a:xfrm>
            <a:off x="839788" y="457200"/>
            <a:ext cx="3932237" cy="1600200"/>
          </a:xfrm>
        </p:spPr>
        <p:txBody>
          <a:bodyPr anchor="b"/>
          <a:lstStyle>
            <a:lvl1pPr>
              <a:defRPr sz="3200"/>
            </a:lvl1pPr>
          </a:lstStyle>
          <a:p>
            <a:r>
              <a:rPr lang="ru-RU"/>
              <a:t>Образец заголовка</a:t>
            </a:r>
          </a:p>
        </p:txBody>
      </p:sp>
      <p:sp>
        <p:nvSpPr>
          <p:cNvPr id="3" name="Рисунок 2">
            <a:extLst>
              <a:ext uri="{FF2B5EF4-FFF2-40B4-BE49-F238E27FC236}">
                <a16:creationId xmlns:a16="http://schemas.microsoft.com/office/drawing/2014/main" xmlns="" id="{3EE88347-5A29-46F6-B8EE-5162BBC086FA}"/>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a:extLst>
              <a:ext uri="{FF2B5EF4-FFF2-40B4-BE49-F238E27FC236}">
                <a16:creationId xmlns:a16="http://schemas.microsoft.com/office/drawing/2014/main" xmlns="" id="{EC3F6AD4-5655-4DA7-B51B-A07DD1F7BA1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Дата 4">
            <a:extLst>
              <a:ext uri="{FF2B5EF4-FFF2-40B4-BE49-F238E27FC236}">
                <a16:creationId xmlns:a16="http://schemas.microsoft.com/office/drawing/2014/main" xmlns="" id="{1F8FBA0F-F736-4B34-A26E-C67DB2D2BF12}"/>
              </a:ext>
            </a:extLst>
          </p:cNvPr>
          <p:cNvSpPr>
            <a:spLocks noGrp="1"/>
          </p:cNvSpPr>
          <p:nvPr>
            <p:ph type="dt" sz="half" idx="10"/>
          </p:nvPr>
        </p:nvSpPr>
        <p:spPr/>
        <p:txBody>
          <a:bodyPr/>
          <a:lstStyle/>
          <a:p>
            <a:fld id="{E6EB69A3-376F-4F87-986F-685D09990F2B}" type="datetimeFigureOut">
              <a:rPr lang="ru-RU" smtClean="0"/>
              <a:t>19.05.2025</a:t>
            </a:fld>
            <a:endParaRPr lang="ru-RU"/>
          </a:p>
        </p:txBody>
      </p:sp>
      <p:sp>
        <p:nvSpPr>
          <p:cNvPr id="6" name="Нижний колонтитул 5">
            <a:extLst>
              <a:ext uri="{FF2B5EF4-FFF2-40B4-BE49-F238E27FC236}">
                <a16:creationId xmlns:a16="http://schemas.microsoft.com/office/drawing/2014/main" xmlns="" id="{FD2BC74E-BDB3-43EF-A567-4F476DD9CB9B}"/>
              </a:ext>
            </a:extLst>
          </p:cNvPr>
          <p:cNvSpPr>
            <a:spLocks noGrp="1"/>
          </p:cNvSpPr>
          <p:nvPr>
            <p:ph type="ftr" sz="quarter" idx="11"/>
          </p:nvPr>
        </p:nvSpPr>
        <p:spPr/>
        <p:txBody>
          <a:bodyPr/>
          <a:lstStyle/>
          <a:p>
            <a:endParaRPr lang="ru-RU"/>
          </a:p>
        </p:txBody>
      </p:sp>
      <p:sp>
        <p:nvSpPr>
          <p:cNvPr id="7" name="Номер слайда 6">
            <a:extLst>
              <a:ext uri="{FF2B5EF4-FFF2-40B4-BE49-F238E27FC236}">
                <a16:creationId xmlns:a16="http://schemas.microsoft.com/office/drawing/2014/main" xmlns="" id="{DBFAA3E6-0403-4038-BB55-1E82BDF569D2}"/>
              </a:ext>
            </a:extLst>
          </p:cNvPr>
          <p:cNvSpPr>
            <a:spLocks noGrp="1"/>
          </p:cNvSpPr>
          <p:nvPr>
            <p:ph type="sldNum" sz="quarter" idx="12"/>
          </p:nvPr>
        </p:nvSpPr>
        <p:spPr/>
        <p:txBody>
          <a:bodyPr/>
          <a:lstStyle/>
          <a:p>
            <a:fld id="{E75D1E89-70B5-4741-83A4-4BA5D767108B}" type="slidenum">
              <a:rPr lang="ru-RU" smtClean="0"/>
              <a:t>‹#›</a:t>
            </a:fld>
            <a:endParaRPr lang="ru-RU"/>
          </a:p>
        </p:txBody>
      </p:sp>
    </p:spTree>
    <p:extLst>
      <p:ext uri="{BB962C8B-B14F-4D97-AF65-F5344CB8AC3E}">
        <p14:creationId xmlns:p14="http://schemas.microsoft.com/office/powerpoint/2010/main" val="112937330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xmlns="" id="{6FBD4CD2-784B-48E8-8B1B-CD0A1658B39C}"/>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ru-RU"/>
              <a:t>Образец заголовка</a:t>
            </a:r>
          </a:p>
        </p:txBody>
      </p:sp>
      <p:sp>
        <p:nvSpPr>
          <p:cNvPr id="3" name="Текст 2">
            <a:extLst>
              <a:ext uri="{FF2B5EF4-FFF2-40B4-BE49-F238E27FC236}">
                <a16:creationId xmlns:a16="http://schemas.microsoft.com/office/drawing/2014/main" xmlns="" id="{CC5DB960-DDA9-4223-9EAA-2124D5A4A700}"/>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a:extLst>
              <a:ext uri="{FF2B5EF4-FFF2-40B4-BE49-F238E27FC236}">
                <a16:creationId xmlns:a16="http://schemas.microsoft.com/office/drawing/2014/main" xmlns="" id="{4A8FA939-2628-4FC0-9919-F2CB8442BF3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6EB69A3-376F-4F87-986F-685D09990F2B}" type="datetimeFigureOut">
              <a:rPr lang="ru-RU" smtClean="0"/>
              <a:t>19.05.2025</a:t>
            </a:fld>
            <a:endParaRPr lang="ru-RU"/>
          </a:p>
        </p:txBody>
      </p:sp>
      <p:sp>
        <p:nvSpPr>
          <p:cNvPr id="5" name="Нижний колонтитул 4">
            <a:extLst>
              <a:ext uri="{FF2B5EF4-FFF2-40B4-BE49-F238E27FC236}">
                <a16:creationId xmlns:a16="http://schemas.microsoft.com/office/drawing/2014/main" xmlns="" id="{A23C1CF2-BEB4-45A0-A374-905D4069263D}"/>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a:extLst>
              <a:ext uri="{FF2B5EF4-FFF2-40B4-BE49-F238E27FC236}">
                <a16:creationId xmlns:a16="http://schemas.microsoft.com/office/drawing/2014/main" xmlns="" id="{6C5407B9-A1E5-498F-8BD6-1C8DE9A5726F}"/>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75D1E89-70B5-4741-83A4-4BA5D767108B}" type="slidenum">
              <a:rPr lang="ru-RU" smtClean="0"/>
              <a:t>‹#›</a:t>
            </a:fld>
            <a:endParaRPr lang="ru-RU"/>
          </a:p>
        </p:txBody>
      </p:sp>
    </p:spTree>
    <p:extLst>
      <p:ext uri="{BB962C8B-B14F-4D97-AF65-F5344CB8AC3E}">
        <p14:creationId xmlns:p14="http://schemas.microsoft.com/office/powerpoint/2010/main" val="325792956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8.xml.rels><?xml version="1.0" encoding="UTF-8" standalone="yes"?>
<Relationships xmlns="http://schemas.openxmlformats.org/package/2006/relationships"><Relationship Id="rId2" Type="http://schemas.openxmlformats.org/officeDocument/2006/relationships/hyperlink" Target="https://www.garant.ru/products/ipo/prime/doc/411676839/" TargetMode="External"/><Relationship Id="rId1" Type="http://schemas.openxmlformats.org/officeDocument/2006/relationships/slideLayout" Target="../slideLayouts/slideLayout1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4.xml.rels><?xml version="1.0" encoding="UTF-8" standalone="yes"?>
<Relationships xmlns="http://schemas.openxmlformats.org/package/2006/relationships"><Relationship Id="rId2" Type="http://schemas.openxmlformats.org/officeDocument/2006/relationships/hyperlink" Target="mailto:kafedra_uprav@mail.ru" TargetMode="External"/><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83"/>
        <p:cNvGrpSpPr/>
        <p:nvPr/>
      </p:nvGrpSpPr>
      <p:grpSpPr>
        <a:xfrm>
          <a:off x="0" y="0"/>
          <a:ext cx="0" cy="0"/>
          <a:chOff x="0" y="0"/>
          <a:chExt cx="0" cy="0"/>
        </a:xfrm>
      </p:grpSpPr>
      <p:pic>
        <p:nvPicPr>
          <p:cNvPr id="1026" name="Picture 2">
            <a:extLst>
              <a:ext uri="{FF2B5EF4-FFF2-40B4-BE49-F238E27FC236}">
                <a16:creationId xmlns:a16="http://schemas.microsoft.com/office/drawing/2014/main" xmlns="" id="{45A5ADCA-A51C-4A55-9766-346D307B3ABA}"/>
              </a:ext>
            </a:extLst>
          </p:cNvPr>
          <p:cNvPicPr>
            <a:picLocks noChangeAspect="1" noChangeArrowheads="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0" y="114300"/>
            <a:ext cx="1346848" cy="1209675"/>
          </a:xfrm>
          <a:prstGeom prst="rect">
            <a:avLst/>
          </a:prstGeom>
          <a:noFill/>
          <a:extLst>
            <a:ext uri="{909E8E84-426E-40DD-AFC4-6F175D3DCCD1}">
              <a14:hiddenFill xmlns:a14="http://schemas.microsoft.com/office/drawing/2010/main">
                <a:solidFill>
                  <a:srgbClr val="FFFFFF"/>
                </a:solidFill>
              </a14:hiddenFill>
            </a:ext>
          </a:extLst>
        </p:spPr>
      </p:pic>
      <p:sp>
        <p:nvSpPr>
          <p:cNvPr id="4" name="Прямоугольник 3">
            <a:extLst>
              <a:ext uri="{FF2B5EF4-FFF2-40B4-BE49-F238E27FC236}">
                <a16:creationId xmlns:a16="http://schemas.microsoft.com/office/drawing/2014/main" xmlns="" id="{2DE796B5-EBCD-44AF-90A9-44CA72B2A346}"/>
              </a:ext>
            </a:extLst>
          </p:cNvPr>
          <p:cNvSpPr/>
          <p:nvPr/>
        </p:nvSpPr>
        <p:spPr>
          <a:xfrm>
            <a:off x="976167" y="257472"/>
            <a:ext cx="9667875" cy="923330"/>
          </a:xfrm>
          <a:prstGeom prst="rect">
            <a:avLst/>
          </a:prstGeom>
        </p:spPr>
        <p:txBody>
          <a:bodyPr wrap="square">
            <a:spAutoFit/>
          </a:bodyPr>
          <a:lstStyle/>
          <a:p>
            <a:pPr algn="ctr"/>
            <a:r>
              <a:rPr lang="ru-RU" b="0" i="0" dirty="0">
                <a:effectLst/>
                <a:cs typeface="Sakkal Majalla" panose="020B0604020202020204" pitchFamily="2" charset="-78"/>
              </a:rPr>
              <a:t>Государственное бюджетное учреждение дополнительного профессионального образования «Ставропольский краевой институт развития образования, повышения квалификации и переподготовки работников образования»</a:t>
            </a:r>
          </a:p>
        </p:txBody>
      </p:sp>
      <p:sp>
        <p:nvSpPr>
          <p:cNvPr id="2" name="TextBox 1">
            <a:extLst>
              <a:ext uri="{FF2B5EF4-FFF2-40B4-BE49-F238E27FC236}">
                <a16:creationId xmlns:a16="http://schemas.microsoft.com/office/drawing/2014/main" xmlns="" id="{AFC2784C-52CE-4C27-81C6-F84B7FB6609A}"/>
              </a:ext>
            </a:extLst>
          </p:cNvPr>
          <p:cNvSpPr txBox="1"/>
          <p:nvPr/>
        </p:nvSpPr>
        <p:spPr>
          <a:xfrm>
            <a:off x="370701" y="2001794"/>
            <a:ext cx="10370563" cy="1754326"/>
          </a:xfrm>
          <a:prstGeom prst="rect">
            <a:avLst/>
          </a:prstGeom>
          <a:noFill/>
        </p:spPr>
        <p:txBody>
          <a:bodyPr wrap="square" rtlCol="0">
            <a:spAutoFit/>
          </a:bodyPr>
          <a:lstStyle/>
          <a:p>
            <a:pPr algn="ctr"/>
            <a:r>
              <a:rPr lang="ru-RU" sz="3600" b="1" dirty="0" smtClean="0">
                <a:solidFill>
                  <a:schemeClr val="bg1"/>
                </a:solidFill>
                <a:latin typeface="Arial" panose="020B0604020202020204" pitchFamily="34" charset="0"/>
                <a:cs typeface="Arial" panose="020B0604020202020204" pitchFamily="34" charset="0"/>
              </a:rPr>
              <a:t>Реализация  Федеральной рабочей программы воспитательной работы в детских оздоровительных лагерях</a:t>
            </a:r>
            <a:endParaRPr lang="ru-RU" sz="3600" b="1" dirty="0">
              <a:solidFill>
                <a:schemeClr val="bg1"/>
              </a:solidFill>
              <a:latin typeface="Arial" panose="020B0604020202020204" pitchFamily="34" charset="0"/>
              <a:cs typeface="Arial" panose="020B0604020202020204" pitchFamily="34" charset="0"/>
            </a:endParaRPr>
          </a:p>
        </p:txBody>
      </p:sp>
      <p:sp>
        <p:nvSpPr>
          <p:cNvPr id="3" name="TextBox 2">
            <a:extLst>
              <a:ext uri="{FF2B5EF4-FFF2-40B4-BE49-F238E27FC236}">
                <a16:creationId xmlns:a16="http://schemas.microsoft.com/office/drawing/2014/main" xmlns="" id="{A1D3A86D-A6EB-4702-B7DA-A30764E18851}"/>
              </a:ext>
            </a:extLst>
          </p:cNvPr>
          <p:cNvSpPr txBox="1"/>
          <p:nvPr/>
        </p:nvSpPr>
        <p:spPr>
          <a:xfrm>
            <a:off x="184728" y="5597236"/>
            <a:ext cx="3768980" cy="923330"/>
          </a:xfrm>
          <a:prstGeom prst="rect">
            <a:avLst/>
          </a:prstGeom>
          <a:noFill/>
        </p:spPr>
        <p:txBody>
          <a:bodyPr wrap="none" rtlCol="0">
            <a:spAutoFit/>
          </a:bodyPr>
          <a:lstStyle/>
          <a:p>
            <a:r>
              <a:rPr lang="ru-RU" dirty="0" smtClean="0"/>
              <a:t>Подразделение: кафедра ППТ и МО </a:t>
            </a:r>
            <a:endParaRPr lang="ru-RU" dirty="0"/>
          </a:p>
          <a:p>
            <a:r>
              <a:rPr lang="ru-RU" dirty="0" smtClean="0"/>
              <a:t>Должность: доцент</a:t>
            </a:r>
            <a:endParaRPr lang="ru-RU" dirty="0"/>
          </a:p>
          <a:p>
            <a:r>
              <a:rPr lang="ru-RU" dirty="0" smtClean="0"/>
              <a:t>ФИО: </a:t>
            </a:r>
            <a:r>
              <a:rPr lang="ru-RU" dirty="0"/>
              <a:t>К</a:t>
            </a:r>
            <a:r>
              <a:rPr lang="ru-RU" dirty="0" smtClean="0"/>
              <a:t>оролькова Юлия Васильевна</a:t>
            </a:r>
            <a:endParaRPr lang="ru-RU"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Текст 2"/>
          <p:cNvSpPr>
            <a:spLocks noGrp="1"/>
          </p:cNvSpPr>
          <p:nvPr>
            <p:ph type="body" idx="1"/>
          </p:nvPr>
        </p:nvSpPr>
        <p:spPr>
          <a:xfrm>
            <a:off x="160638" y="358346"/>
            <a:ext cx="11290800" cy="6376087"/>
          </a:xfrm>
        </p:spPr>
        <p:txBody>
          <a:bodyPr/>
          <a:lstStyle/>
          <a:p>
            <a:pPr marL="135464" indent="0">
              <a:buNone/>
            </a:pPr>
            <a:endParaRPr lang="ru-RU" sz="2400" b="1" dirty="0">
              <a:solidFill>
                <a:schemeClr val="bg1"/>
              </a:solidFill>
            </a:endParaRPr>
          </a:p>
          <a:p>
            <a:pPr>
              <a:lnSpc>
                <a:spcPct val="150000"/>
              </a:lnSpc>
            </a:pPr>
            <a:endParaRPr lang="ru-RU" altLang="ru-RU" sz="2000" b="1" dirty="0" smtClean="0"/>
          </a:p>
          <a:p>
            <a:pPr marL="135464" indent="0" algn="ctr">
              <a:lnSpc>
                <a:spcPct val="100000"/>
              </a:lnSpc>
              <a:spcBef>
                <a:spcPts val="0"/>
              </a:spcBef>
              <a:buNone/>
            </a:pPr>
            <a:endParaRPr lang="ru-RU" altLang="ru-RU" sz="1800" b="1" dirty="0" smtClean="0"/>
          </a:p>
          <a:p>
            <a:pPr marL="135464" indent="0" algn="ctr">
              <a:lnSpc>
                <a:spcPct val="100000"/>
              </a:lnSpc>
              <a:spcBef>
                <a:spcPts val="0"/>
              </a:spcBef>
              <a:buNone/>
            </a:pPr>
            <a:r>
              <a:rPr lang="ru-RU" altLang="ru-RU" sz="1800" b="1" dirty="0" smtClean="0"/>
              <a:t>ИНВАРИАНТНЫЕ </a:t>
            </a:r>
            <a:r>
              <a:rPr lang="ru-RU" altLang="ru-RU" sz="1800" b="1" dirty="0"/>
              <a:t>МОДУЛИ </a:t>
            </a:r>
            <a:r>
              <a:rPr lang="ru-RU" altLang="ru-RU" sz="1800" i="1" dirty="0" smtClean="0">
                <a:solidFill>
                  <a:srgbClr val="C00000"/>
                </a:solidFill>
              </a:rPr>
              <a:t>(«</a:t>
            </a:r>
            <a:r>
              <a:rPr lang="ru-RU" altLang="ru-RU" sz="1800" i="1" dirty="0">
                <a:solidFill>
                  <a:srgbClr val="C00000"/>
                </a:solidFill>
              </a:rPr>
              <a:t>Смена», 2022-2024)</a:t>
            </a:r>
          </a:p>
          <a:p>
            <a:pPr>
              <a:lnSpc>
                <a:spcPct val="150000"/>
              </a:lnSpc>
            </a:pPr>
            <a:r>
              <a:rPr lang="ru-RU" altLang="ru-RU" sz="2000" b="1" dirty="0" smtClean="0"/>
              <a:t>2.1</a:t>
            </a:r>
            <a:r>
              <a:rPr lang="ru-RU" altLang="ru-RU" sz="2000" b="1" dirty="0"/>
              <a:t>. Модуль «Будущее России. Ключевые мероприятия»</a:t>
            </a:r>
          </a:p>
          <a:p>
            <a:pPr>
              <a:lnSpc>
                <a:spcPct val="150000"/>
              </a:lnSpc>
            </a:pPr>
            <a:r>
              <a:rPr lang="ru-RU" altLang="ru-RU" sz="2000" b="1" dirty="0"/>
              <a:t>2.2. Модуль «Отрядная работа. КТД»</a:t>
            </a:r>
          </a:p>
          <a:p>
            <a:pPr>
              <a:lnSpc>
                <a:spcPct val="150000"/>
              </a:lnSpc>
            </a:pPr>
            <a:r>
              <a:rPr lang="ru-RU" altLang="ru-RU" sz="2000" b="1" dirty="0"/>
              <a:t>2.3. Модуль «Самоуправление»</a:t>
            </a:r>
          </a:p>
          <a:p>
            <a:pPr>
              <a:lnSpc>
                <a:spcPct val="150000"/>
              </a:lnSpc>
            </a:pPr>
            <a:r>
              <a:rPr lang="ru-RU" altLang="ru-RU" sz="2000" b="1" dirty="0"/>
              <a:t>2.4. Модуль «Дополнительное образование»</a:t>
            </a:r>
          </a:p>
          <a:p>
            <a:pPr>
              <a:lnSpc>
                <a:spcPct val="150000"/>
              </a:lnSpc>
            </a:pPr>
            <a:r>
              <a:rPr lang="ru-RU" altLang="ru-RU" sz="2000" b="1" dirty="0"/>
              <a:t>2.5. Модуль «Здоровый образ жизни»</a:t>
            </a:r>
          </a:p>
          <a:p>
            <a:pPr>
              <a:lnSpc>
                <a:spcPct val="150000"/>
              </a:lnSpc>
            </a:pPr>
            <a:r>
              <a:rPr lang="ru-RU" altLang="ru-RU" sz="2000" b="1" dirty="0"/>
              <a:t>2.6. Модуль «Организация предметно-эстетической среды»</a:t>
            </a:r>
          </a:p>
          <a:p>
            <a:pPr>
              <a:lnSpc>
                <a:spcPct val="150000"/>
              </a:lnSpc>
            </a:pPr>
            <a:r>
              <a:rPr lang="ru-RU" altLang="ru-RU" sz="2000" b="1" dirty="0"/>
              <a:t>2.7. Модуль «Профилактика и безопасность»</a:t>
            </a:r>
          </a:p>
          <a:p>
            <a:pPr>
              <a:lnSpc>
                <a:spcPct val="150000"/>
              </a:lnSpc>
            </a:pPr>
            <a:r>
              <a:rPr lang="ru-RU" altLang="ru-RU" sz="2000" b="1" dirty="0"/>
              <a:t>2.8. Модуль «Работа с вожатыми/воспитателями»</a:t>
            </a:r>
          </a:p>
          <a:p>
            <a:pPr algn="just"/>
            <a:endParaRPr lang="ru-RU" altLang="ru-RU" sz="2400" dirty="0"/>
          </a:p>
          <a:p>
            <a:pPr marL="135464" indent="0">
              <a:buNone/>
            </a:pPr>
            <a:endParaRPr lang="ru-RU" sz="2400" b="1" dirty="0"/>
          </a:p>
        </p:txBody>
      </p:sp>
    </p:spTree>
    <p:extLst>
      <p:ext uri="{BB962C8B-B14F-4D97-AF65-F5344CB8AC3E}">
        <p14:creationId xmlns:p14="http://schemas.microsoft.com/office/powerpoint/2010/main" val="256404018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Текст 2"/>
          <p:cNvSpPr>
            <a:spLocks noGrp="1"/>
          </p:cNvSpPr>
          <p:nvPr>
            <p:ph type="body" idx="1"/>
          </p:nvPr>
        </p:nvSpPr>
        <p:spPr>
          <a:xfrm>
            <a:off x="420130" y="345989"/>
            <a:ext cx="11290800" cy="6376087"/>
          </a:xfrm>
        </p:spPr>
        <p:txBody>
          <a:bodyPr/>
          <a:lstStyle/>
          <a:p>
            <a:pPr marL="135464" lvl="0" indent="0">
              <a:buNone/>
            </a:pPr>
            <a:endParaRPr lang="ru-RU" altLang="ru-RU" sz="2400" dirty="0" smtClean="0">
              <a:solidFill>
                <a:schemeClr val="bg1"/>
              </a:solidFill>
            </a:endParaRPr>
          </a:p>
          <a:p>
            <a:pPr marL="135464" lvl="0" indent="0">
              <a:buNone/>
            </a:pPr>
            <a:endParaRPr lang="ru-RU" altLang="ru-RU" sz="2400" dirty="0" smtClean="0">
              <a:solidFill>
                <a:schemeClr val="bg1"/>
              </a:solidFill>
            </a:endParaRPr>
          </a:p>
          <a:p>
            <a:pPr marL="135464" lvl="0" indent="0">
              <a:buNone/>
            </a:pPr>
            <a:endParaRPr lang="ru-RU" altLang="ru-RU" sz="2400" dirty="0">
              <a:solidFill>
                <a:schemeClr val="bg1"/>
              </a:solidFill>
            </a:endParaRPr>
          </a:p>
          <a:p>
            <a:pPr marL="135464" indent="0">
              <a:buNone/>
            </a:pPr>
            <a:r>
              <a:rPr lang="ru-RU" altLang="ru-RU" sz="2000" b="1" dirty="0" smtClean="0"/>
              <a:t>ВАРИАТИВНЫЕ МОДУЛИ  </a:t>
            </a:r>
            <a:r>
              <a:rPr lang="ru-RU" altLang="ru-RU" sz="2000" i="1" dirty="0">
                <a:solidFill>
                  <a:srgbClr val="C00000"/>
                </a:solidFill>
              </a:rPr>
              <a:t>(«Смена», 2022-2024</a:t>
            </a:r>
            <a:r>
              <a:rPr lang="ru-RU" altLang="ru-RU" sz="2000" i="1" dirty="0" smtClean="0">
                <a:solidFill>
                  <a:srgbClr val="C00000"/>
                </a:solidFill>
              </a:rPr>
              <a:t>)</a:t>
            </a:r>
            <a:endParaRPr lang="ru-RU" sz="2000" b="1" dirty="0"/>
          </a:p>
          <a:p>
            <a:pPr>
              <a:lnSpc>
                <a:spcPct val="150000"/>
              </a:lnSpc>
            </a:pPr>
            <a:r>
              <a:rPr lang="ru-RU" altLang="ru-RU" sz="2000" b="1" dirty="0"/>
              <a:t>2.9. Модуль «Работа с родителями»</a:t>
            </a:r>
          </a:p>
          <a:p>
            <a:pPr>
              <a:lnSpc>
                <a:spcPct val="150000"/>
              </a:lnSpc>
            </a:pPr>
            <a:r>
              <a:rPr lang="ru-RU" altLang="ru-RU" sz="2000" b="1" dirty="0"/>
              <a:t>2.10. Модуль «Экскурсии и походы»</a:t>
            </a:r>
          </a:p>
          <a:p>
            <a:pPr>
              <a:lnSpc>
                <a:spcPct val="150000"/>
              </a:lnSpc>
            </a:pPr>
            <a:r>
              <a:rPr lang="ru-RU" altLang="ru-RU" sz="2000" b="1" dirty="0"/>
              <a:t>2.11. Модуль «Профориентация»</a:t>
            </a:r>
          </a:p>
          <a:p>
            <a:pPr>
              <a:lnSpc>
                <a:spcPct val="150000"/>
              </a:lnSpc>
            </a:pPr>
            <a:r>
              <a:rPr lang="ru-RU" altLang="ru-RU" sz="2000" b="1" dirty="0"/>
              <a:t>2.12. Модуль «Детское медиа-пространство»</a:t>
            </a:r>
          </a:p>
          <a:p>
            <a:pPr>
              <a:lnSpc>
                <a:spcPct val="150000"/>
              </a:lnSpc>
            </a:pPr>
            <a:r>
              <a:rPr lang="ru-RU" altLang="ru-RU" sz="2000" b="1" dirty="0"/>
              <a:t>2.13. Модуль «Цифровая среда воспитания»</a:t>
            </a:r>
          </a:p>
          <a:p>
            <a:pPr>
              <a:lnSpc>
                <a:spcPct val="150000"/>
              </a:lnSpc>
            </a:pPr>
            <a:r>
              <a:rPr lang="ru-RU" altLang="ru-RU" sz="2000" b="1" dirty="0"/>
              <a:t>2.14. Модуль «Социальное партнерство»</a:t>
            </a:r>
          </a:p>
          <a:p>
            <a:pPr algn="just"/>
            <a:endParaRPr lang="ru-RU" altLang="ru-RU" sz="2400" dirty="0"/>
          </a:p>
          <a:p>
            <a:pPr marL="135464" indent="0">
              <a:buNone/>
            </a:pPr>
            <a:endParaRPr lang="ru-RU" sz="2400" b="1" dirty="0"/>
          </a:p>
        </p:txBody>
      </p:sp>
    </p:spTree>
    <p:extLst>
      <p:ext uri="{BB962C8B-B14F-4D97-AF65-F5344CB8AC3E}">
        <p14:creationId xmlns:p14="http://schemas.microsoft.com/office/powerpoint/2010/main" val="361466040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Текст 2"/>
          <p:cNvSpPr>
            <a:spLocks noGrp="1"/>
          </p:cNvSpPr>
          <p:nvPr>
            <p:ph type="body" idx="1"/>
          </p:nvPr>
        </p:nvSpPr>
        <p:spPr>
          <a:xfrm>
            <a:off x="160639" y="481915"/>
            <a:ext cx="11825415" cy="6376087"/>
          </a:xfrm>
        </p:spPr>
        <p:txBody>
          <a:bodyPr/>
          <a:lstStyle/>
          <a:p>
            <a:pPr marL="135464" indent="0" algn="ctr">
              <a:buNone/>
            </a:pPr>
            <a:endParaRPr lang="ru-RU" sz="2800" dirty="0" smtClean="0"/>
          </a:p>
          <a:p>
            <a:pPr marL="135464" indent="0" algn="ctr">
              <a:buNone/>
            </a:pPr>
            <a:endParaRPr lang="ru-RU" sz="2800" dirty="0" smtClean="0"/>
          </a:p>
          <a:p>
            <a:pPr marL="135464" indent="0" algn="ctr">
              <a:buNone/>
            </a:pPr>
            <a:endParaRPr lang="ru-RU" sz="2800" dirty="0"/>
          </a:p>
          <a:p>
            <a:pPr marL="135464" indent="0">
              <a:buNone/>
            </a:pPr>
            <a:r>
              <a:rPr lang="ru-RU" sz="2800" b="1" i="1" dirty="0">
                <a:solidFill>
                  <a:srgbClr val="C00000"/>
                </a:solidFill>
              </a:rPr>
              <a:t>январь – март 2025</a:t>
            </a:r>
          </a:p>
          <a:p>
            <a:pPr marL="135464" indent="0" algn="ctr">
              <a:buNone/>
            </a:pPr>
            <a:r>
              <a:rPr lang="ru-RU" sz="2800" dirty="0" smtClean="0"/>
              <a:t>Проект </a:t>
            </a:r>
            <a:r>
              <a:rPr lang="ru-RU" sz="2800" dirty="0"/>
              <a:t>Приказа Министерства просвещения Российской Федерации </a:t>
            </a:r>
            <a:endParaRPr lang="ru-RU" sz="2800" dirty="0" smtClean="0"/>
          </a:p>
          <a:p>
            <a:pPr marL="135464" indent="0" algn="ctr">
              <a:buNone/>
            </a:pPr>
            <a:r>
              <a:rPr lang="ru-RU" sz="2800" dirty="0" smtClean="0">
                <a:solidFill>
                  <a:srgbClr val="C00000"/>
                </a:solidFill>
              </a:rPr>
              <a:t>«Об </a:t>
            </a:r>
            <a:r>
              <a:rPr lang="ru-RU" sz="2800" dirty="0">
                <a:solidFill>
                  <a:srgbClr val="C00000"/>
                </a:solidFill>
              </a:rPr>
              <a:t>утверждении федеральной программы воспитательной работы для организаций отдыха детей и их оздоровления и календарного плана воспитательной </a:t>
            </a:r>
            <a:r>
              <a:rPr lang="ru-RU" sz="2800" dirty="0" smtClean="0">
                <a:solidFill>
                  <a:srgbClr val="C00000"/>
                </a:solidFill>
              </a:rPr>
              <a:t>работы»</a:t>
            </a:r>
          </a:p>
          <a:p>
            <a:pPr marL="135464" indent="0" algn="ctr">
              <a:buNone/>
            </a:pPr>
            <a:r>
              <a:rPr lang="ru-RU" sz="2800" dirty="0" smtClean="0"/>
              <a:t>(</a:t>
            </a:r>
            <a:r>
              <a:rPr lang="ru-RU" sz="2800" dirty="0"/>
              <a:t>подготовлен </a:t>
            </a:r>
            <a:r>
              <a:rPr lang="ru-RU" sz="2800" dirty="0" err="1"/>
              <a:t>Минпросвещения</a:t>
            </a:r>
            <a:r>
              <a:rPr lang="ru-RU" sz="2800" dirty="0"/>
              <a:t> России 28.01.2025</a:t>
            </a:r>
            <a:r>
              <a:rPr lang="ru-RU" sz="2800" dirty="0" smtClean="0"/>
              <a:t>)</a:t>
            </a:r>
          </a:p>
          <a:p>
            <a:pPr marL="135464" indent="0" algn="just">
              <a:buNone/>
            </a:pPr>
            <a:r>
              <a:rPr lang="ru-RU" sz="1400" i="1" dirty="0"/>
              <a:t>Программа является </a:t>
            </a:r>
            <a:r>
              <a:rPr lang="ru-RU" sz="1400" b="1" i="1" dirty="0">
                <a:solidFill>
                  <a:srgbClr val="C00000"/>
                </a:solidFill>
              </a:rPr>
              <a:t>основой</a:t>
            </a:r>
            <a:r>
              <a:rPr lang="ru-RU" sz="1400" i="1" dirty="0">
                <a:solidFill>
                  <a:srgbClr val="C00000"/>
                </a:solidFill>
              </a:rPr>
              <a:t> </a:t>
            </a:r>
            <a:r>
              <a:rPr lang="ru-RU" sz="1400" b="1" i="1" dirty="0">
                <a:solidFill>
                  <a:srgbClr val="C00000"/>
                </a:solidFill>
              </a:rPr>
              <a:t>для разработки и реализации </a:t>
            </a:r>
            <a:r>
              <a:rPr lang="ru-RU" sz="1400" i="1" dirty="0"/>
              <a:t>Программ воспитательной работы в организациях отдыха детей и их оздоровления </a:t>
            </a:r>
            <a:r>
              <a:rPr lang="ru-RU" sz="1400" i="1" dirty="0">
                <a:solidFill>
                  <a:srgbClr val="C00000"/>
                </a:solidFill>
              </a:rPr>
              <a:t>всех типов и форм собственности </a:t>
            </a:r>
            <a:r>
              <a:rPr lang="ru-RU" sz="1400" i="1" dirty="0"/>
              <a:t>на территории Российской Федерации, а также для организаций, осуществляющих деятельность по организации отдыха детей и их оздоровления от имени Российской Федерации на территории дружественных стран ближнего и дальнего зарубежья в рамках международного сотрудничества</a:t>
            </a:r>
            <a:r>
              <a:rPr lang="ru-RU" sz="1400" i="1" dirty="0" smtClean="0"/>
              <a:t>.</a:t>
            </a:r>
            <a:endParaRPr lang="ru-RU" altLang="ru-RU" sz="1000" b="1" i="1" dirty="0" smtClean="0"/>
          </a:p>
          <a:p>
            <a:pPr marL="135464" indent="0" algn="ctr">
              <a:buNone/>
            </a:pPr>
            <a:r>
              <a:rPr lang="ru-RU" altLang="ru-RU" sz="2400" b="1" i="1" dirty="0" smtClean="0"/>
              <a:t>(состоялось обсуждение, внесены изменения и доработки)</a:t>
            </a:r>
            <a:endParaRPr lang="ru-RU" altLang="ru-RU" sz="2400" b="1" i="1" dirty="0"/>
          </a:p>
        </p:txBody>
      </p:sp>
    </p:spTree>
    <p:extLst>
      <p:ext uri="{BB962C8B-B14F-4D97-AF65-F5344CB8AC3E}">
        <p14:creationId xmlns:p14="http://schemas.microsoft.com/office/powerpoint/2010/main" val="132274344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Текст 2"/>
          <p:cNvSpPr>
            <a:spLocks noGrp="1"/>
          </p:cNvSpPr>
          <p:nvPr>
            <p:ph type="body" idx="1"/>
          </p:nvPr>
        </p:nvSpPr>
        <p:spPr>
          <a:xfrm>
            <a:off x="135925" y="481913"/>
            <a:ext cx="11664778" cy="6141309"/>
          </a:xfrm>
        </p:spPr>
        <p:txBody>
          <a:bodyPr/>
          <a:lstStyle/>
          <a:p>
            <a:pPr marL="135464" indent="0" algn="ctr">
              <a:buNone/>
            </a:pPr>
            <a:endParaRPr lang="ru-RU" sz="2400" b="1" dirty="0"/>
          </a:p>
          <a:p>
            <a:pPr marL="135464" indent="0">
              <a:buNone/>
            </a:pPr>
            <a:endParaRPr lang="ru-RU" sz="2400" b="1" i="1" dirty="0" smtClean="0"/>
          </a:p>
          <a:p>
            <a:pPr marL="135464" indent="0">
              <a:buNone/>
            </a:pPr>
            <a:endParaRPr lang="ru-RU" sz="2400" b="1" i="1" dirty="0"/>
          </a:p>
          <a:p>
            <a:pPr marL="135464" indent="0">
              <a:buNone/>
            </a:pPr>
            <a:r>
              <a:rPr lang="ru-RU" sz="1800" b="1" i="1" dirty="0" smtClean="0">
                <a:solidFill>
                  <a:srgbClr val="C00000"/>
                </a:solidFill>
              </a:rPr>
              <a:t>январь </a:t>
            </a:r>
            <a:r>
              <a:rPr lang="ru-RU" sz="1800" b="1" i="1" dirty="0">
                <a:solidFill>
                  <a:srgbClr val="C00000"/>
                </a:solidFill>
              </a:rPr>
              <a:t>– март </a:t>
            </a:r>
            <a:r>
              <a:rPr lang="ru-RU" sz="1800" b="1" i="1" dirty="0" smtClean="0">
                <a:solidFill>
                  <a:srgbClr val="C00000"/>
                </a:solidFill>
              </a:rPr>
              <a:t>2025,  Проект Программы</a:t>
            </a:r>
            <a:endParaRPr lang="ru-RU" sz="1800" b="1" i="1" dirty="0">
              <a:solidFill>
                <a:srgbClr val="C00000"/>
              </a:solidFill>
            </a:endParaRPr>
          </a:p>
          <a:p>
            <a:pPr marL="135464" indent="0">
              <a:buNone/>
            </a:pPr>
            <a:r>
              <a:rPr lang="en-US" sz="2000" b="1" dirty="0"/>
              <a:t>I. </a:t>
            </a:r>
            <a:r>
              <a:rPr lang="ru-RU" sz="2000" b="1" dirty="0" smtClean="0"/>
              <a:t>Общие положения</a:t>
            </a:r>
            <a:r>
              <a:rPr lang="en-US" sz="2000" b="1" dirty="0"/>
              <a:t> </a:t>
            </a:r>
            <a:r>
              <a:rPr lang="en-US" sz="2000" b="1" dirty="0" smtClean="0"/>
              <a:t>  II. </a:t>
            </a:r>
            <a:r>
              <a:rPr lang="ru-RU" sz="2000" b="1" dirty="0" smtClean="0"/>
              <a:t>Целевой раздел</a:t>
            </a:r>
            <a:r>
              <a:rPr lang="en-US" sz="2000" b="1" dirty="0" smtClean="0"/>
              <a:t>    III.</a:t>
            </a:r>
            <a:r>
              <a:rPr lang="ru-RU" sz="2000" b="1" dirty="0"/>
              <a:t>С</a:t>
            </a:r>
            <a:r>
              <a:rPr lang="ru-RU" sz="2000" b="1" dirty="0" smtClean="0"/>
              <a:t>одержательный  раздел </a:t>
            </a:r>
            <a:r>
              <a:rPr lang="en-US" sz="2000" b="1" dirty="0" smtClean="0"/>
              <a:t>   IV.</a:t>
            </a:r>
            <a:r>
              <a:rPr lang="ru-RU" sz="2000" b="1" dirty="0" smtClean="0"/>
              <a:t>Организационный раздел</a:t>
            </a:r>
          </a:p>
          <a:p>
            <a:pPr marL="135464" indent="0">
              <a:buNone/>
            </a:pPr>
            <a:r>
              <a:rPr lang="ru-RU" sz="1600" b="1" dirty="0" smtClean="0"/>
              <a:t>Принципы </a:t>
            </a:r>
            <a:r>
              <a:rPr lang="ru-RU" sz="1600" b="1" dirty="0"/>
              <a:t>реализации программы</a:t>
            </a:r>
            <a:r>
              <a:rPr lang="ru-RU" sz="1600" b="1" dirty="0" smtClean="0"/>
              <a:t>:</a:t>
            </a:r>
            <a:endParaRPr lang="ru-RU" sz="1600" b="1" dirty="0"/>
          </a:p>
          <a:p>
            <a:r>
              <a:rPr lang="ru-RU" sz="1600" i="1" dirty="0" smtClean="0"/>
              <a:t>принцип </a:t>
            </a:r>
            <a:r>
              <a:rPr lang="ru-RU" sz="1600" i="1" dirty="0"/>
              <a:t>единого целевого начала воспитательной деятельности;</a:t>
            </a:r>
          </a:p>
          <a:p>
            <a:r>
              <a:rPr lang="ru-RU" sz="1600" i="1" dirty="0"/>
              <a:t>принцип системности, непрерывности и преемственности воспитательной деятельности;</a:t>
            </a:r>
          </a:p>
          <a:p>
            <a:r>
              <a:rPr lang="ru-RU" sz="1600" i="1" dirty="0"/>
              <a:t>принцип единства концептуальных подходов, методов и форм воспитательной деятельности;</a:t>
            </a:r>
          </a:p>
          <a:p>
            <a:r>
              <a:rPr lang="ru-RU" sz="1600" i="1" dirty="0"/>
              <a:t>принцип учета возрастных и индивидуальных особенностей воспитанников и их групп;</a:t>
            </a:r>
          </a:p>
          <a:p>
            <a:r>
              <a:rPr lang="ru-RU" sz="1600" i="1" dirty="0"/>
              <a:t>принцип приоритета конструктивных интересов и потребностей детей;</a:t>
            </a:r>
          </a:p>
          <a:p>
            <a:r>
              <a:rPr lang="ru-RU" sz="1600" i="1" dirty="0"/>
              <a:t>принцип </a:t>
            </a:r>
            <a:r>
              <a:rPr lang="ru-RU" sz="1600" i="1" dirty="0" smtClean="0"/>
              <a:t>реальности </a:t>
            </a:r>
            <a:r>
              <a:rPr lang="ru-RU" sz="1600" i="1" dirty="0"/>
              <a:t>и измеримости итогов воспитательной деятельности</a:t>
            </a:r>
            <a:r>
              <a:rPr lang="ru-RU" sz="1600" i="1" dirty="0" smtClean="0"/>
              <a:t>.</a:t>
            </a:r>
          </a:p>
          <a:p>
            <a:pPr marL="135464" indent="0">
              <a:buNone/>
            </a:pPr>
            <a:r>
              <a:rPr lang="ru-RU" sz="1800" dirty="0"/>
              <a:t>Структура Программы представляет собой введение и четыре взаимосвязанных раздела: ценностно-целевые основы воспитательной работы, содержание и формы воспитательной работы, организационные условия, а также список источников и литературы. Программа содержит три приложения: 1) требования к Программе, 2) примерный календарный план воспитательной работы на 21 день и 3) пример программы воспитательной работы на отрядном уровне временного детского коллектива</a:t>
            </a:r>
            <a:r>
              <a:rPr lang="ru-RU" sz="1800" dirty="0" smtClean="0"/>
              <a:t>. - ???</a:t>
            </a:r>
            <a:endParaRPr lang="ru-RU" sz="1800" dirty="0"/>
          </a:p>
          <a:p>
            <a:endParaRPr lang="ru-RU" sz="1600" i="1" dirty="0"/>
          </a:p>
        </p:txBody>
      </p:sp>
    </p:spTree>
    <p:extLst>
      <p:ext uri="{BB962C8B-B14F-4D97-AF65-F5344CB8AC3E}">
        <p14:creationId xmlns:p14="http://schemas.microsoft.com/office/powerpoint/2010/main" val="119023330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Текст 2"/>
          <p:cNvSpPr>
            <a:spLocks noGrp="1"/>
          </p:cNvSpPr>
          <p:nvPr>
            <p:ph type="body" idx="1"/>
          </p:nvPr>
        </p:nvSpPr>
        <p:spPr>
          <a:xfrm>
            <a:off x="143340" y="332657"/>
            <a:ext cx="11905321" cy="6264696"/>
          </a:xfrm>
        </p:spPr>
        <p:txBody>
          <a:bodyPr/>
          <a:lstStyle/>
          <a:p>
            <a:pPr marL="135464" indent="0" algn="ctr">
              <a:buNone/>
            </a:pPr>
            <a:endParaRPr lang="ru-RU" sz="3200" b="1" dirty="0"/>
          </a:p>
          <a:p>
            <a:pPr marL="135464" indent="0" algn="ctr">
              <a:buNone/>
            </a:pPr>
            <a:endParaRPr lang="ru-RU" sz="2800" b="1" dirty="0" smtClean="0"/>
          </a:p>
          <a:p>
            <a:pPr marL="135464" indent="0">
              <a:buNone/>
            </a:pPr>
            <a:endParaRPr lang="ru-RU" sz="2800" b="1" i="1" dirty="0" smtClean="0">
              <a:solidFill>
                <a:srgbClr val="C00000"/>
              </a:solidFill>
            </a:endParaRPr>
          </a:p>
          <a:p>
            <a:pPr marL="135464" indent="0">
              <a:buNone/>
            </a:pPr>
            <a:r>
              <a:rPr lang="ru-RU" sz="2800" b="1" i="1" dirty="0" smtClean="0">
                <a:solidFill>
                  <a:srgbClr val="C00000"/>
                </a:solidFill>
              </a:rPr>
              <a:t>ВАЖНО!</a:t>
            </a:r>
          </a:p>
          <a:p>
            <a:pPr marL="135464" indent="0">
              <a:buNone/>
            </a:pPr>
            <a:r>
              <a:rPr lang="ru-RU" sz="2800" b="1" i="1" dirty="0" smtClean="0">
                <a:solidFill>
                  <a:srgbClr val="C00000"/>
                </a:solidFill>
              </a:rPr>
              <a:t>с </a:t>
            </a:r>
            <a:r>
              <a:rPr lang="ru-RU" sz="2800" b="1" i="1" dirty="0">
                <a:solidFill>
                  <a:srgbClr val="C00000"/>
                </a:solidFill>
              </a:rPr>
              <a:t>апреля 2025</a:t>
            </a:r>
          </a:p>
          <a:p>
            <a:pPr marL="135464" indent="0" algn="ctr">
              <a:buNone/>
            </a:pPr>
            <a:r>
              <a:rPr lang="ru-RU" sz="2800" b="1" dirty="0" smtClean="0"/>
              <a:t>Приказ </a:t>
            </a:r>
            <a:r>
              <a:rPr lang="ru-RU" sz="2800" b="1" dirty="0"/>
              <a:t>Министерства просвещения Российской Федерации от 17 марта 2025 г. № 209 </a:t>
            </a:r>
            <a:endParaRPr lang="ru-RU" sz="2800" b="1" dirty="0" smtClean="0"/>
          </a:p>
          <a:p>
            <a:pPr marL="135464" indent="0" algn="ctr">
              <a:buNone/>
            </a:pPr>
            <a:r>
              <a:rPr lang="ru-RU" sz="3200" b="1" dirty="0" smtClean="0">
                <a:solidFill>
                  <a:srgbClr val="C00000"/>
                </a:solidFill>
              </a:rPr>
              <a:t>«Об </a:t>
            </a:r>
            <a:r>
              <a:rPr lang="ru-RU" sz="3200" b="1" dirty="0">
                <a:solidFill>
                  <a:srgbClr val="C00000"/>
                </a:solidFill>
              </a:rPr>
              <a:t>утверждении федеральной программы воспитательной работы для организаций отдыха детей и их оздоровления и календарного плана воспитательной </a:t>
            </a:r>
            <a:r>
              <a:rPr lang="ru-RU" sz="3200" b="1" dirty="0" smtClean="0">
                <a:solidFill>
                  <a:srgbClr val="C00000"/>
                </a:solidFill>
              </a:rPr>
              <a:t>работы»</a:t>
            </a:r>
            <a:endParaRPr lang="ru-RU" altLang="ru-RU" sz="3200" b="1" i="1" dirty="0">
              <a:solidFill>
                <a:srgbClr val="C00000"/>
              </a:solidFill>
            </a:endParaRPr>
          </a:p>
        </p:txBody>
      </p:sp>
    </p:spTree>
    <p:extLst>
      <p:ext uri="{BB962C8B-B14F-4D97-AF65-F5344CB8AC3E}">
        <p14:creationId xmlns:p14="http://schemas.microsoft.com/office/powerpoint/2010/main" val="420512937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Текст 2"/>
          <p:cNvSpPr>
            <a:spLocks noGrp="1"/>
          </p:cNvSpPr>
          <p:nvPr>
            <p:ph type="body" idx="1"/>
          </p:nvPr>
        </p:nvSpPr>
        <p:spPr>
          <a:xfrm>
            <a:off x="518984" y="1272746"/>
            <a:ext cx="11346182" cy="5387545"/>
          </a:xfrm>
        </p:spPr>
        <p:txBody>
          <a:bodyPr/>
          <a:lstStyle/>
          <a:p>
            <a:pPr marL="135464" indent="0">
              <a:buNone/>
            </a:pPr>
            <a:r>
              <a:rPr lang="ru-RU" dirty="0" smtClean="0"/>
              <a:t>	</a:t>
            </a:r>
          </a:p>
          <a:p>
            <a:pPr marL="135464" indent="0" algn="ctr">
              <a:buNone/>
            </a:pPr>
            <a:r>
              <a:rPr lang="ru-RU" sz="2000" b="1" dirty="0"/>
              <a:t>I. Общие положения</a:t>
            </a:r>
            <a:endParaRPr lang="ru-RU" sz="2000" dirty="0"/>
          </a:p>
          <a:p>
            <a:pPr marL="135464" indent="0" algn="just">
              <a:buNone/>
            </a:pPr>
            <a:r>
              <a:rPr lang="ru-RU" sz="2000" b="1" dirty="0" smtClean="0"/>
              <a:t>Пункт 2</a:t>
            </a:r>
            <a:r>
              <a:rPr lang="ru-RU" sz="2000" b="1" dirty="0"/>
              <a:t>. Программа предназначена для организаций отдыха детей и их оздоровления (руководителей, заместителей руководителей и специалистов, осуществляющих планирование деятельности организации отдыха детей и их оздоровления и коллектива педагогов и вожатых) и является </a:t>
            </a:r>
            <a:r>
              <a:rPr lang="ru-RU" sz="2000" b="1" dirty="0">
                <a:solidFill>
                  <a:srgbClr val="C00000"/>
                </a:solidFill>
              </a:rPr>
              <a:t>основой для разработки и реализации программ воспитательной работы в организациях, включенных в реестр организаций отдыха </a:t>
            </a:r>
            <a:r>
              <a:rPr lang="ru-RU" sz="2000" b="1" dirty="0" smtClean="0">
                <a:solidFill>
                  <a:srgbClr val="C00000"/>
                </a:solidFill>
              </a:rPr>
              <a:t>детей </a:t>
            </a:r>
            <a:r>
              <a:rPr lang="ru-RU" sz="2000" b="1" dirty="0">
                <a:solidFill>
                  <a:srgbClr val="C00000"/>
                </a:solidFill>
              </a:rPr>
              <a:t>и их </a:t>
            </a:r>
            <a:r>
              <a:rPr lang="ru-RU" sz="2000" b="1" dirty="0" smtClean="0">
                <a:solidFill>
                  <a:srgbClr val="C00000"/>
                </a:solidFill>
              </a:rPr>
              <a:t>оздоровления</a:t>
            </a:r>
          </a:p>
          <a:p>
            <a:pPr marL="135464" indent="0" algn="just">
              <a:buNone/>
            </a:pPr>
            <a:endParaRPr lang="ru-RU" sz="2000" b="1" i="1" dirty="0" smtClean="0"/>
          </a:p>
          <a:p>
            <a:pPr marL="135464" indent="0" algn="just">
              <a:buNone/>
            </a:pPr>
            <a:r>
              <a:rPr lang="ru-RU" sz="2000" b="1" i="1" dirty="0" smtClean="0"/>
              <a:t>Но:</a:t>
            </a:r>
            <a:r>
              <a:rPr lang="ru-RU" sz="2000" b="1" i="1" dirty="0" smtClean="0">
                <a:solidFill>
                  <a:srgbClr val="C00000"/>
                </a:solidFill>
              </a:rPr>
              <a:t> </a:t>
            </a:r>
            <a:r>
              <a:rPr lang="ru-RU" sz="2000" b="1" i="1" dirty="0" smtClean="0"/>
              <a:t>пункт </a:t>
            </a:r>
            <a:r>
              <a:rPr lang="ru-RU" sz="2000" b="1" dirty="0" smtClean="0"/>
              <a:t>21. (</a:t>
            </a:r>
            <a:r>
              <a:rPr lang="en-US" sz="2000" b="1" dirty="0" smtClean="0"/>
              <a:t>IV</a:t>
            </a:r>
            <a:r>
              <a:rPr lang="ru-RU" sz="2000" b="1" dirty="0" smtClean="0"/>
              <a:t>.Организационный раздел) Детский </a:t>
            </a:r>
            <a:r>
              <a:rPr lang="ru-RU" sz="2000" b="1" dirty="0"/>
              <a:t>оздоровительный </a:t>
            </a:r>
            <a:r>
              <a:rPr lang="ru-RU" sz="2000" b="1" dirty="0">
                <a:solidFill>
                  <a:srgbClr val="C00000"/>
                </a:solidFill>
              </a:rPr>
              <a:t>лагерь с дневным пребыванием детей организуется на базе общеобразовательных организаций или на базе учреждения спорта и культуры</a:t>
            </a:r>
            <a:r>
              <a:rPr lang="ru-RU" sz="2000" b="1" dirty="0"/>
              <a:t>. Для лагеря с дневным пребыванием детей характерны формы работы, не требующие длительной подготовки, репетиций с </a:t>
            </a:r>
            <a:r>
              <a:rPr lang="ru-RU" sz="2000" b="1" dirty="0" smtClean="0"/>
              <a:t>участниками...  - ???</a:t>
            </a:r>
            <a:endParaRPr lang="ru-RU" sz="2000" b="1" i="1" dirty="0">
              <a:solidFill>
                <a:srgbClr val="C00000"/>
              </a:solidFill>
            </a:endParaRPr>
          </a:p>
        </p:txBody>
      </p:sp>
    </p:spTree>
    <p:extLst>
      <p:ext uri="{BB962C8B-B14F-4D97-AF65-F5344CB8AC3E}">
        <p14:creationId xmlns:p14="http://schemas.microsoft.com/office/powerpoint/2010/main" val="322657075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Текст 2"/>
          <p:cNvSpPr>
            <a:spLocks noGrp="1"/>
          </p:cNvSpPr>
          <p:nvPr>
            <p:ph type="body" idx="1"/>
          </p:nvPr>
        </p:nvSpPr>
        <p:spPr>
          <a:xfrm>
            <a:off x="210065" y="1742303"/>
            <a:ext cx="11577983" cy="4905632"/>
          </a:xfrm>
        </p:spPr>
        <p:txBody>
          <a:bodyPr/>
          <a:lstStyle/>
          <a:p>
            <a:pPr marL="135464" indent="0" algn="ctr">
              <a:buNone/>
            </a:pPr>
            <a:r>
              <a:rPr lang="ru-RU" sz="2000" b="1" dirty="0"/>
              <a:t>II. Целевой раздел Программы</a:t>
            </a:r>
            <a:endParaRPr lang="ru-RU" sz="2000" dirty="0"/>
          </a:p>
          <a:p>
            <a:pPr marL="135464" indent="0">
              <a:buNone/>
            </a:pPr>
            <a:r>
              <a:rPr lang="ru-RU" sz="1800" dirty="0"/>
              <a:t>7. </a:t>
            </a:r>
            <a:r>
              <a:rPr lang="ru-RU" sz="1800" dirty="0">
                <a:solidFill>
                  <a:srgbClr val="C00000"/>
                </a:solidFill>
              </a:rPr>
              <a:t>Целью Программы </a:t>
            </a:r>
            <a:r>
              <a:rPr lang="ru-RU" sz="1800" dirty="0"/>
              <a:t>является актуализация, формирование и внедрение </a:t>
            </a:r>
            <a:r>
              <a:rPr lang="ru-RU" sz="1800" dirty="0">
                <a:solidFill>
                  <a:srgbClr val="C00000"/>
                </a:solidFill>
              </a:rPr>
              <a:t>единых подходов к воспитанию и развитию детей и молодежи </a:t>
            </a:r>
            <a:r>
              <a:rPr lang="ru-RU" sz="1800" dirty="0"/>
              <a:t>в сфере организации отдыха и оздоровления детей в преемственности </a:t>
            </a:r>
            <a:r>
              <a:rPr lang="ru-RU" sz="1800" dirty="0">
                <a:solidFill>
                  <a:srgbClr val="C00000"/>
                </a:solidFill>
              </a:rPr>
              <a:t>с единой системой воспитания и государственной политики в области образования подрастающего поколения в Российской Федерации.</a:t>
            </a:r>
          </a:p>
          <a:p>
            <a:pPr marL="135464" indent="0">
              <a:buNone/>
            </a:pPr>
            <a:r>
              <a:rPr lang="ru-RU" sz="1800" dirty="0"/>
              <a:t>8. Задачами Программы являются:</a:t>
            </a:r>
          </a:p>
          <a:p>
            <a:pPr marL="135464" indent="0">
              <a:buNone/>
            </a:pPr>
            <a:r>
              <a:rPr lang="ru-RU" sz="1800" dirty="0">
                <a:solidFill>
                  <a:srgbClr val="C00000"/>
                </a:solidFill>
              </a:rPr>
              <a:t>разработка единых подходов к воспитательной работе </a:t>
            </a:r>
            <a:r>
              <a:rPr lang="ru-RU" sz="1800" dirty="0"/>
              <a:t>педагогических коллективов организации отдыха детей и их оздоровления, а также иных организаций, осуществляющих воспитательные, досуговые и развивающие программы в сфере детского отдыха;</a:t>
            </a:r>
          </a:p>
          <a:p>
            <a:pPr marL="135464" indent="0">
              <a:buNone/>
            </a:pPr>
            <a:r>
              <a:rPr lang="ru-RU" sz="1800" dirty="0">
                <a:solidFill>
                  <a:srgbClr val="C00000"/>
                </a:solidFill>
              </a:rPr>
              <a:t>внедрение единых принципов, методов и форм организации воспитательной деятельности </a:t>
            </a:r>
            <a:r>
              <a:rPr lang="ru-RU" sz="1800" dirty="0"/>
              <a:t>организаций отдыха детей и оздоровления в их применении к процессу воспитания, формирования и развития субъектности детей в условиях временных детских коллективов и групп;</a:t>
            </a:r>
          </a:p>
          <a:p>
            <a:pPr marL="135464" indent="0">
              <a:buNone/>
            </a:pPr>
            <a:r>
              <a:rPr lang="ru-RU" sz="1800" dirty="0">
                <a:solidFill>
                  <a:srgbClr val="C00000"/>
                </a:solidFill>
              </a:rPr>
              <a:t>разработка и внедрение единых подходов к развитию инструментов мониторинга и оценки качества </a:t>
            </a:r>
            <a:r>
              <a:rPr lang="ru-RU" sz="1800" dirty="0"/>
              <a:t>воспитательного процесса при реализации Программы в организации отдыха детей и их оздоровления, а также в иных организациях, осуществляющих воспитательные, досуговые и развивающие программы в сфере детского отдыха.</a:t>
            </a:r>
          </a:p>
          <a:p>
            <a:pPr marL="135464" indent="0">
              <a:buNone/>
            </a:pPr>
            <a:endParaRPr lang="ru-RU" sz="1800" dirty="0"/>
          </a:p>
          <a:p>
            <a:pPr marL="135464" indent="0" algn="just">
              <a:buNone/>
            </a:pPr>
            <a:r>
              <a:rPr lang="ru-RU" dirty="0">
                <a:latin typeface="Arial" panose="020B0604020202020204" pitchFamily="34" charset="0"/>
                <a:cs typeface="Arial" panose="020B0604020202020204" pitchFamily="34" charset="0"/>
              </a:rPr>
              <a:t/>
            </a:r>
            <a:br>
              <a:rPr lang="ru-RU" dirty="0">
                <a:latin typeface="Arial" panose="020B0604020202020204" pitchFamily="34" charset="0"/>
                <a:cs typeface="Arial" panose="020B0604020202020204" pitchFamily="34" charset="0"/>
              </a:rPr>
            </a:br>
            <a:endParaRPr lang="ru-RU"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53378210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25834" y="523433"/>
            <a:ext cx="8665828" cy="736956"/>
          </a:xfrm>
        </p:spPr>
        <p:txBody>
          <a:bodyPr/>
          <a:lstStyle/>
          <a:p>
            <a:pPr algn="ctr"/>
            <a:endParaRPr lang="ru-RU" sz="3600" b="1" u="sng" dirty="0">
              <a:solidFill>
                <a:schemeClr val="bg1"/>
              </a:solidFill>
              <a:latin typeface="Arial" panose="020B0604020202020204" pitchFamily="34" charset="0"/>
              <a:cs typeface="Arial" panose="020B0604020202020204" pitchFamily="34" charset="0"/>
            </a:endParaRPr>
          </a:p>
        </p:txBody>
      </p:sp>
      <p:sp>
        <p:nvSpPr>
          <p:cNvPr id="3" name="Текст 2"/>
          <p:cNvSpPr>
            <a:spLocks noGrp="1"/>
          </p:cNvSpPr>
          <p:nvPr>
            <p:ph type="body" idx="1"/>
          </p:nvPr>
        </p:nvSpPr>
        <p:spPr>
          <a:xfrm>
            <a:off x="86496" y="1383956"/>
            <a:ext cx="11961341" cy="5276903"/>
          </a:xfrm>
        </p:spPr>
        <p:txBody>
          <a:bodyPr/>
          <a:lstStyle/>
          <a:p>
            <a:pPr marL="135464" indent="0">
              <a:buNone/>
            </a:pPr>
            <a:r>
              <a:rPr lang="ru-RU" sz="1600" dirty="0"/>
              <a:t>9</a:t>
            </a:r>
            <a:r>
              <a:rPr lang="ru-RU" sz="1600" b="1" dirty="0"/>
              <a:t>. </a:t>
            </a:r>
            <a:r>
              <a:rPr lang="ru-RU" sz="2000" b="1" dirty="0"/>
              <a:t>При реализации цели Программы следует учитывать возрастные группы детей:</a:t>
            </a:r>
          </a:p>
          <a:p>
            <a:pPr marL="135464" indent="0">
              <a:buNone/>
            </a:pPr>
            <a:r>
              <a:rPr lang="ru-RU" sz="1600" b="1" dirty="0">
                <a:solidFill>
                  <a:srgbClr val="C00000"/>
                </a:solidFill>
              </a:rPr>
              <a:t>7 - 10 лет - дети младшего школьного возраста;</a:t>
            </a:r>
          </a:p>
          <a:p>
            <a:pPr marL="135464" indent="0">
              <a:buNone/>
            </a:pPr>
            <a:r>
              <a:rPr lang="ru-RU" sz="1600" b="1" dirty="0">
                <a:solidFill>
                  <a:srgbClr val="C00000"/>
                </a:solidFill>
              </a:rPr>
              <a:t>11 - 14 лет - дети среднего школьного возраста;</a:t>
            </a:r>
          </a:p>
          <a:p>
            <a:pPr marL="135464" indent="0">
              <a:buNone/>
            </a:pPr>
            <a:r>
              <a:rPr lang="ru-RU" sz="1600" b="1" dirty="0">
                <a:solidFill>
                  <a:srgbClr val="C00000"/>
                </a:solidFill>
              </a:rPr>
              <a:t>15 - 17 лет - дети старшего школьного возраста.</a:t>
            </a:r>
          </a:p>
          <a:p>
            <a:pPr marL="135464" indent="0">
              <a:buNone/>
            </a:pPr>
            <a:r>
              <a:rPr lang="ru-RU" sz="1600" dirty="0"/>
              <a:t>10. Конкретизация цели воспитательной работы применительно к возрастным особенностям детей позволяет выделить в ней следующие целевые приоритеты:</a:t>
            </a:r>
          </a:p>
          <a:p>
            <a:pPr marL="135464" indent="0">
              <a:buNone/>
            </a:pPr>
            <a:r>
              <a:rPr lang="ru-RU" sz="1600" dirty="0"/>
              <a:t>10.1. В воспитании детей младшего школьного возраста целевым приоритетом является создание благоприятных условий для усвоения участниками </a:t>
            </a:r>
            <a:r>
              <a:rPr lang="ru-RU" sz="1600" dirty="0">
                <a:solidFill>
                  <a:srgbClr val="C00000"/>
                </a:solidFill>
              </a:rPr>
              <a:t>социально значимых знаний </a:t>
            </a:r>
            <a:r>
              <a:rPr lang="ru-RU" sz="1600" dirty="0"/>
              <a:t>- базовых норм поведения и культурно-исторических традиций общества. Воспитание в этом возрасте направлено на формирование у детей представлений о гражданских, нравственных и эстетических ценностях, развивает чувство принадлежности к семье, коллективу и Родине.</a:t>
            </a:r>
          </a:p>
          <a:p>
            <a:pPr marL="135464" indent="0">
              <a:buNone/>
            </a:pPr>
            <a:r>
              <a:rPr lang="ru-RU" sz="1600" dirty="0"/>
              <a:t>10.2. В воспитании детей среднего школьного возраста целевым приоритетом является создание условий для развития </a:t>
            </a:r>
            <a:r>
              <a:rPr lang="ru-RU" sz="1600" dirty="0">
                <a:solidFill>
                  <a:srgbClr val="C00000"/>
                </a:solidFill>
              </a:rPr>
              <a:t>социально значимых и ценностных отношений</a:t>
            </a:r>
            <a:r>
              <a:rPr lang="ru-RU" sz="1600" dirty="0"/>
              <a:t>. Воспитательная работа в этом возрасте направлена на формирование самостоятельности в принятии решений, осознанного отношения к гражданским обязанностям, уважения к традициям и культурным ценностям, развивает способность к социальной активности и навыки взаимодействия с окружающими.</a:t>
            </a:r>
          </a:p>
          <a:p>
            <a:pPr marL="135464" indent="0">
              <a:buNone/>
            </a:pPr>
            <a:r>
              <a:rPr lang="ru-RU" sz="1600" dirty="0"/>
              <a:t>10.3. Воспитание детей старшего школьного возраста ориентировано на создание условий для </a:t>
            </a:r>
            <a:r>
              <a:rPr lang="ru-RU" sz="1600" dirty="0">
                <a:solidFill>
                  <a:srgbClr val="C00000"/>
                </a:solidFill>
              </a:rPr>
              <a:t>приобретения опыта в осуществлении социально значимых действий и инициатив</a:t>
            </a:r>
            <a:r>
              <a:rPr lang="ru-RU" sz="1600" dirty="0"/>
              <a:t>. Целевым приоритетом является развитие гражданской зрелости, осознанного выбора жизненных и профессиональных направлений, формирование ответственности за свои поступки и готовности к активному участию в общественной жизни, а также уважение к правам и обязанностям гражданина.</a:t>
            </a:r>
          </a:p>
          <a:p>
            <a:pPr marL="135464" indent="0" algn="just">
              <a:buNone/>
            </a:pPr>
            <a:endParaRPr lang="ru-RU" sz="1200" dirty="0" smtClean="0">
              <a:latin typeface="Arial" panose="020B0604020202020204" pitchFamily="34" charset="0"/>
              <a:cs typeface="Arial" panose="020B0604020202020204" pitchFamily="34" charset="0"/>
            </a:endParaRPr>
          </a:p>
          <a:p>
            <a:endParaRPr lang="ru-RU" dirty="0"/>
          </a:p>
        </p:txBody>
      </p:sp>
    </p:spTree>
    <p:extLst>
      <p:ext uri="{BB962C8B-B14F-4D97-AF65-F5344CB8AC3E}">
        <p14:creationId xmlns:p14="http://schemas.microsoft.com/office/powerpoint/2010/main" val="411626932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Текст 2"/>
          <p:cNvSpPr>
            <a:spLocks noGrp="1"/>
          </p:cNvSpPr>
          <p:nvPr>
            <p:ph type="body" idx="1"/>
          </p:nvPr>
        </p:nvSpPr>
        <p:spPr>
          <a:xfrm>
            <a:off x="111212" y="1346886"/>
            <a:ext cx="11690902" cy="5375190"/>
          </a:xfrm>
        </p:spPr>
        <p:txBody>
          <a:bodyPr/>
          <a:lstStyle/>
          <a:p>
            <a:pPr marL="135464" indent="0" algn="ctr">
              <a:buNone/>
            </a:pPr>
            <a:r>
              <a:rPr lang="ru-RU" sz="1800" b="1" dirty="0"/>
              <a:t>III. Содержательный раздел</a:t>
            </a:r>
            <a:endParaRPr lang="ru-RU" sz="1800" dirty="0"/>
          </a:p>
          <a:p>
            <a:pPr marL="135464" indent="0">
              <a:buNone/>
            </a:pPr>
            <a:r>
              <a:rPr lang="ru-RU" sz="1600" dirty="0"/>
              <a:t>12. В основу каждого направления воспитательной работы в организации отдыха детей и их оздоровления заложены базовые ценности, которые способствуют всестороннему развитию личности и успешной социализации в современных </a:t>
            </a:r>
            <a:r>
              <a:rPr lang="ru-RU" sz="1600" dirty="0" smtClean="0"/>
              <a:t>условиях.  Основные </a:t>
            </a:r>
            <a:r>
              <a:rPr lang="ru-RU" sz="1600" dirty="0">
                <a:solidFill>
                  <a:srgbClr val="C00000"/>
                </a:solidFill>
              </a:rPr>
              <a:t>направления воспитательной работы </a:t>
            </a:r>
            <a:r>
              <a:rPr lang="ru-RU" sz="1600" dirty="0"/>
              <a:t>включают в себя:</a:t>
            </a:r>
          </a:p>
          <a:p>
            <a:r>
              <a:rPr lang="ru-RU" sz="1400" b="1" i="1" dirty="0">
                <a:solidFill>
                  <a:srgbClr val="C00000"/>
                </a:solidFill>
              </a:rPr>
              <a:t>гражданское воспитание</a:t>
            </a:r>
            <a:r>
              <a:rPr lang="ru-RU" sz="1200" b="1" i="1" dirty="0"/>
              <a:t>:</a:t>
            </a:r>
            <a:r>
              <a:rPr lang="ru-RU" sz="1200" dirty="0"/>
              <a:t> формирование российской гражданской идентичности, принадлежности к общности граждан Российской Федерации, к народу России как источнику власти в российском государстве и субъекту тысячелетней Российской государственности, знание и уважение прав, свобод и обязанностей гражданина Российской Федерации;</a:t>
            </a:r>
          </a:p>
          <a:p>
            <a:r>
              <a:rPr lang="ru-RU" sz="1400" b="1" i="1" dirty="0">
                <a:solidFill>
                  <a:srgbClr val="C00000"/>
                </a:solidFill>
              </a:rPr>
              <a:t>патриотическое воспитание</a:t>
            </a:r>
            <a:r>
              <a:rPr lang="ru-RU" sz="1200" dirty="0"/>
              <a:t>: воспитание любви к своему народу и уважения к другим народам России, формирование общероссийской культурной идентичности;</a:t>
            </a:r>
          </a:p>
          <a:p>
            <a:r>
              <a:rPr lang="ru-RU" sz="1400" b="1" i="1" dirty="0">
                <a:solidFill>
                  <a:srgbClr val="C00000"/>
                </a:solidFill>
              </a:rPr>
              <a:t>духовно-нравственное воспитание</a:t>
            </a:r>
            <a:r>
              <a:rPr lang="ru-RU" sz="1200" dirty="0"/>
              <a:t>: воспитание детей на основе духовно-нравственной культуры народов России, традиционных религий народов России, формирование традиционных российских семейных ценностей;</a:t>
            </a:r>
          </a:p>
          <a:p>
            <a:r>
              <a:rPr lang="ru-RU" sz="1400" b="1" i="1" dirty="0">
                <a:solidFill>
                  <a:srgbClr val="C00000"/>
                </a:solidFill>
              </a:rPr>
              <a:t>эстетическое воспитание</a:t>
            </a:r>
            <a:r>
              <a:rPr lang="ru-RU" sz="1200" b="1" i="1" dirty="0"/>
              <a:t>: </a:t>
            </a:r>
            <a:r>
              <a:rPr lang="ru-RU" sz="1200" dirty="0"/>
              <a:t>формирование эстетической культуры на основе российских традиционных духовных ценностей, приобщение к лучшим образцам отечественного и мирового искусства;</a:t>
            </a:r>
          </a:p>
          <a:p>
            <a:r>
              <a:rPr lang="ru-RU" sz="1400" b="1" i="1" dirty="0">
                <a:solidFill>
                  <a:srgbClr val="C00000"/>
                </a:solidFill>
              </a:rPr>
              <a:t>трудовое воспитание</a:t>
            </a:r>
            <a:r>
              <a:rPr lang="ru-RU" sz="1200" b="1" i="1" dirty="0"/>
              <a:t>: </a:t>
            </a:r>
            <a:r>
              <a:rPr lang="ru-RU" sz="1200" dirty="0"/>
              <a:t>воспитание уважения к труду, трудящимся, результатам труда (своего и других людей), ориентации на развитие самостоятельности, трудовую деятельность, получение профессии, личностное самовыражение в продуктивном, нравственно достойном труде в российском обществе, на достижение выдающихся результатов в труде, профессиональной деятельности;</a:t>
            </a:r>
          </a:p>
          <a:p>
            <a:pPr algn="just"/>
            <a:r>
              <a:rPr lang="ru-RU" sz="1400" b="1" i="1" dirty="0">
                <a:solidFill>
                  <a:srgbClr val="C00000"/>
                </a:solidFill>
              </a:rPr>
              <a:t>физическое воспитание, формирование культуры здорового образа жизни и эмоционального благополучия</a:t>
            </a:r>
            <a:r>
              <a:rPr lang="ru-RU" sz="1200" dirty="0"/>
              <a:t>: компонент </a:t>
            </a:r>
            <a:r>
              <a:rPr lang="ru-RU" sz="1200" dirty="0" err="1"/>
              <a:t>здоровьесберегающей</a:t>
            </a:r>
            <a:r>
              <a:rPr lang="ru-RU" sz="1200" dirty="0"/>
              <a:t> работы, создание благоприятного психологического климата, обеспечение рациональной и безопасной организации оздоровительно-образовательного процесса, эффективной физкультурно-оздоровительной работы, рационального питания, создание безопасной среды, освоение детьми норм безопасного поведения в природной, социальной среде, чрезвычайных ситуациях;</a:t>
            </a:r>
          </a:p>
          <a:p>
            <a:r>
              <a:rPr lang="ru-RU" sz="1400" b="1" i="1" dirty="0">
                <a:solidFill>
                  <a:srgbClr val="C00000"/>
                </a:solidFill>
              </a:rPr>
              <a:t>экологическое воспитание: </a:t>
            </a:r>
            <a:r>
              <a:rPr lang="ru-RU" sz="1200" dirty="0"/>
              <a:t>формирование экологической культуры, ответственного, бережного отношения к природе, окружающей среде на основе </a:t>
            </a:r>
            <a:r>
              <a:rPr lang="ru-RU" sz="1400" dirty="0">
                <a:solidFill>
                  <a:srgbClr val="C00000"/>
                </a:solidFill>
              </a:rPr>
              <a:t>российских традиционных духовных ценностей;</a:t>
            </a:r>
          </a:p>
          <a:p>
            <a:r>
              <a:rPr lang="ru-RU" sz="1400" b="1" i="1" dirty="0">
                <a:solidFill>
                  <a:srgbClr val="C00000"/>
                </a:solidFill>
              </a:rPr>
              <a:t>познавательное направление воспитания</a:t>
            </a:r>
            <a:r>
              <a:rPr lang="ru-RU" sz="1200" dirty="0"/>
              <a:t>: стремление к познанию себя и других людей, природы и общества, к знаниям, образованию с учетом личностных интересов и общественных потребностей.</a:t>
            </a:r>
          </a:p>
          <a:p>
            <a:endParaRPr lang="ru-RU" sz="1400" dirty="0"/>
          </a:p>
        </p:txBody>
      </p:sp>
    </p:spTree>
    <p:extLst>
      <p:ext uri="{BB962C8B-B14F-4D97-AF65-F5344CB8AC3E}">
        <p14:creationId xmlns:p14="http://schemas.microsoft.com/office/powerpoint/2010/main" val="209268295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Текст 2"/>
          <p:cNvSpPr>
            <a:spLocks noGrp="1"/>
          </p:cNvSpPr>
          <p:nvPr>
            <p:ph type="body" idx="1"/>
          </p:nvPr>
        </p:nvSpPr>
        <p:spPr>
          <a:xfrm>
            <a:off x="111212" y="1346885"/>
            <a:ext cx="11690902" cy="5511115"/>
          </a:xfrm>
        </p:spPr>
        <p:txBody>
          <a:bodyPr/>
          <a:lstStyle/>
          <a:p>
            <a:pPr marL="135464" indent="0" algn="ctr">
              <a:buNone/>
            </a:pPr>
            <a:r>
              <a:rPr lang="ru-RU" sz="1800" b="1" dirty="0"/>
              <a:t>III. Содержательный раздел</a:t>
            </a:r>
            <a:endParaRPr lang="ru-RU" sz="1800" dirty="0"/>
          </a:p>
          <a:p>
            <a:pPr marL="135464" indent="0">
              <a:buNone/>
            </a:pPr>
            <a:r>
              <a:rPr lang="ru-RU" sz="1600" dirty="0"/>
              <a:t>13. В общем блоке реализации содержания </a:t>
            </a:r>
            <a:r>
              <a:rPr lang="ru-RU" sz="1600" b="1" u="sng" dirty="0">
                <a:solidFill>
                  <a:srgbClr val="C00000"/>
                </a:solidFill>
              </a:rPr>
              <a:t>"Мир" </a:t>
            </a:r>
            <a:r>
              <a:rPr lang="ru-RU" sz="1600" dirty="0"/>
              <a:t>учитываются такие категории, как </a:t>
            </a:r>
            <a:r>
              <a:rPr lang="ru-RU" sz="1600" dirty="0">
                <a:solidFill>
                  <a:srgbClr val="C00000"/>
                </a:solidFill>
              </a:rPr>
              <a:t>мировая культура, знакомство с достижениями науки с античных времен до наших дней, вклад российских ученых и деятелей культуры в мировые культуру и науку; знакомство с духовными ценностями человечества</a:t>
            </a:r>
            <a:r>
              <a:rPr lang="ru-RU" sz="1600" dirty="0" smtClean="0">
                <a:solidFill>
                  <a:srgbClr val="C00000"/>
                </a:solidFill>
              </a:rPr>
              <a:t>.</a:t>
            </a:r>
          </a:p>
          <a:p>
            <a:pPr marL="135464" indent="0">
              <a:buNone/>
            </a:pPr>
            <a:r>
              <a:rPr lang="ru-RU" sz="1600" dirty="0"/>
              <a:t>14. В общем блоке реализации содержания </a:t>
            </a:r>
            <a:r>
              <a:rPr lang="ru-RU" sz="1600" b="1" u="sng" dirty="0">
                <a:solidFill>
                  <a:srgbClr val="C00000"/>
                </a:solidFill>
              </a:rPr>
              <a:t>"Россия"</a:t>
            </a:r>
            <a:r>
              <a:rPr lang="ru-RU" sz="1600" b="1" dirty="0">
                <a:solidFill>
                  <a:srgbClr val="C00000"/>
                </a:solidFill>
              </a:rPr>
              <a:t> </a:t>
            </a:r>
            <a:r>
              <a:rPr lang="ru-RU" sz="1600" dirty="0"/>
              <a:t>предлагаются пять комплексов мероприятий:</a:t>
            </a:r>
          </a:p>
          <a:p>
            <a:pPr marL="135464" indent="0">
              <a:buNone/>
            </a:pPr>
            <a:r>
              <a:rPr lang="ru-RU" sz="1400" b="1" i="1" dirty="0"/>
              <a:t>Первый комплекс мероприятий </a:t>
            </a:r>
            <a:r>
              <a:rPr lang="ru-RU" sz="1400" dirty="0">
                <a:solidFill>
                  <a:srgbClr val="C00000"/>
                </a:solidFill>
              </a:rPr>
              <a:t>связан с народом России, его тысячелетней историей, с общероссийской культурной принадлежностью и идентичностью, с историческим единством народа России, общностью его исторической судьбы, памятью предков, передавших нам любовь и уважение к Отечеству, веру в добро и справедливость.</a:t>
            </a:r>
          </a:p>
          <a:p>
            <a:pPr marL="135464" indent="0">
              <a:buNone/>
            </a:pPr>
            <a:r>
              <a:rPr lang="ru-RU" sz="1400" b="1" i="1" dirty="0"/>
              <a:t>Второй комплекс мероприятий </a:t>
            </a:r>
            <a:r>
              <a:rPr lang="ru-RU" sz="1400" dirty="0"/>
              <a:t>касается </a:t>
            </a:r>
            <a:r>
              <a:rPr lang="ru-RU" sz="1400" dirty="0">
                <a:solidFill>
                  <a:srgbClr val="C00000"/>
                </a:solidFill>
              </a:rPr>
              <a:t>суверенитета и безопасности, защиты российского общества, народа России, и в первую очередь, памяти защитников Отечества и подвигов героев Отечества, сохранения исторической правды.</a:t>
            </a:r>
          </a:p>
          <a:p>
            <a:pPr marL="135464" indent="0">
              <a:buNone/>
            </a:pPr>
            <a:r>
              <a:rPr lang="ru-RU" sz="1400" b="1" i="1" dirty="0"/>
              <a:t>Третий комплекс мероприятий </a:t>
            </a:r>
            <a:r>
              <a:rPr lang="ru-RU" sz="1400" dirty="0"/>
              <a:t>направлен на </a:t>
            </a:r>
            <a:r>
              <a:rPr lang="ru-RU" sz="1400" dirty="0">
                <a:solidFill>
                  <a:srgbClr val="C00000"/>
                </a:solidFill>
              </a:rPr>
              <a:t>служение российскому обществу и исторически сложившееся государственное единство, гражданство Российской Федерации и приверженность Российскому государству. Многообразие народов России, российского общества: народы, национальные общины, религии, культуры, языки - всё, что являются ценностью</a:t>
            </a:r>
            <a:r>
              <a:rPr lang="ru-RU" sz="1400" dirty="0"/>
              <a:t>. (как самостоятельно, так и во взаимодействии с РДДМ «Движение первых»)</a:t>
            </a:r>
          </a:p>
          <a:p>
            <a:pPr marL="135464" indent="0">
              <a:buNone/>
            </a:pPr>
            <a:r>
              <a:rPr lang="ru-RU" sz="1400" b="1" i="1" dirty="0"/>
              <a:t>Четвертый комплекс мероприятий</a:t>
            </a:r>
            <a:r>
              <a:rPr lang="ru-RU" sz="1400" dirty="0"/>
              <a:t> связан </a:t>
            </a:r>
            <a:r>
              <a:rPr lang="ru-RU" sz="1400" dirty="0">
                <a:solidFill>
                  <a:srgbClr val="C00000"/>
                </a:solidFill>
              </a:rPr>
              <a:t>с русским языком - государственным языком Российской Федерации</a:t>
            </a:r>
            <a:r>
              <a:rPr lang="ru-RU" sz="1400" dirty="0"/>
              <a:t>. Это язык межнационального общения, который является средством коммуникации всех народов Российской Федерации, основой их социально-экономической, культурной и духовной консолидации.</a:t>
            </a:r>
          </a:p>
          <a:p>
            <a:pPr marL="135464" indent="0">
              <a:buNone/>
            </a:pPr>
            <a:r>
              <a:rPr lang="ru-RU" sz="1400" b="1" i="1" dirty="0"/>
              <a:t>Пятый комплекс мероприятий </a:t>
            </a:r>
            <a:r>
              <a:rPr lang="ru-RU" sz="1400" dirty="0"/>
              <a:t>связан </a:t>
            </a:r>
            <a:r>
              <a:rPr lang="ru-RU" sz="1400" dirty="0">
                <a:solidFill>
                  <a:srgbClr val="C00000"/>
                </a:solidFill>
              </a:rPr>
              <a:t>с родной природой (малой Родины, своего края, России),</a:t>
            </a:r>
            <a:r>
              <a:rPr lang="ru-RU" sz="1400" dirty="0"/>
              <a:t> с ответственностью за сохранение природы перед будущими поколениями с бережливостью в использовании природных ресурсов</a:t>
            </a:r>
            <a:r>
              <a:rPr lang="ru-RU" sz="1400" dirty="0" smtClean="0"/>
              <a:t>.</a:t>
            </a:r>
          </a:p>
          <a:p>
            <a:pPr marL="135464" indent="0">
              <a:buNone/>
            </a:pPr>
            <a:r>
              <a:rPr lang="ru-RU" sz="1600" dirty="0"/>
              <a:t>15. Общий блок реализации содержания </a:t>
            </a:r>
            <a:r>
              <a:rPr lang="ru-RU" sz="1600" b="1" u="sng" dirty="0">
                <a:solidFill>
                  <a:srgbClr val="C00000"/>
                </a:solidFill>
              </a:rPr>
              <a:t>"Человек"</a:t>
            </a:r>
            <a:r>
              <a:rPr lang="ru-RU" sz="1600" b="1" dirty="0">
                <a:solidFill>
                  <a:srgbClr val="C00000"/>
                </a:solidFill>
              </a:rPr>
              <a:t> </a:t>
            </a:r>
            <a:r>
              <a:rPr lang="ru-RU" sz="1600" dirty="0"/>
              <a:t>отражает комплекс мероприятий, направленных на </a:t>
            </a:r>
            <a:r>
              <a:rPr lang="ru-RU" sz="1600" dirty="0">
                <a:solidFill>
                  <a:srgbClr val="C00000"/>
                </a:solidFill>
              </a:rPr>
              <a:t>воспитание культуры здорового образа жизни, личной и общественной безопасности.</a:t>
            </a:r>
          </a:p>
          <a:p>
            <a:pPr marL="135464" indent="0">
              <a:buNone/>
            </a:pPr>
            <a:endParaRPr lang="ru-RU" sz="1600" dirty="0"/>
          </a:p>
          <a:p>
            <a:pPr marL="135464" indent="0">
              <a:buNone/>
            </a:pPr>
            <a:endParaRPr lang="ru-RU" sz="1600" dirty="0"/>
          </a:p>
          <a:p>
            <a:endParaRPr lang="ru-RU" sz="1400" dirty="0"/>
          </a:p>
        </p:txBody>
      </p:sp>
    </p:spTree>
    <p:extLst>
      <p:ext uri="{BB962C8B-B14F-4D97-AF65-F5344CB8AC3E}">
        <p14:creationId xmlns:p14="http://schemas.microsoft.com/office/powerpoint/2010/main" val="361390163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Текст 2"/>
          <p:cNvSpPr>
            <a:spLocks noGrp="1"/>
          </p:cNvSpPr>
          <p:nvPr>
            <p:ph type="body" idx="1"/>
          </p:nvPr>
        </p:nvSpPr>
        <p:spPr>
          <a:xfrm>
            <a:off x="469557" y="1495168"/>
            <a:ext cx="11439677" cy="5165124"/>
          </a:xfrm>
        </p:spPr>
        <p:txBody>
          <a:bodyPr/>
          <a:lstStyle/>
          <a:p>
            <a:pPr marL="135464" indent="0" algn="ctr">
              <a:buNone/>
            </a:pPr>
            <a:r>
              <a:rPr lang="ru-RU" dirty="0" smtClean="0"/>
              <a:t>	</a:t>
            </a:r>
            <a:r>
              <a:rPr lang="ru-RU" altLang="ru-RU" sz="2000" b="1" dirty="0">
                <a:solidFill>
                  <a:srgbClr val="C00000"/>
                </a:solidFill>
                <a:latin typeface="Times New Roman" panose="02020603050405020304" pitchFamily="18" charset="0"/>
                <a:cs typeface="Times New Roman" panose="02020603050405020304" pitchFamily="18" charset="0"/>
              </a:rPr>
              <a:t>Федеральная программа воспитания (</a:t>
            </a:r>
            <a:r>
              <a:rPr lang="ru-RU" sz="2000" b="1" dirty="0">
                <a:solidFill>
                  <a:srgbClr val="002060"/>
                </a:solidFill>
                <a:latin typeface="Times New Roman" panose="02020603050405020304" pitchFamily="18" charset="0"/>
                <a:cs typeface="Times New Roman" panose="02020603050405020304" pitchFamily="18" charset="0"/>
              </a:rPr>
              <a:t>Примерная рабочая программа воспитания для общеобразовательных организаций </a:t>
            </a:r>
            <a:r>
              <a:rPr lang="ru-RU" sz="1800" b="1" dirty="0">
                <a:solidFill>
                  <a:srgbClr val="002060"/>
                </a:solidFill>
                <a:latin typeface="Times New Roman" panose="02020603050405020304" pitchFamily="18" charset="0"/>
                <a:cs typeface="Times New Roman" panose="02020603050405020304" pitchFamily="18" charset="0"/>
              </a:rPr>
              <a:t>(</a:t>
            </a:r>
            <a:r>
              <a:rPr lang="ru-RU" sz="1800" dirty="0">
                <a:solidFill>
                  <a:srgbClr val="002060"/>
                </a:solidFill>
                <a:latin typeface="Times New Roman" panose="02020603050405020304" pitchFamily="18" charset="0"/>
                <a:cs typeface="Times New Roman" panose="02020603050405020304" pitchFamily="18" charset="0"/>
              </a:rPr>
              <a:t>Институт изучения детства, семьи и воспитания РАО, </a:t>
            </a:r>
            <a:r>
              <a:rPr lang="ru-RU" sz="1800" i="1" dirty="0">
                <a:solidFill>
                  <a:srgbClr val="C00000"/>
                </a:solidFill>
                <a:latin typeface="Times New Roman" panose="02020603050405020304" pitchFamily="18" charset="0"/>
                <a:cs typeface="Times New Roman" panose="02020603050405020304" pitchFamily="18" charset="0"/>
              </a:rPr>
              <a:t>одобрена решением федерального учебно-методического объединения по общему образованию </a:t>
            </a:r>
            <a:r>
              <a:rPr lang="ru-RU" sz="1800" b="1" i="1" dirty="0">
                <a:solidFill>
                  <a:srgbClr val="C00000"/>
                </a:solidFill>
                <a:latin typeface="Times New Roman" panose="02020603050405020304" pitchFamily="18" charset="0"/>
                <a:cs typeface="Times New Roman" panose="02020603050405020304" pitchFamily="18" charset="0"/>
              </a:rPr>
              <a:t>(протокол от 23 июня 2022 г. № 3/22</a:t>
            </a:r>
            <a:r>
              <a:rPr lang="ru-RU" sz="1800" b="1" dirty="0" smtClean="0">
                <a:solidFill>
                  <a:srgbClr val="C00000"/>
                </a:solidFill>
                <a:latin typeface="Times New Roman" panose="02020603050405020304" pitchFamily="18" charset="0"/>
                <a:cs typeface="Times New Roman" panose="02020603050405020304" pitchFamily="18" charset="0"/>
              </a:rPr>
              <a:t>))</a:t>
            </a:r>
          </a:p>
          <a:p>
            <a:pPr marL="0" indent="0">
              <a:lnSpc>
                <a:spcPct val="100000"/>
              </a:lnSpc>
              <a:spcBef>
                <a:spcPts val="0"/>
              </a:spcBef>
              <a:buNone/>
            </a:pPr>
            <a:r>
              <a:rPr lang="ru-RU" sz="1600" b="1" dirty="0">
                <a:solidFill>
                  <a:srgbClr val="C00000"/>
                </a:solidFill>
                <a:latin typeface="Times New Roman" panose="02020603050405020304" pitchFamily="18" charset="0"/>
                <a:cs typeface="Times New Roman" panose="02020603050405020304" pitchFamily="18" charset="0"/>
              </a:rPr>
              <a:t>Пояснительная записка</a:t>
            </a:r>
          </a:p>
          <a:p>
            <a:pPr marL="0" indent="0">
              <a:lnSpc>
                <a:spcPct val="100000"/>
              </a:lnSpc>
              <a:spcBef>
                <a:spcPts val="0"/>
              </a:spcBef>
              <a:buNone/>
            </a:pPr>
            <a:r>
              <a:rPr lang="ru-RU" sz="1600" b="1" dirty="0">
                <a:solidFill>
                  <a:srgbClr val="C00000"/>
                </a:solidFill>
                <a:latin typeface="Times New Roman" panose="02020603050405020304" pitchFamily="18" charset="0"/>
                <a:cs typeface="Times New Roman" panose="02020603050405020304" pitchFamily="18" charset="0"/>
              </a:rPr>
              <a:t>РАЗДЕЛ 1. ЦЕЛЕВОЙ</a:t>
            </a:r>
          </a:p>
          <a:p>
            <a:pPr marL="0" indent="0">
              <a:lnSpc>
                <a:spcPct val="100000"/>
              </a:lnSpc>
              <a:spcBef>
                <a:spcPts val="0"/>
              </a:spcBef>
              <a:buNone/>
            </a:pPr>
            <a:r>
              <a:rPr lang="ru-RU" sz="1600" b="1" dirty="0">
                <a:latin typeface="Times New Roman" panose="02020603050405020304" pitchFamily="18" charset="0"/>
                <a:cs typeface="Times New Roman" panose="02020603050405020304" pitchFamily="18" charset="0"/>
              </a:rPr>
              <a:t>1.1 Цель и задачи воспитания обучающихся</a:t>
            </a:r>
          </a:p>
          <a:p>
            <a:pPr marL="0" indent="0">
              <a:lnSpc>
                <a:spcPct val="100000"/>
              </a:lnSpc>
              <a:spcBef>
                <a:spcPts val="0"/>
              </a:spcBef>
              <a:buNone/>
            </a:pPr>
            <a:r>
              <a:rPr lang="ru-RU" sz="1600" b="1" dirty="0">
                <a:latin typeface="Times New Roman" panose="02020603050405020304" pitchFamily="18" charset="0"/>
                <a:cs typeface="Times New Roman" panose="02020603050405020304" pitchFamily="18" charset="0"/>
              </a:rPr>
              <a:t>1.2 Направления воспитания</a:t>
            </a:r>
          </a:p>
          <a:p>
            <a:pPr marL="0" indent="0">
              <a:lnSpc>
                <a:spcPct val="100000"/>
              </a:lnSpc>
              <a:spcBef>
                <a:spcPts val="0"/>
              </a:spcBef>
              <a:buNone/>
            </a:pPr>
            <a:r>
              <a:rPr lang="ru-RU" sz="1600" b="1" dirty="0">
                <a:latin typeface="Times New Roman" panose="02020603050405020304" pitchFamily="18" charset="0"/>
                <a:cs typeface="Times New Roman" panose="02020603050405020304" pitchFamily="18" charset="0"/>
              </a:rPr>
              <a:t>1.3 Целевые ориентиры результатов воспитания</a:t>
            </a:r>
          </a:p>
          <a:p>
            <a:pPr marL="0" indent="0">
              <a:lnSpc>
                <a:spcPct val="100000"/>
              </a:lnSpc>
              <a:spcBef>
                <a:spcPts val="0"/>
              </a:spcBef>
              <a:buNone/>
            </a:pPr>
            <a:r>
              <a:rPr lang="ru-RU" sz="1600" b="1" dirty="0">
                <a:solidFill>
                  <a:srgbClr val="C00000"/>
                </a:solidFill>
                <a:latin typeface="Times New Roman" panose="02020603050405020304" pitchFamily="18" charset="0"/>
                <a:cs typeface="Times New Roman" panose="02020603050405020304" pitchFamily="18" charset="0"/>
              </a:rPr>
              <a:t>РАЗДЕЛ 2. СОДЕРЖАТЕЛЬНЫЙ</a:t>
            </a:r>
          </a:p>
          <a:p>
            <a:pPr marL="0" indent="0">
              <a:lnSpc>
                <a:spcPct val="100000"/>
              </a:lnSpc>
              <a:spcBef>
                <a:spcPts val="0"/>
              </a:spcBef>
              <a:buNone/>
            </a:pPr>
            <a:r>
              <a:rPr lang="ru-RU" sz="1600" b="1" dirty="0">
                <a:latin typeface="Times New Roman" panose="02020603050405020304" pitchFamily="18" charset="0"/>
                <a:cs typeface="Times New Roman" panose="02020603050405020304" pitchFamily="18" charset="0"/>
              </a:rPr>
              <a:t>2.1 Уклад общеобразовательной организации</a:t>
            </a:r>
          </a:p>
          <a:p>
            <a:pPr marL="0" indent="0">
              <a:lnSpc>
                <a:spcPct val="100000"/>
              </a:lnSpc>
              <a:spcBef>
                <a:spcPts val="0"/>
              </a:spcBef>
              <a:buNone/>
            </a:pPr>
            <a:r>
              <a:rPr lang="ru-RU" sz="1600" b="1" dirty="0">
                <a:latin typeface="Times New Roman" panose="02020603050405020304" pitchFamily="18" charset="0"/>
                <a:cs typeface="Times New Roman" panose="02020603050405020304" pitchFamily="18" charset="0"/>
              </a:rPr>
              <a:t>2.2 Виды, формы и содержание воспитательной деятельности</a:t>
            </a:r>
          </a:p>
          <a:p>
            <a:pPr marL="0" indent="0">
              <a:lnSpc>
                <a:spcPct val="100000"/>
              </a:lnSpc>
              <a:spcBef>
                <a:spcPts val="0"/>
              </a:spcBef>
              <a:buNone/>
            </a:pPr>
            <a:r>
              <a:rPr lang="ru-RU" sz="1600" b="1" dirty="0">
                <a:solidFill>
                  <a:srgbClr val="C00000"/>
                </a:solidFill>
                <a:latin typeface="Times New Roman" panose="02020603050405020304" pitchFamily="18" charset="0"/>
                <a:cs typeface="Times New Roman" panose="02020603050405020304" pitchFamily="18" charset="0"/>
              </a:rPr>
              <a:t>РАЗДЕЛ 3. ОРГАНИЗАЦИОННЫЙ</a:t>
            </a:r>
          </a:p>
          <a:p>
            <a:pPr marL="0" indent="0">
              <a:lnSpc>
                <a:spcPct val="100000"/>
              </a:lnSpc>
              <a:spcBef>
                <a:spcPts val="0"/>
              </a:spcBef>
              <a:buNone/>
            </a:pPr>
            <a:r>
              <a:rPr lang="ru-RU" sz="1600" b="1" dirty="0">
                <a:latin typeface="Times New Roman" panose="02020603050405020304" pitchFamily="18" charset="0"/>
                <a:cs typeface="Times New Roman" panose="02020603050405020304" pitchFamily="18" charset="0"/>
              </a:rPr>
              <a:t>3.1 Кадровое обеспечение</a:t>
            </a:r>
          </a:p>
          <a:p>
            <a:pPr marL="0" indent="0">
              <a:lnSpc>
                <a:spcPct val="100000"/>
              </a:lnSpc>
              <a:spcBef>
                <a:spcPts val="0"/>
              </a:spcBef>
              <a:buNone/>
            </a:pPr>
            <a:r>
              <a:rPr lang="ru-RU" sz="1600" b="1" dirty="0">
                <a:latin typeface="Times New Roman" panose="02020603050405020304" pitchFamily="18" charset="0"/>
                <a:cs typeface="Times New Roman" panose="02020603050405020304" pitchFamily="18" charset="0"/>
              </a:rPr>
              <a:t>3.2 Нормативно-методическое обеспечение</a:t>
            </a:r>
          </a:p>
          <a:p>
            <a:pPr marL="0" indent="0">
              <a:lnSpc>
                <a:spcPct val="100000"/>
              </a:lnSpc>
              <a:spcBef>
                <a:spcPts val="0"/>
              </a:spcBef>
              <a:buNone/>
            </a:pPr>
            <a:r>
              <a:rPr lang="ru-RU" sz="1600" b="1" dirty="0">
                <a:latin typeface="Times New Roman" panose="02020603050405020304" pitchFamily="18" charset="0"/>
                <a:cs typeface="Times New Roman" panose="02020603050405020304" pitchFamily="18" charset="0"/>
              </a:rPr>
              <a:t>3.3 Требования к условиям работы с обучающимися с особыми образовательными потребностями</a:t>
            </a:r>
          </a:p>
          <a:p>
            <a:pPr marL="0" indent="0">
              <a:lnSpc>
                <a:spcPct val="100000"/>
              </a:lnSpc>
              <a:spcBef>
                <a:spcPts val="0"/>
              </a:spcBef>
              <a:buNone/>
            </a:pPr>
            <a:r>
              <a:rPr lang="ru-RU" sz="1600" b="1" dirty="0">
                <a:latin typeface="Times New Roman" panose="02020603050405020304" pitchFamily="18" charset="0"/>
                <a:cs typeface="Times New Roman" panose="02020603050405020304" pitchFamily="18" charset="0"/>
              </a:rPr>
              <a:t>3.4 Система поощрения социальной успешности и проявлений активной жизненной позиции обучающихся</a:t>
            </a:r>
          </a:p>
          <a:p>
            <a:pPr marL="0" indent="0">
              <a:lnSpc>
                <a:spcPct val="100000"/>
              </a:lnSpc>
              <a:spcBef>
                <a:spcPts val="0"/>
              </a:spcBef>
              <a:buNone/>
            </a:pPr>
            <a:r>
              <a:rPr lang="ru-RU" sz="1600" b="1" dirty="0">
                <a:latin typeface="Times New Roman" panose="02020603050405020304" pitchFamily="18" charset="0"/>
                <a:cs typeface="Times New Roman" panose="02020603050405020304" pitchFamily="18" charset="0"/>
              </a:rPr>
              <a:t>3.5 Анализ воспитательного процесса</a:t>
            </a:r>
          </a:p>
          <a:p>
            <a:pPr marL="0" indent="0">
              <a:lnSpc>
                <a:spcPct val="100000"/>
              </a:lnSpc>
              <a:spcBef>
                <a:spcPts val="0"/>
              </a:spcBef>
              <a:buNone/>
            </a:pPr>
            <a:r>
              <a:rPr lang="ru-RU" sz="1600" b="1" dirty="0">
                <a:solidFill>
                  <a:srgbClr val="C00000"/>
                </a:solidFill>
                <a:latin typeface="Times New Roman" panose="02020603050405020304" pitchFamily="18" charset="0"/>
                <a:cs typeface="Times New Roman" panose="02020603050405020304" pitchFamily="18" charset="0"/>
              </a:rPr>
              <a:t>Примерный календарный план воспитательной работы</a:t>
            </a:r>
          </a:p>
          <a:p>
            <a:pPr marL="135464" indent="0" algn="just">
              <a:buNone/>
            </a:pPr>
            <a:endParaRPr lang="ru-RU" sz="1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50699361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Текст 2"/>
          <p:cNvSpPr>
            <a:spLocks noGrp="1"/>
          </p:cNvSpPr>
          <p:nvPr>
            <p:ph type="body" idx="1"/>
          </p:nvPr>
        </p:nvSpPr>
        <p:spPr>
          <a:xfrm>
            <a:off x="197708" y="1717589"/>
            <a:ext cx="11604405" cy="5016843"/>
          </a:xfrm>
        </p:spPr>
        <p:txBody>
          <a:bodyPr/>
          <a:lstStyle/>
          <a:p>
            <a:pPr marL="135464" indent="0" algn="ctr">
              <a:buNone/>
            </a:pPr>
            <a:r>
              <a:rPr lang="ru-RU" sz="1800" b="1" dirty="0"/>
              <a:t>III. Содержательный раздел</a:t>
            </a:r>
            <a:endParaRPr lang="ru-RU" sz="1800" dirty="0"/>
          </a:p>
          <a:p>
            <a:pPr marL="135464" indent="0">
              <a:buNone/>
            </a:pPr>
            <a:r>
              <a:rPr lang="ru-RU" sz="1800" b="1" dirty="0" smtClean="0"/>
              <a:t>16.</a:t>
            </a:r>
            <a:r>
              <a:rPr lang="ru-RU" sz="1800" b="1" dirty="0" smtClean="0">
                <a:solidFill>
                  <a:srgbClr val="C00000"/>
                </a:solidFill>
              </a:rPr>
              <a:t>Инвариантные</a:t>
            </a:r>
            <a:r>
              <a:rPr lang="ru-RU" sz="1800" b="1" dirty="0" smtClean="0"/>
              <a:t> </a:t>
            </a:r>
            <a:r>
              <a:rPr lang="ru-RU" sz="1800" b="1" dirty="0"/>
              <a:t>общие содержательные модули включают:</a:t>
            </a:r>
          </a:p>
          <a:p>
            <a:pPr marL="135464" indent="0">
              <a:buNone/>
            </a:pPr>
            <a:r>
              <a:rPr lang="ru-RU" sz="1600" b="1" dirty="0"/>
              <a:t>16.1. Модуль "Спортивно-оздоровительная работа".</a:t>
            </a:r>
          </a:p>
          <a:p>
            <a:pPr marL="135464" indent="0">
              <a:buNone/>
            </a:pPr>
            <a:r>
              <a:rPr lang="ru-RU" sz="1600" b="1" dirty="0"/>
              <a:t>16.2. Модуль "Культура России".</a:t>
            </a:r>
          </a:p>
          <a:p>
            <a:pPr marL="135464" indent="0" algn="just">
              <a:buNone/>
            </a:pPr>
            <a:r>
              <a:rPr lang="ru-RU" sz="1400" i="1" dirty="0"/>
              <a:t>Воспитательная работа предполагает просмотр отечественных кинофильмов, спектаклей, концертов и литературно-музыкальных композиций; участие в виртуальных экскурсиях и выставках; проведение "громких" чтений, чтений по ролям; постановки спектаклей; реализацию иных форм мероприятий на основе и с привлечением произведений, созданных отечественными учреждениями культуры, в том числе в рамках тематического </a:t>
            </a:r>
            <a:r>
              <a:rPr lang="ru-RU" sz="1400" i="1" dirty="0" smtClean="0"/>
              <a:t>дня. Организация </a:t>
            </a:r>
            <a:r>
              <a:rPr lang="ru-RU" sz="1400" i="1" dirty="0"/>
              <a:t>воспитательной работы в рамках модуля "Культура России" возможна с использованием различных безвозмездных электронных ресурсов, созданных в сфере культуры: "</a:t>
            </a:r>
            <a:r>
              <a:rPr lang="ru-RU" sz="1400" i="1" dirty="0" err="1"/>
              <a:t>Культура.РФ</a:t>
            </a:r>
            <a:r>
              <a:rPr lang="ru-RU" sz="1400" i="1" dirty="0"/>
              <a:t>", Национальная электронная библиотека, Национальная электронная детская библиотека, Президентская библиотека и других.</a:t>
            </a:r>
          </a:p>
          <a:p>
            <a:pPr marL="135464" indent="0">
              <a:buNone/>
            </a:pPr>
            <a:r>
              <a:rPr lang="ru-RU" sz="1600" b="1" dirty="0"/>
              <a:t>16.3. Модуль "Психолого-педагогическое сопровождение".</a:t>
            </a:r>
          </a:p>
          <a:p>
            <a:pPr marL="135464" indent="0">
              <a:buNone/>
            </a:pPr>
            <a:r>
              <a:rPr lang="ru-RU" sz="1600" b="1" dirty="0"/>
              <a:t>16.4. Модуль "Детское самоуправление".</a:t>
            </a:r>
          </a:p>
          <a:p>
            <a:pPr marL="135464" indent="0">
              <a:buNone/>
            </a:pPr>
            <a:r>
              <a:rPr lang="ru-RU" sz="1600" dirty="0" smtClean="0"/>
              <a:t>(</a:t>
            </a:r>
            <a:r>
              <a:rPr lang="ru-RU" sz="1600" dirty="0" smtClean="0">
                <a:solidFill>
                  <a:srgbClr val="C00000"/>
                </a:solidFill>
              </a:rPr>
              <a:t>?</a:t>
            </a:r>
            <a:r>
              <a:rPr lang="ru-RU" sz="1600" dirty="0" smtClean="0"/>
              <a:t>-16.4.4</a:t>
            </a:r>
            <a:r>
              <a:rPr lang="ru-RU" sz="1600" dirty="0"/>
              <a:t>. </a:t>
            </a:r>
            <a:r>
              <a:rPr lang="ru-RU" sz="1400" dirty="0"/>
              <a:t>Система поощрения социальной успешности и проявлений активной жизненной позиции детей направлена на формирование у детей ориентации на активную жизненную позицию, инициативность, вовлечение их в совместную деятельность в воспитательных </a:t>
            </a:r>
            <a:r>
              <a:rPr lang="ru-RU" sz="1400" dirty="0" smtClean="0"/>
              <a:t>целях-</a:t>
            </a:r>
            <a:r>
              <a:rPr lang="ru-RU" sz="1600" dirty="0" smtClean="0">
                <a:solidFill>
                  <a:srgbClr val="C00000"/>
                </a:solidFill>
              </a:rPr>
              <a:t>?</a:t>
            </a:r>
            <a:r>
              <a:rPr lang="ru-RU" sz="1600" dirty="0" smtClean="0"/>
              <a:t>)</a:t>
            </a:r>
            <a:endParaRPr lang="ru-RU" sz="1600" dirty="0"/>
          </a:p>
          <a:p>
            <a:pPr marL="135464" indent="0">
              <a:buNone/>
            </a:pPr>
            <a:r>
              <a:rPr lang="ru-RU" sz="1600" b="1" dirty="0"/>
              <a:t>16.5. Модуль "Инклюзивное пространство".</a:t>
            </a:r>
          </a:p>
          <a:p>
            <a:pPr marL="135464" indent="0">
              <a:buNone/>
            </a:pPr>
            <a:r>
              <a:rPr lang="ru-RU" sz="1600" b="1" dirty="0"/>
              <a:t>16.6. Модуль "Профориентация".</a:t>
            </a:r>
          </a:p>
          <a:p>
            <a:pPr marL="135464" indent="0">
              <a:buNone/>
            </a:pPr>
            <a:r>
              <a:rPr lang="ru-RU" sz="1600" b="1" dirty="0"/>
              <a:t>16.7. Модуль "Коллективная социально значимая деятельность в Движении Первых".</a:t>
            </a:r>
          </a:p>
          <a:p>
            <a:pPr marL="135464" indent="0">
              <a:buNone/>
            </a:pPr>
            <a:endParaRPr lang="ru-RU" sz="1600" dirty="0"/>
          </a:p>
          <a:p>
            <a:pPr marL="135464" indent="0">
              <a:buNone/>
            </a:pPr>
            <a:endParaRPr lang="ru-RU" sz="1600" dirty="0"/>
          </a:p>
          <a:p>
            <a:endParaRPr lang="ru-RU" sz="1400" dirty="0"/>
          </a:p>
        </p:txBody>
      </p:sp>
    </p:spTree>
    <p:extLst>
      <p:ext uri="{BB962C8B-B14F-4D97-AF65-F5344CB8AC3E}">
        <p14:creationId xmlns:p14="http://schemas.microsoft.com/office/powerpoint/2010/main" val="139699468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Текст 2"/>
          <p:cNvSpPr>
            <a:spLocks noGrp="1"/>
          </p:cNvSpPr>
          <p:nvPr>
            <p:ph type="body" idx="1"/>
          </p:nvPr>
        </p:nvSpPr>
        <p:spPr>
          <a:xfrm>
            <a:off x="111212" y="1346885"/>
            <a:ext cx="11690902" cy="5511115"/>
          </a:xfrm>
        </p:spPr>
        <p:txBody>
          <a:bodyPr/>
          <a:lstStyle/>
          <a:p>
            <a:pPr marL="135464" indent="0" algn="ctr">
              <a:buNone/>
            </a:pPr>
            <a:r>
              <a:rPr lang="ru-RU" sz="1800" b="1" dirty="0"/>
              <a:t>III. Содержательный раздел</a:t>
            </a:r>
            <a:endParaRPr lang="ru-RU" sz="1800" dirty="0"/>
          </a:p>
          <a:p>
            <a:pPr marL="135464" indent="0">
              <a:buNone/>
            </a:pPr>
            <a:r>
              <a:rPr lang="ru-RU" sz="1800" b="1" dirty="0"/>
              <a:t>17. </a:t>
            </a:r>
            <a:r>
              <a:rPr lang="ru-RU" sz="1800" b="1" dirty="0">
                <a:solidFill>
                  <a:srgbClr val="C00000"/>
                </a:solidFill>
              </a:rPr>
              <a:t>Вариативные</a:t>
            </a:r>
            <a:r>
              <a:rPr lang="ru-RU" sz="1800" b="1" dirty="0"/>
              <a:t> содержательные </a:t>
            </a:r>
            <a:r>
              <a:rPr lang="ru-RU" sz="1800" b="1" dirty="0" smtClean="0"/>
              <a:t>модули:</a:t>
            </a:r>
            <a:endParaRPr lang="ru-RU" sz="1800" b="1" dirty="0"/>
          </a:p>
          <a:p>
            <a:pPr marL="135464" indent="0">
              <a:buNone/>
            </a:pPr>
            <a:r>
              <a:rPr lang="ru-RU" sz="1600" b="1" dirty="0"/>
              <a:t>17.1. Модуль "Экскурсии и походы".</a:t>
            </a:r>
          </a:p>
          <a:p>
            <a:pPr marL="135464" indent="0">
              <a:buNone/>
            </a:pPr>
            <a:r>
              <a:rPr lang="ru-RU" sz="1600" b="1" dirty="0"/>
              <a:t>17.2. Модуль "Кружки и секции".</a:t>
            </a:r>
          </a:p>
          <a:p>
            <a:pPr marL="135464" indent="0">
              <a:buNone/>
            </a:pPr>
            <a:r>
              <a:rPr lang="ru-RU" sz="1600" b="1" dirty="0"/>
              <a:t>17.3. Модуль "Цифровая и медиа-среда".</a:t>
            </a:r>
          </a:p>
          <a:p>
            <a:pPr marL="135464" indent="0">
              <a:buNone/>
            </a:pPr>
            <a:r>
              <a:rPr lang="ru-RU" sz="1600" b="1" dirty="0"/>
              <a:t>17.4. Модуль "Проектная деятельность".</a:t>
            </a:r>
          </a:p>
          <a:p>
            <a:pPr marL="135464" indent="0">
              <a:buNone/>
            </a:pPr>
            <a:r>
              <a:rPr lang="ru-RU" sz="1600" b="1" dirty="0"/>
              <a:t>17.5. Модуль "Детская дипломатия и международные отношения".</a:t>
            </a:r>
          </a:p>
          <a:p>
            <a:pPr marL="135464" indent="0">
              <a:buNone/>
            </a:pPr>
            <a:r>
              <a:rPr lang="ru-RU" sz="1600" b="1" dirty="0"/>
              <a:t>18</a:t>
            </a:r>
            <a:r>
              <a:rPr lang="ru-RU" sz="1600" dirty="0"/>
              <a:t>. При планировании и реализации содержания программы воспитательной работы необходимо обеспечить интеграцию смысловой основы и единых воспитательных линий, включая каждое пространство, в котором ребенок совместно с коллективом реализует и развивает свои </a:t>
            </a:r>
            <a:r>
              <a:rPr lang="ru-RU" sz="1600" dirty="0" smtClean="0"/>
              <a:t>способности. </a:t>
            </a:r>
          </a:p>
          <a:p>
            <a:pPr marL="135464" indent="0">
              <a:buNone/>
            </a:pPr>
            <a:r>
              <a:rPr lang="ru-RU" sz="1800" b="1" dirty="0" smtClean="0">
                <a:solidFill>
                  <a:srgbClr val="C00000"/>
                </a:solidFill>
              </a:rPr>
              <a:t>Уровни </a:t>
            </a:r>
            <a:r>
              <a:rPr lang="ru-RU" sz="1800" b="1" dirty="0">
                <a:solidFill>
                  <a:srgbClr val="C00000"/>
                </a:solidFill>
              </a:rPr>
              <a:t>реализации содержания</a:t>
            </a:r>
            <a:r>
              <a:rPr lang="ru-RU" sz="1800" dirty="0">
                <a:solidFill>
                  <a:srgbClr val="C00000"/>
                </a:solidFill>
              </a:rPr>
              <a:t> </a:t>
            </a:r>
            <a:r>
              <a:rPr lang="ru-RU" sz="1600" dirty="0"/>
              <a:t>включают в себя:</a:t>
            </a:r>
          </a:p>
          <a:p>
            <a:pPr marL="135464" indent="0">
              <a:buNone/>
            </a:pPr>
            <a:r>
              <a:rPr lang="ru-RU" sz="1600" b="1" dirty="0"/>
              <a:t>18.1. </a:t>
            </a:r>
            <a:r>
              <a:rPr lang="ru-RU" sz="1600" b="1" dirty="0" err="1"/>
              <a:t>Общелагерный</a:t>
            </a:r>
            <a:r>
              <a:rPr lang="ru-RU" sz="1600" b="1" dirty="0"/>
              <a:t> уровень,</a:t>
            </a:r>
          </a:p>
          <a:p>
            <a:pPr marL="135464" indent="0">
              <a:buNone/>
            </a:pPr>
            <a:r>
              <a:rPr lang="ru-RU" sz="1600" b="1" dirty="0"/>
              <a:t>18.2. </a:t>
            </a:r>
            <a:r>
              <a:rPr lang="ru-RU" sz="1600" b="1" dirty="0" err="1"/>
              <a:t>Межотрядный</a:t>
            </a:r>
            <a:r>
              <a:rPr lang="ru-RU" sz="1600" b="1" dirty="0"/>
              <a:t> уровень</a:t>
            </a:r>
          </a:p>
          <a:p>
            <a:pPr marL="135464" indent="0">
              <a:buNone/>
            </a:pPr>
            <a:r>
              <a:rPr lang="ru-RU" sz="1600" b="1" dirty="0"/>
              <a:t>18.3. Групповой уровень</a:t>
            </a:r>
          </a:p>
          <a:p>
            <a:pPr marL="135464" indent="0">
              <a:buNone/>
            </a:pPr>
            <a:r>
              <a:rPr lang="ru-RU" sz="1600" b="1" dirty="0"/>
              <a:t>18.4. Отрядный </a:t>
            </a:r>
            <a:r>
              <a:rPr lang="ru-RU" sz="1600" b="1" dirty="0" smtClean="0"/>
              <a:t>уровень</a:t>
            </a:r>
          </a:p>
          <a:p>
            <a:pPr marL="135464" indent="0">
              <a:buNone/>
            </a:pPr>
            <a:r>
              <a:rPr lang="ru-RU" sz="1600" b="1" dirty="0" smtClean="0"/>
              <a:t>19</a:t>
            </a:r>
            <a:r>
              <a:rPr lang="ru-RU" sz="1600" b="1" dirty="0"/>
              <a:t>. Система индивидуальной работы с ребенком</a:t>
            </a:r>
            <a:r>
              <a:rPr lang="ru-RU" sz="1600" dirty="0"/>
              <a:t>, а также психолого-педагогического сопровождения детей и подростков в условиях организации отдыха детей и их оздоровления направлена на создание комфортных условий для развития коммуникативной компетенции у воспитанников.</a:t>
            </a:r>
          </a:p>
          <a:p>
            <a:pPr marL="135464" indent="0">
              <a:buNone/>
            </a:pPr>
            <a:endParaRPr lang="ru-RU" sz="1400" dirty="0"/>
          </a:p>
          <a:p>
            <a:pPr marL="135464" indent="0">
              <a:buNone/>
            </a:pPr>
            <a:endParaRPr lang="ru-RU" sz="1600" dirty="0"/>
          </a:p>
          <a:p>
            <a:endParaRPr lang="ru-RU" sz="1400" dirty="0"/>
          </a:p>
        </p:txBody>
      </p:sp>
    </p:spTree>
    <p:extLst>
      <p:ext uri="{BB962C8B-B14F-4D97-AF65-F5344CB8AC3E}">
        <p14:creationId xmlns:p14="http://schemas.microsoft.com/office/powerpoint/2010/main" val="139699468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Текст 2"/>
          <p:cNvSpPr>
            <a:spLocks noGrp="1"/>
          </p:cNvSpPr>
          <p:nvPr>
            <p:ph type="body" idx="1"/>
          </p:nvPr>
        </p:nvSpPr>
        <p:spPr>
          <a:xfrm>
            <a:off x="111212" y="1346885"/>
            <a:ext cx="11690902" cy="5511115"/>
          </a:xfrm>
        </p:spPr>
        <p:txBody>
          <a:bodyPr/>
          <a:lstStyle/>
          <a:p>
            <a:pPr marL="135464" indent="0">
              <a:buNone/>
            </a:pPr>
            <a:endParaRPr lang="ru-RU" sz="1800" b="1" dirty="0" smtClean="0"/>
          </a:p>
          <a:p>
            <a:pPr marL="135464" indent="0" algn="ctr">
              <a:buNone/>
            </a:pPr>
            <a:r>
              <a:rPr lang="ru-RU" sz="1800" b="1" dirty="0" smtClean="0"/>
              <a:t>IV</a:t>
            </a:r>
            <a:r>
              <a:rPr lang="ru-RU" sz="1800" b="1" dirty="0"/>
              <a:t>. Организационный раздел</a:t>
            </a:r>
            <a:endParaRPr lang="ru-RU" sz="1800" dirty="0"/>
          </a:p>
          <a:p>
            <a:pPr marL="135464" indent="0" algn="just">
              <a:buNone/>
            </a:pPr>
            <a:r>
              <a:rPr lang="ru-RU" sz="1800" dirty="0"/>
              <a:t>20. </a:t>
            </a:r>
            <a:r>
              <a:rPr lang="ru-RU" sz="1800" b="1" dirty="0">
                <a:solidFill>
                  <a:srgbClr val="C00000"/>
                </a:solidFill>
              </a:rPr>
              <a:t>Особенности воспитательной работы в разных типах организаций отдыха детей и их оздоровления </a:t>
            </a:r>
            <a:r>
              <a:rPr lang="ru-RU" sz="1800" dirty="0"/>
              <a:t>обусловлены прежде всего их ресурсным потенциалом, продолжительностью пребывания ребенка в организации отдыха детей и их оздоровления в течение дня, его занятостью, в том числе обязательной образовательной или трудовой деятельностью, а также средой, в которой реализуется Программа.</a:t>
            </a:r>
          </a:p>
          <a:p>
            <a:pPr marL="135464" lvl="0" indent="0">
              <a:buNone/>
            </a:pPr>
            <a:r>
              <a:rPr lang="ru-RU" sz="1800" b="1" dirty="0" smtClean="0"/>
              <a:t>21. Воспитательная </a:t>
            </a:r>
            <a:r>
              <a:rPr lang="ru-RU" sz="1800" b="1" dirty="0"/>
              <a:t>работа в детском оздоровительном лагере с дневным пребыванием детей </a:t>
            </a:r>
          </a:p>
          <a:p>
            <a:pPr marL="135464" lvl="0" indent="0">
              <a:buNone/>
            </a:pPr>
            <a:r>
              <a:rPr lang="ru-RU" sz="1800" b="1" dirty="0" smtClean="0"/>
              <a:t>22. Воспитательная </a:t>
            </a:r>
            <a:r>
              <a:rPr lang="ru-RU" sz="1800" b="1" dirty="0"/>
              <a:t>работа в лагере палаточного типа </a:t>
            </a:r>
          </a:p>
          <a:p>
            <a:pPr marL="135464" lvl="0" indent="0">
              <a:buNone/>
            </a:pPr>
            <a:r>
              <a:rPr lang="ru-RU" sz="1800" b="1" dirty="0" smtClean="0"/>
              <a:t>23. Воспитательная </a:t>
            </a:r>
            <a:r>
              <a:rPr lang="ru-RU" sz="1800" b="1" dirty="0"/>
              <a:t>работа и образовательная деятельность в детских специализированных (профильных) лагерях, детских лагерях различной тематической направленности</a:t>
            </a:r>
          </a:p>
          <a:p>
            <a:pPr marL="135464" lvl="0" indent="0">
              <a:buNone/>
            </a:pPr>
            <a:r>
              <a:rPr lang="ru-RU" sz="1800" b="1" dirty="0" smtClean="0"/>
              <a:t>24. Детские </a:t>
            </a:r>
            <a:r>
              <a:rPr lang="ru-RU" sz="1800" b="1" dirty="0"/>
              <a:t>лагеря труда и отдыха как правило организуются для детей с 14 лет и предполагают ежедневную работу в течение нескольких часов.</a:t>
            </a:r>
          </a:p>
          <a:p>
            <a:pPr marL="135464" lvl="0" indent="0">
              <a:buNone/>
            </a:pPr>
            <a:r>
              <a:rPr lang="ru-RU" sz="1800" b="1" dirty="0"/>
              <a:t>25. Стационарные организации отдыха детей и их оздоровления с круглосуточным пребыванием детей </a:t>
            </a:r>
            <a:r>
              <a:rPr lang="ru-RU" sz="1600" dirty="0"/>
              <a:t>реализуют воспитательную работу с учетом всеобщности и взаимосвязи всех процессов, неотрывного включения детей в воспитывающее пространство, интенсивности коммуникативной нагрузки.</a:t>
            </a:r>
          </a:p>
          <a:p>
            <a:pPr marL="135464" indent="0">
              <a:buNone/>
            </a:pPr>
            <a:endParaRPr lang="ru-RU" sz="1600" dirty="0"/>
          </a:p>
          <a:p>
            <a:pPr marL="135464" indent="0">
              <a:buNone/>
            </a:pPr>
            <a:endParaRPr lang="ru-RU" sz="1600" dirty="0"/>
          </a:p>
          <a:p>
            <a:endParaRPr lang="ru-RU" sz="1400" dirty="0"/>
          </a:p>
        </p:txBody>
      </p:sp>
    </p:spTree>
    <p:extLst>
      <p:ext uri="{BB962C8B-B14F-4D97-AF65-F5344CB8AC3E}">
        <p14:creationId xmlns:p14="http://schemas.microsoft.com/office/powerpoint/2010/main" val="139699468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Текст 2"/>
          <p:cNvSpPr>
            <a:spLocks noGrp="1"/>
          </p:cNvSpPr>
          <p:nvPr>
            <p:ph type="body" idx="1"/>
          </p:nvPr>
        </p:nvSpPr>
        <p:spPr>
          <a:xfrm>
            <a:off x="111212" y="1346885"/>
            <a:ext cx="11690902" cy="5511115"/>
          </a:xfrm>
        </p:spPr>
        <p:txBody>
          <a:bodyPr/>
          <a:lstStyle/>
          <a:p>
            <a:pPr marL="135464" indent="0">
              <a:buNone/>
            </a:pPr>
            <a:endParaRPr lang="ru-RU" sz="1800" b="1" dirty="0" smtClean="0"/>
          </a:p>
          <a:p>
            <a:pPr marL="135464" indent="0" algn="ctr">
              <a:buNone/>
            </a:pPr>
            <a:r>
              <a:rPr lang="ru-RU" sz="1800" b="1" dirty="0" smtClean="0"/>
              <a:t>IV</a:t>
            </a:r>
            <a:r>
              <a:rPr lang="ru-RU" sz="1800" b="1" dirty="0"/>
              <a:t>. Организационный раздел</a:t>
            </a:r>
            <a:endParaRPr lang="ru-RU" sz="1800" dirty="0"/>
          </a:p>
          <a:p>
            <a:pPr marL="135464" indent="0" algn="just">
              <a:buNone/>
            </a:pPr>
            <a:r>
              <a:rPr lang="ru-RU" sz="1800" dirty="0"/>
              <a:t>26. </a:t>
            </a:r>
            <a:r>
              <a:rPr lang="ru-RU" sz="1800" b="1" dirty="0">
                <a:solidFill>
                  <a:srgbClr val="C00000"/>
                </a:solidFill>
              </a:rPr>
              <a:t>Уклад организаций отдыха детей и их оздоровления </a:t>
            </a:r>
            <a:r>
              <a:rPr lang="ru-RU" sz="1800" dirty="0"/>
              <a:t>задает расписание деятельности организации и аккумулирует ключевые характеристики, определяющие особенности воспитательного процесса</a:t>
            </a:r>
            <a:r>
              <a:rPr lang="ru-RU" sz="1800" dirty="0" smtClean="0"/>
              <a:t>.</a:t>
            </a:r>
            <a:r>
              <a:rPr lang="ru-RU" sz="1800" dirty="0"/>
              <a:t> Уклад организации включает ценности, принципы, нравственную культуру взаимоотношений, традиции воспитания, в основе которых лежат российские базовые ценности, определяет условия и средства воспитания, отражающие самобытность организации. На формирование уклада конкретной организации отдыха детей и их оздоровления влияют региональные особенности: исторические, этнокультурные, социально-экономические, художественно-культурные, а также тип поселения.</a:t>
            </a:r>
          </a:p>
          <a:p>
            <a:pPr marL="135464" indent="0" algn="ctr">
              <a:buNone/>
            </a:pPr>
            <a:r>
              <a:rPr lang="ru-RU" sz="1800" b="1" dirty="0"/>
              <a:t>Элементами уклада являются:</a:t>
            </a:r>
            <a:endParaRPr lang="ru-RU" sz="1800" dirty="0"/>
          </a:p>
          <a:p>
            <a:r>
              <a:rPr lang="ru-RU" sz="1800" b="1" dirty="0"/>
              <a:t>Быт организации отдыха детей и их оздоровления</a:t>
            </a:r>
          </a:p>
          <a:p>
            <a:r>
              <a:rPr lang="ru-RU" sz="1800" b="1" dirty="0" smtClean="0"/>
              <a:t>Режим</a:t>
            </a:r>
            <a:endParaRPr lang="ru-RU" sz="1800" b="1" dirty="0"/>
          </a:p>
          <a:p>
            <a:r>
              <a:rPr lang="ru-RU" sz="1800" b="1" dirty="0"/>
              <a:t>Корпоративная культура организации отдыха детей и их оздоровления</a:t>
            </a:r>
          </a:p>
          <a:p>
            <a:r>
              <a:rPr lang="ru-RU" sz="1800" b="1" dirty="0"/>
              <a:t>Символическое пространство организации отдыха детей и их оздоровления (традиции, законы, легенды, </a:t>
            </a:r>
            <a:r>
              <a:rPr lang="ru-RU" sz="1800" b="1" dirty="0" err="1"/>
              <a:t>кричалки</a:t>
            </a:r>
            <a:r>
              <a:rPr lang="ru-RU" sz="1800" b="1" dirty="0"/>
              <a:t>), ритуалы и </a:t>
            </a:r>
            <a:r>
              <a:rPr lang="ru-RU" sz="1800" b="1" dirty="0" smtClean="0"/>
              <a:t>пр.</a:t>
            </a:r>
            <a:endParaRPr lang="ru-RU" sz="1800" b="1" dirty="0"/>
          </a:p>
          <a:p>
            <a:pPr marL="135464" indent="0">
              <a:buNone/>
            </a:pPr>
            <a:endParaRPr lang="ru-RU" sz="1600" dirty="0"/>
          </a:p>
          <a:p>
            <a:pPr marL="135464" indent="0">
              <a:buNone/>
            </a:pPr>
            <a:endParaRPr lang="ru-RU" sz="1600" dirty="0"/>
          </a:p>
          <a:p>
            <a:endParaRPr lang="ru-RU" sz="1400" dirty="0"/>
          </a:p>
        </p:txBody>
      </p:sp>
    </p:spTree>
    <p:extLst>
      <p:ext uri="{BB962C8B-B14F-4D97-AF65-F5344CB8AC3E}">
        <p14:creationId xmlns:p14="http://schemas.microsoft.com/office/powerpoint/2010/main" val="227804182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Текст 2"/>
          <p:cNvSpPr>
            <a:spLocks noGrp="1"/>
          </p:cNvSpPr>
          <p:nvPr>
            <p:ph type="body" idx="1"/>
          </p:nvPr>
        </p:nvSpPr>
        <p:spPr>
          <a:xfrm>
            <a:off x="111212" y="1346885"/>
            <a:ext cx="11690902" cy="5511115"/>
          </a:xfrm>
        </p:spPr>
        <p:txBody>
          <a:bodyPr/>
          <a:lstStyle/>
          <a:p>
            <a:pPr marL="135464" indent="0">
              <a:buNone/>
            </a:pPr>
            <a:endParaRPr lang="ru-RU" sz="1800" b="1" dirty="0" smtClean="0"/>
          </a:p>
          <a:p>
            <a:pPr marL="135464" indent="0" algn="ctr">
              <a:buNone/>
            </a:pPr>
            <a:r>
              <a:rPr lang="ru-RU" sz="1800" b="1" dirty="0" smtClean="0"/>
              <a:t>IV</a:t>
            </a:r>
            <a:r>
              <a:rPr lang="ru-RU" sz="1800" b="1" dirty="0"/>
              <a:t>. Организационный раздел</a:t>
            </a:r>
            <a:endParaRPr lang="ru-RU" sz="1800" dirty="0"/>
          </a:p>
          <a:p>
            <a:pPr marL="135464" indent="0">
              <a:buNone/>
            </a:pPr>
            <a:r>
              <a:rPr lang="ru-RU" sz="1800" dirty="0"/>
              <a:t>29. </a:t>
            </a:r>
            <a:r>
              <a:rPr lang="ru-RU" sz="1800" b="1" dirty="0">
                <a:solidFill>
                  <a:srgbClr val="C00000"/>
                </a:solidFill>
              </a:rPr>
              <a:t>Реализация Программы включает в себя</a:t>
            </a:r>
            <a:r>
              <a:rPr lang="ru-RU" sz="1800" dirty="0"/>
              <a:t>:</a:t>
            </a:r>
          </a:p>
          <a:p>
            <a:pPr marL="135464" indent="0">
              <a:buNone/>
            </a:pPr>
            <a:r>
              <a:rPr lang="ru-RU" sz="1800" dirty="0"/>
              <a:t>29.1. </a:t>
            </a:r>
            <a:r>
              <a:rPr lang="ru-RU" sz="1800" b="1" dirty="0"/>
              <a:t>Подготовительный этап </a:t>
            </a:r>
            <a:r>
              <a:rPr lang="ru-RU" sz="1800" dirty="0"/>
              <a:t>включает в себя со стороны управленческого звена организации отдыха детей и их оздоровления подбор и обучение педагогического состава с практическими блоками освоения реализации содержания Программы, установочное педагогическое совещание с включением всего кадрового состава, подготовка методических материалов, включая примеры сценариев для проведения работы на отрядном уровне, планирование деятельности, информационную работу с родителем (родителями) или законным представителем (законными представителями).</a:t>
            </a:r>
          </a:p>
          <a:p>
            <a:pPr marL="135464" indent="0">
              <a:buNone/>
            </a:pPr>
            <a:r>
              <a:rPr lang="ru-RU" sz="1800" dirty="0"/>
              <a:t>29.2. </a:t>
            </a:r>
            <a:r>
              <a:rPr lang="ru-RU" sz="1800" b="1" dirty="0"/>
              <a:t>Организационный период смены </a:t>
            </a:r>
            <a:r>
              <a:rPr lang="ru-RU" sz="1800" dirty="0"/>
              <a:t>связан с реализацией основных задач: адаптация детей к новым условиям, знакомство с режимом, правилами, укладом организации отдыха детей и их оздоровления, формирование временный детский коллектив. Содержание событий организационного периода представлено в инвариантных (обязательных) </a:t>
            </a:r>
            <a:r>
              <a:rPr lang="ru-RU" sz="1800" dirty="0" err="1"/>
              <a:t>общелагерных</a:t>
            </a:r>
            <a:r>
              <a:rPr lang="ru-RU" sz="1800" dirty="0"/>
              <a:t> и отрядных формах воспитательной работы в календарном плане воспитательной работы.</a:t>
            </a:r>
          </a:p>
          <a:p>
            <a:pPr marL="135464" indent="0">
              <a:buNone/>
            </a:pPr>
            <a:r>
              <a:rPr lang="ru-RU" sz="1800" dirty="0"/>
              <a:t>29.3. </a:t>
            </a:r>
            <a:r>
              <a:rPr lang="ru-RU" sz="1800" b="1" dirty="0"/>
              <a:t>Основной период смены </a:t>
            </a:r>
            <a:r>
              <a:rPr lang="ru-RU" sz="1800" dirty="0"/>
              <a:t>направлен на максимальное развитие личностного потенциала каждого ребенка посредством коллективной деятельности как на уровне отряда, так и в иных объединениях. Содержание событий основного периода представлено в инвариантных (обязательных) </a:t>
            </a:r>
            <a:r>
              <a:rPr lang="ru-RU" sz="1800" dirty="0" err="1"/>
              <a:t>общелагерных</a:t>
            </a:r>
            <a:r>
              <a:rPr lang="ru-RU" sz="1800" dirty="0"/>
              <a:t> и отрядных формах воспитательной работы в календарном плане воспитательной работы.</a:t>
            </a:r>
          </a:p>
          <a:p>
            <a:pPr marL="135464" indent="0">
              <a:buNone/>
            </a:pPr>
            <a:endParaRPr lang="ru-RU" sz="1600" dirty="0"/>
          </a:p>
          <a:p>
            <a:pPr marL="135464" indent="0">
              <a:buNone/>
            </a:pPr>
            <a:endParaRPr lang="ru-RU" sz="1600" dirty="0"/>
          </a:p>
          <a:p>
            <a:endParaRPr lang="ru-RU" sz="1400" dirty="0"/>
          </a:p>
        </p:txBody>
      </p:sp>
    </p:spTree>
    <p:extLst>
      <p:ext uri="{BB962C8B-B14F-4D97-AF65-F5344CB8AC3E}">
        <p14:creationId xmlns:p14="http://schemas.microsoft.com/office/powerpoint/2010/main" val="227804182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Текст 2"/>
          <p:cNvSpPr>
            <a:spLocks noGrp="1"/>
          </p:cNvSpPr>
          <p:nvPr>
            <p:ph type="body" idx="1"/>
          </p:nvPr>
        </p:nvSpPr>
        <p:spPr>
          <a:xfrm>
            <a:off x="111212" y="1346885"/>
            <a:ext cx="11690902" cy="5511115"/>
          </a:xfrm>
        </p:spPr>
        <p:txBody>
          <a:bodyPr/>
          <a:lstStyle/>
          <a:p>
            <a:pPr marL="135464" indent="0">
              <a:buNone/>
            </a:pPr>
            <a:endParaRPr lang="ru-RU" sz="1800" b="1" dirty="0" smtClean="0"/>
          </a:p>
          <a:p>
            <a:pPr marL="135464" indent="0" algn="ctr">
              <a:buNone/>
            </a:pPr>
            <a:r>
              <a:rPr lang="ru-RU" sz="1800" b="1" dirty="0" smtClean="0"/>
              <a:t>IV</a:t>
            </a:r>
            <a:r>
              <a:rPr lang="ru-RU" sz="1800" b="1" dirty="0"/>
              <a:t>. Организационный раздел</a:t>
            </a:r>
            <a:endParaRPr lang="ru-RU" sz="1800" dirty="0"/>
          </a:p>
          <a:p>
            <a:pPr marL="135464" indent="0">
              <a:buNone/>
            </a:pPr>
            <a:endParaRPr lang="ru-RU" sz="1800" dirty="0" smtClean="0"/>
          </a:p>
          <a:p>
            <a:pPr marL="135464" indent="0">
              <a:buNone/>
            </a:pPr>
            <a:r>
              <a:rPr lang="ru-RU" sz="1800" dirty="0" smtClean="0"/>
              <a:t>29.4</a:t>
            </a:r>
            <a:r>
              <a:rPr lang="ru-RU" sz="1800" dirty="0"/>
              <a:t>. </a:t>
            </a:r>
            <a:r>
              <a:rPr lang="ru-RU" sz="1800" b="1" dirty="0"/>
              <a:t>Итоговый период смены </a:t>
            </a:r>
            <a:r>
              <a:rPr lang="ru-RU" sz="1800" dirty="0"/>
              <a:t>является ключевым этапом для подведения итогов совместной деятельности, фиксации и принятием участниками смены позитивного опыта и формированию индивидуальных маршрутов дальнейшего развития потенциала детей. Содержание событий итогового периода представлено в инвариантных (обязательных) </a:t>
            </a:r>
            <a:r>
              <a:rPr lang="ru-RU" sz="1800" dirty="0" err="1"/>
              <a:t>общелагерных</a:t>
            </a:r>
            <a:r>
              <a:rPr lang="ru-RU" sz="1800" dirty="0"/>
              <a:t> и отрядных формах воспитательной работы в календарном плане.</a:t>
            </a:r>
          </a:p>
          <a:p>
            <a:pPr marL="135464" indent="0">
              <a:buNone/>
            </a:pPr>
            <a:r>
              <a:rPr lang="ru-RU" sz="1800" dirty="0"/>
              <a:t>29.5. </a:t>
            </a:r>
            <a:r>
              <a:rPr lang="ru-RU" sz="1800" b="1" dirty="0"/>
              <a:t>Этап последействия</a:t>
            </a:r>
            <a:r>
              <a:rPr lang="ru-RU" sz="1800" dirty="0"/>
              <a:t> включает в себя подведение итогов реализации программы воспитательной работы, определение наиболее и наименее эффективных форм деятельности, сопровождение детей и поддержка в реализации идей и личностного потенциала по возвращении в постоянный детских коллектив посредством обратной связи или характеристик, направленных или переданных в образовательную организацию.</a:t>
            </a:r>
          </a:p>
          <a:p>
            <a:pPr marL="135464" indent="0">
              <a:buNone/>
            </a:pPr>
            <a:r>
              <a:rPr lang="ru-RU" sz="1800" b="1" dirty="0">
                <a:solidFill>
                  <a:srgbClr val="C00000"/>
                </a:solidFill>
              </a:rPr>
              <a:t>29.6. </a:t>
            </a:r>
            <a:r>
              <a:rPr lang="ru-RU" sz="1800" b="1" dirty="0" smtClean="0">
                <a:solidFill>
                  <a:srgbClr val="C00000"/>
                </a:solidFill>
              </a:rPr>
              <a:t>??</a:t>
            </a:r>
            <a:r>
              <a:rPr lang="ru-RU" sz="1800" b="1" dirty="0">
                <a:solidFill>
                  <a:srgbClr val="C00000"/>
                </a:solidFill>
              </a:rPr>
              <a:t> </a:t>
            </a:r>
            <a:r>
              <a:rPr lang="ru-RU" sz="1800" i="1" dirty="0" smtClean="0"/>
              <a:t>- </a:t>
            </a:r>
            <a:r>
              <a:rPr lang="ru-RU" sz="1800" b="1" i="1" dirty="0" smtClean="0"/>
              <a:t>Анализ </a:t>
            </a:r>
            <a:r>
              <a:rPr lang="ru-RU" sz="1800" b="1" i="1" dirty="0"/>
              <a:t>воспитательной работы организации отдыха детей и их оздоровления </a:t>
            </a:r>
            <a:r>
              <a:rPr lang="ru-RU" sz="1800" dirty="0"/>
              <a:t>осуществляется в соответствии с целевыми ориентирами результатов воспитания, личностными результатами воспитанников</a:t>
            </a:r>
            <a:r>
              <a:rPr lang="ru-RU" sz="1800" dirty="0" smtClean="0"/>
              <a:t>.</a:t>
            </a:r>
            <a:endParaRPr lang="ru-RU" sz="1800" dirty="0"/>
          </a:p>
          <a:p>
            <a:pPr marL="135464" indent="0">
              <a:buNone/>
            </a:pPr>
            <a:endParaRPr lang="ru-RU" sz="1600" dirty="0"/>
          </a:p>
          <a:p>
            <a:pPr marL="135464" indent="0">
              <a:buNone/>
            </a:pPr>
            <a:endParaRPr lang="ru-RU" sz="1600" dirty="0"/>
          </a:p>
          <a:p>
            <a:endParaRPr lang="ru-RU" sz="1400" dirty="0"/>
          </a:p>
        </p:txBody>
      </p:sp>
    </p:spTree>
    <p:extLst>
      <p:ext uri="{BB962C8B-B14F-4D97-AF65-F5344CB8AC3E}">
        <p14:creationId xmlns:p14="http://schemas.microsoft.com/office/powerpoint/2010/main" val="227804182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Текст 2"/>
          <p:cNvSpPr>
            <a:spLocks noGrp="1"/>
          </p:cNvSpPr>
          <p:nvPr>
            <p:ph type="body" idx="1"/>
          </p:nvPr>
        </p:nvSpPr>
        <p:spPr>
          <a:xfrm>
            <a:off x="123568" y="914399"/>
            <a:ext cx="11678545" cy="5943601"/>
          </a:xfrm>
        </p:spPr>
        <p:txBody>
          <a:bodyPr/>
          <a:lstStyle/>
          <a:p>
            <a:pPr marL="135464" indent="0">
              <a:buNone/>
            </a:pPr>
            <a:endParaRPr lang="ru-RU" sz="1800" b="1" dirty="0" smtClean="0"/>
          </a:p>
          <a:p>
            <a:pPr marL="135464" indent="0" algn="ctr">
              <a:buNone/>
            </a:pPr>
            <a:r>
              <a:rPr lang="ru-RU" sz="1800" b="1" dirty="0" smtClean="0"/>
              <a:t>IV</a:t>
            </a:r>
            <a:r>
              <a:rPr lang="ru-RU" sz="1800" b="1" dirty="0"/>
              <a:t>. Организационный раздел</a:t>
            </a:r>
            <a:endParaRPr lang="ru-RU" sz="1800" dirty="0"/>
          </a:p>
          <a:p>
            <a:pPr marL="135464" indent="0" algn="just">
              <a:buNone/>
            </a:pPr>
            <a:r>
              <a:rPr lang="ru-RU" sz="1600" dirty="0"/>
              <a:t>Основным методом </a:t>
            </a:r>
            <a:r>
              <a:rPr lang="ru-RU" sz="1600" b="1" dirty="0"/>
              <a:t>анализа воспитательной работы </a:t>
            </a:r>
            <a:r>
              <a:rPr lang="ru-RU" sz="1600" dirty="0"/>
              <a:t>в организации отдыха детей и их оздоровления является </a:t>
            </a:r>
            <a:r>
              <a:rPr lang="ru-RU" sz="1600" b="1" dirty="0"/>
              <a:t>самоанализ с целью выявления основных проблем</a:t>
            </a:r>
            <a:r>
              <a:rPr lang="ru-RU" sz="1600" dirty="0"/>
              <a:t> и последующего их решения с привлечением (при необходимости) внешних экспертов, специалистов, который проводится ежегодно для круглогодичного лагеря и по окончании летней оздоровительной кампании для сезонного</a:t>
            </a:r>
            <a:r>
              <a:rPr lang="ru-RU" sz="1600" dirty="0" smtClean="0"/>
              <a:t>.</a:t>
            </a:r>
          </a:p>
          <a:p>
            <a:pPr marL="135464" indent="0">
              <a:buNone/>
            </a:pPr>
            <a:r>
              <a:rPr lang="ru-RU" sz="1600" dirty="0"/>
              <a:t>Планирование анализа воспитательной работы включается в календарный план воспитательной </a:t>
            </a:r>
            <a:r>
              <a:rPr lang="ru-RU" sz="1600" dirty="0" smtClean="0"/>
              <a:t>работы. Анализ </a:t>
            </a:r>
            <a:r>
              <a:rPr lang="ru-RU" sz="1600" dirty="0"/>
              <a:t>проводится совместно с </a:t>
            </a:r>
            <a:r>
              <a:rPr lang="ru-RU" sz="1600" dirty="0" err="1"/>
              <a:t>вожатско</a:t>
            </a:r>
            <a:r>
              <a:rPr lang="ru-RU" sz="1600" dirty="0"/>
              <a:t>-педагогическим составом, с заместителем директора по воспитательной работе (старшим воспитателем, педагогом-психологом, педагогом-организатором, социальным педагогом (при наличии) с последующим обсуждением результатов на педагогическом совете.</a:t>
            </a:r>
          </a:p>
          <a:p>
            <a:pPr marL="135464" indent="0" algn="ctr">
              <a:buNone/>
            </a:pPr>
            <a:r>
              <a:rPr lang="ru-RU" sz="1600" dirty="0"/>
              <a:t>Основное внимание сосредотачивается </a:t>
            </a:r>
            <a:r>
              <a:rPr lang="ru-RU" sz="1800" b="1" i="1" dirty="0">
                <a:solidFill>
                  <a:srgbClr val="C00000"/>
                </a:solidFill>
              </a:rPr>
              <a:t>на вопросах, связанных с качеством</a:t>
            </a:r>
            <a:r>
              <a:rPr lang="ru-RU" sz="1800" dirty="0"/>
              <a:t>:</a:t>
            </a:r>
          </a:p>
          <a:p>
            <a:r>
              <a:rPr lang="ru-RU" sz="1800" b="1" dirty="0">
                <a:solidFill>
                  <a:srgbClr val="C00000"/>
                </a:solidFill>
              </a:rPr>
              <a:t>реализации программы воспитательной работы в лагере в целом;</a:t>
            </a:r>
          </a:p>
          <a:p>
            <a:r>
              <a:rPr lang="ru-RU" sz="1800" b="1" dirty="0">
                <a:solidFill>
                  <a:srgbClr val="C00000"/>
                </a:solidFill>
              </a:rPr>
              <a:t>работы конкретных структурных звеньев лагеря (отрядов, органов самоуправления, кружков и секций);</a:t>
            </a:r>
          </a:p>
          <a:p>
            <a:r>
              <a:rPr lang="ru-RU" sz="1800" b="1" dirty="0">
                <a:solidFill>
                  <a:srgbClr val="C00000"/>
                </a:solidFill>
              </a:rPr>
              <a:t>деятельности педагогического коллектива;</a:t>
            </a:r>
          </a:p>
          <a:p>
            <a:r>
              <a:rPr lang="ru-RU" sz="1800" b="1" dirty="0">
                <a:solidFill>
                  <a:srgbClr val="C00000"/>
                </a:solidFill>
              </a:rPr>
              <a:t>работы с родителями;</a:t>
            </a:r>
          </a:p>
          <a:p>
            <a:r>
              <a:rPr lang="ru-RU" sz="1800" b="1" dirty="0">
                <a:solidFill>
                  <a:srgbClr val="C00000"/>
                </a:solidFill>
              </a:rPr>
              <a:t>работы с партнерами. </a:t>
            </a:r>
            <a:endParaRPr lang="ru-RU" sz="1800" b="1" dirty="0" smtClean="0">
              <a:solidFill>
                <a:srgbClr val="C00000"/>
              </a:solidFill>
            </a:endParaRPr>
          </a:p>
          <a:p>
            <a:pPr marL="135464" indent="0">
              <a:buNone/>
            </a:pPr>
            <a:r>
              <a:rPr lang="ru-RU" sz="1600" dirty="0" smtClean="0"/>
              <a:t>Организация </a:t>
            </a:r>
            <a:r>
              <a:rPr lang="ru-RU" sz="1600" dirty="0"/>
              <a:t>вправе сама подбирать удобный инструментарий для мониторинга результативности воспитательной работы. При выборе методик следует учитывать их </a:t>
            </a:r>
            <a:r>
              <a:rPr lang="ru-RU" sz="1600" dirty="0" err="1"/>
              <a:t>валидность</a:t>
            </a:r>
            <a:r>
              <a:rPr lang="ru-RU" sz="1600" dirty="0"/>
              <a:t>, </a:t>
            </a:r>
            <a:r>
              <a:rPr lang="ru-RU" sz="1600" dirty="0" err="1"/>
              <a:t>адаптированность</a:t>
            </a:r>
            <a:r>
              <a:rPr lang="ru-RU" sz="1600" dirty="0"/>
              <a:t> для определенного возраста и индивидуальных особенностей </a:t>
            </a:r>
            <a:r>
              <a:rPr lang="ru-RU" sz="1600" dirty="0" smtClean="0"/>
              <a:t>детей. Итогом </a:t>
            </a:r>
            <a:r>
              <a:rPr lang="ru-RU" sz="1600" dirty="0"/>
              <a:t>результативности воспитательной работы (самоанализа) может являться аналитическая справка, являющаяся основанием для корректировки программы воспитания на следующий год.</a:t>
            </a:r>
          </a:p>
          <a:p>
            <a:pPr marL="135464" indent="0">
              <a:buNone/>
            </a:pPr>
            <a:endParaRPr lang="ru-RU" sz="1600" dirty="0"/>
          </a:p>
          <a:p>
            <a:pPr marL="135464" indent="0">
              <a:buNone/>
            </a:pPr>
            <a:endParaRPr lang="ru-RU" sz="1600" dirty="0"/>
          </a:p>
          <a:p>
            <a:endParaRPr lang="ru-RU" sz="1400" dirty="0"/>
          </a:p>
        </p:txBody>
      </p:sp>
    </p:spTree>
    <p:extLst>
      <p:ext uri="{BB962C8B-B14F-4D97-AF65-F5344CB8AC3E}">
        <p14:creationId xmlns:p14="http://schemas.microsoft.com/office/powerpoint/2010/main" val="227804182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Текст 2"/>
          <p:cNvSpPr>
            <a:spLocks noGrp="1"/>
          </p:cNvSpPr>
          <p:nvPr>
            <p:ph type="body" idx="1"/>
          </p:nvPr>
        </p:nvSpPr>
        <p:spPr>
          <a:xfrm>
            <a:off x="0" y="1050324"/>
            <a:ext cx="11911914" cy="5807676"/>
          </a:xfrm>
        </p:spPr>
        <p:txBody>
          <a:bodyPr/>
          <a:lstStyle/>
          <a:p>
            <a:pPr marL="135464" indent="0">
              <a:buNone/>
            </a:pPr>
            <a:endParaRPr lang="ru-RU" sz="1800" b="1" dirty="0" smtClean="0"/>
          </a:p>
          <a:p>
            <a:pPr marL="135464" indent="0" algn="ctr">
              <a:buNone/>
            </a:pPr>
            <a:r>
              <a:rPr lang="ru-RU" sz="1800" b="1" dirty="0" smtClean="0"/>
              <a:t>IV</a:t>
            </a:r>
            <a:r>
              <a:rPr lang="ru-RU" sz="1800" b="1" dirty="0"/>
              <a:t>. Организационный раздел</a:t>
            </a:r>
            <a:endParaRPr lang="ru-RU" sz="1800" dirty="0"/>
          </a:p>
          <a:p>
            <a:pPr marL="135464" indent="0" algn="just">
              <a:buNone/>
            </a:pPr>
            <a:r>
              <a:rPr lang="ru-RU" sz="1600" dirty="0"/>
              <a:t>30. </a:t>
            </a:r>
            <a:r>
              <a:rPr lang="ru-RU" sz="1600" b="1" dirty="0"/>
              <a:t>Партнерское взаимодействие с общественными и молодежными </a:t>
            </a:r>
            <a:r>
              <a:rPr lang="ru-RU" sz="1600" b="1" dirty="0" smtClean="0"/>
              <a:t>организациями</a:t>
            </a:r>
            <a:r>
              <a:rPr lang="ru-RU" sz="1600" dirty="0"/>
              <a:t> </a:t>
            </a:r>
            <a:r>
              <a:rPr lang="ru-RU" sz="1600" dirty="0" smtClean="0"/>
              <a:t>(Рекомендуется </a:t>
            </a:r>
            <a:r>
              <a:rPr lang="ru-RU" sz="1600" dirty="0"/>
              <a:t>планирование партнерского взаимодействия с Движением Первых, молодежной общероссийской общественной организацией "Российские Студенческие Отряды", Учебно-методическим центром военно-патриотического воспитания молодежи "Авангард" и другими общероссийскими общественными объединениями и </a:t>
            </a:r>
            <a:r>
              <a:rPr lang="ru-RU" sz="1600" dirty="0" smtClean="0"/>
              <a:t>организациями)</a:t>
            </a:r>
            <a:endParaRPr lang="ru-RU" sz="1600" dirty="0"/>
          </a:p>
          <a:p>
            <a:pPr marL="135464" indent="0">
              <a:buNone/>
            </a:pPr>
            <a:r>
              <a:rPr lang="ru-RU" sz="1600" dirty="0"/>
              <a:t>31. </a:t>
            </a:r>
            <a:r>
              <a:rPr lang="ru-RU" sz="1600" b="1" dirty="0"/>
              <a:t>Реализация воспитательного потенциала взаимодействия с родительским сообществом</a:t>
            </a:r>
          </a:p>
          <a:p>
            <a:pPr marL="135464" indent="0" algn="just">
              <a:buNone/>
            </a:pPr>
            <a:r>
              <a:rPr lang="ru-RU" sz="1600" dirty="0"/>
              <a:t>32. </a:t>
            </a:r>
            <a:r>
              <a:rPr lang="ru-RU" sz="1600" b="1" dirty="0"/>
              <a:t>Кадровое обеспечение реализации Программы  </a:t>
            </a:r>
            <a:r>
              <a:rPr lang="ru-RU" sz="1600" dirty="0" smtClean="0"/>
              <a:t>(в </a:t>
            </a:r>
            <a:r>
              <a:rPr lang="ru-RU" sz="1600" dirty="0" err="1" smtClean="0"/>
              <a:t>т.ч</a:t>
            </a:r>
            <a:r>
              <a:rPr lang="ru-RU" sz="1600" dirty="0" smtClean="0"/>
              <a:t>. система </a:t>
            </a:r>
            <a:r>
              <a:rPr lang="ru-RU" sz="1600" dirty="0"/>
              <a:t>отбора, </a:t>
            </a:r>
            <a:r>
              <a:rPr lang="ru-RU" sz="1600" dirty="0" smtClean="0"/>
              <a:t>форма </a:t>
            </a:r>
            <a:r>
              <a:rPr lang="ru-RU" sz="1600" dirty="0"/>
              <a:t>трудоустройства, количество необходимого педагогического персонала и вожатых; распределение </a:t>
            </a:r>
            <a:r>
              <a:rPr lang="ru-RU" sz="1600" dirty="0" smtClean="0"/>
              <a:t>функционала; </a:t>
            </a:r>
            <a:r>
              <a:rPr lang="ru-RU" sz="1600" dirty="0"/>
              <a:t>вопросы повышения </a:t>
            </a:r>
            <a:r>
              <a:rPr lang="ru-RU" sz="1600" dirty="0" smtClean="0"/>
              <a:t>квалификации; </a:t>
            </a:r>
            <a:r>
              <a:rPr lang="ru-RU" sz="1600" dirty="0"/>
              <a:t>систему наставничества и </a:t>
            </a:r>
            <a:r>
              <a:rPr lang="ru-RU" sz="1600" dirty="0" smtClean="0"/>
              <a:t>преемственности и др.) </a:t>
            </a:r>
            <a:endParaRPr lang="ru-RU" sz="1600" dirty="0"/>
          </a:p>
          <a:p>
            <a:pPr marL="135464" indent="0" algn="just">
              <a:buNone/>
            </a:pPr>
            <a:r>
              <a:rPr lang="ru-RU" sz="1600" b="1" u="sng" dirty="0"/>
              <a:t>33. Методическое обеспечение реализации Программы </a:t>
            </a:r>
            <a:r>
              <a:rPr lang="ru-RU" sz="1600" dirty="0"/>
              <a:t>предназначено для специалистов, ответственных за реализацию содержания программы смены (руководитель организации отдыха детей и их оздоровления, заместитель руководителя по воспитательной работе, старший воспитатель, старший вожатый). </a:t>
            </a:r>
            <a:r>
              <a:rPr lang="ru-RU" sz="1600" b="1" i="1" dirty="0">
                <a:solidFill>
                  <a:srgbClr val="C00000"/>
                </a:solidFill>
              </a:rPr>
              <a:t>На основе Программы</a:t>
            </a:r>
            <a:r>
              <a:rPr lang="ru-RU" sz="1600" i="1" dirty="0">
                <a:solidFill>
                  <a:srgbClr val="C00000"/>
                </a:solidFill>
              </a:rPr>
              <a:t> </a:t>
            </a:r>
            <a:r>
              <a:rPr lang="ru-RU" sz="1600" b="1" i="1" dirty="0">
                <a:solidFill>
                  <a:srgbClr val="C00000"/>
                </a:solidFill>
              </a:rPr>
              <a:t>создаются программы воспитательной работы для каждой организации </a:t>
            </a:r>
            <a:r>
              <a:rPr lang="ru-RU" sz="1600" b="1" i="1" dirty="0"/>
              <a:t>отдыха детей и их оздоровления, после чего </a:t>
            </a:r>
            <a:r>
              <a:rPr lang="ru-RU" sz="1600" b="1" i="1" dirty="0">
                <a:solidFill>
                  <a:srgbClr val="C00000"/>
                </a:solidFill>
              </a:rPr>
              <a:t>для каждой смены формируется программа, календарный план (план-сетка</a:t>
            </a:r>
            <a:r>
              <a:rPr lang="ru-RU" sz="1600" b="1" i="1" dirty="0"/>
              <a:t>) с учетом регионального компонента и соответствующих срокам проведения смены памятных дат, отражая тип организации, длительность и тематику смены, игровую модель, интегрируя инвариантные и вариативные модули </a:t>
            </a:r>
            <a:r>
              <a:rPr lang="ru-RU" sz="1600" b="1" i="1" dirty="0">
                <a:solidFill>
                  <a:srgbClr val="C00000"/>
                </a:solidFill>
              </a:rPr>
              <a:t>с опорой на универсальный для каждой организации отдыха детей и их оздоровления календарный </a:t>
            </a:r>
            <a:r>
              <a:rPr lang="ru-RU" sz="1600" b="1" i="1" dirty="0" smtClean="0">
                <a:solidFill>
                  <a:srgbClr val="C00000"/>
                </a:solidFill>
              </a:rPr>
              <a:t>план.</a:t>
            </a:r>
            <a:r>
              <a:rPr lang="ru-RU" sz="1600" i="1" dirty="0">
                <a:solidFill>
                  <a:srgbClr val="C00000"/>
                </a:solidFill>
              </a:rPr>
              <a:t> </a:t>
            </a:r>
            <a:r>
              <a:rPr lang="ru-RU" sz="1600" dirty="0" smtClean="0"/>
              <a:t>Для </a:t>
            </a:r>
            <a:r>
              <a:rPr lang="ru-RU" sz="1600" dirty="0"/>
              <a:t>подготовки кадрового состава специалистами, ответственными за реализацию содержания программы, создается методический комплекс, включающий типовые сценарии ключевых событий, памятки и инструкции, дидактические материалы, диагностические </a:t>
            </a:r>
            <a:r>
              <a:rPr lang="ru-RU" sz="1600" dirty="0" smtClean="0"/>
              <a:t>материалы. В </a:t>
            </a:r>
            <a:r>
              <a:rPr lang="ru-RU" sz="1600" dirty="0"/>
              <a:t>рамках реализации содержания Программы </a:t>
            </a:r>
            <a:r>
              <a:rPr lang="ru-RU" sz="1600" dirty="0" err="1"/>
              <a:t>ежесменно</a:t>
            </a:r>
            <a:r>
              <a:rPr lang="ru-RU" sz="1600" dirty="0"/>
              <a:t> рекомендуется формирование системы аналитической деятельности, включающей педагогические совещания, планерные встречи всего кадрового состава.</a:t>
            </a:r>
          </a:p>
          <a:p>
            <a:pPr marL="135464" indent="0">
              <a:buNone/>
            </a:pPr>
            <a:r>
              <a:rPr lang="ru-RU" sz="1600" dirty="0"/>
              <a:t>34</a:t>
            </a:r>
            <a:r>
              <a:rPr lang="ru-RU" sz="1600" b="1" dirty="0"/>
              <a:t>. Материально-техническое обеспечение реализации Программы </a:t>
            </a:r>
          </a:p>
        </p:txBody>
      </p:sp>
    </p:spTree>
    <p:extLst>
      <p:ext uri="{BB962C8B-B14F-4D97-AF65-F5344CB8AC3E}">
        <p14:creationId xmlns:p14="http://schemas.microsoft.com/office/powerpoint/2010/main" val="251631671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Текст 2"/>
          <p:cNvSpPr>
            <a:spLocks noGrp="1"/>
          </p:cNvSpPr>
          <p:nvPr>
            <p:ph type="body" idx="1"/>
          </p:nvPr>
        </p:nvSpPr>
        <p:spPr>
          <a:xfrm>
            <a:off x="123568" y="914399"/>
            <a:ext cx="11678545" cy="5943601"/>
          </a:xfrm>
        </p:spPr>
        <p:txBody>
          <a:bodyPr/>
          <a:lstStyle/>
          <a:p>
            <a:endParaRPr lang="ru-RU" sz="1800" b="1" dirty="0" smtClean="0"/>
          </a:p>
          <a:p>
            <a:endParaRPr lang="ru-RU" sz="1800" b="1" dirty="0"/>
          </a:p>
          <a:p>
            <a:pPr marL="135464" indent="0" algn="ctr">
              <a:buNone/>
            </a:pPr>
            <a:r>
              <a:rPr lang="ru-RU" sz="2000" b="1" dirty="0" smtClean="0"/>
              <a:t>Календарный </a:t>
            </a:r>
            <a:r>
              <a:rPr lang="ru-RU" sz="2000" b="1" dirty="0"/>
              <a:t>план воспитательной работы</a:t>
            </a:r>
            <a:endParaRPr lang="ru-RU" sz="2000" dirty="0"/>
          </a:p>
          <a:p>
            <a:pPr marL="135464" indent="0" algn="just">
              <a:buNone/>
            </a:pPr>
            <a:r>
              <a:rPr lang="ru-RU" sz="1800" dirty="0"/>
              <a:t>Календарный план воспитательной работы </a:t>
            </a:r>
            <a:r>
              <a:rPr lang="ru-RU" sz="1800" dirty="0">
                <a:solidFill>
                  <a:srgbClr val="C00000"/>
                </a:solidFill>
              </a:rPr>
              <a:t>является примерным распределением универсальных форм работы по дням в соответствии с логикой развития лагерной смены (периодам</a:t>
            </a:r>
            <a:r>
              <a:rPr lang="ru-RU" sz="1800" dirty="0"/>
              <a:t>) и ключевым инструментом для заместителей руководителей и специалистов организаций отдыха детей и их оздоровления, осуществляющих планирование деятельности организации отдыха детей и их оздоровления (далее - детский лагерь) и коллектива педагогов или вожатых.</a:t>
            </a:r>
          </a:p>
          <a:p>
            <a:pPr marL="135464" indent="0" algn="just">
              <a:buNone/>
            </a:pPr>
            <a:r>
              <a:rPr lang="ru-RU" sz="1800" dirty="0"/>
              <a:t>При формировании календарного плана воспитательной работы детского лагеря необходимо </a:t>
            </a:r>
            <a:r>
              <a:rPr lang="ru-RU" sz="1800" dirty="0">
                <a:solidFill>
                  <a:srgbClr val="C00000"/>
                </a:solidFill>
              </a:rPr>
              <a:t>обязательное включение инвариантных модулей </a:t>
            </a:r>
            <a:r>
              <a:rPr lang="ru-RU" sz="1800" dirty="0"/>
              <a:t>(</a:t>
            </a:r>
            <a:r>
              <a:rPr lang="ru-RU" sz="1800" u="sng" dirty="0">
                <a:hlinkClick r:id="rId2"/>
              </a:rPr>
              <a:t>раздел 16</a:t>
            </a:r>
            <a:r>
              <a:rPr lang="ru-RU" sz="1800" dirty="0"/>
              <a:t>) с целью обеспечения единых подходов к воспитательной деятельности во всех детских лагерях.</a:t>
            </a:r>
          </a:p>
          <a:p>
            <a:pPr marL="135464" indent="0" algn="just">
              <a:buNone/>
            </a:pPr>
            <a:r>
              <a:rPr lang="ru-RU" sz="1800" dirty="0"/>
              <a:t>Вариативные модули (</a:t>
            </a:r>
            <a:r>
              <a:rPr lang="ru-RU" sz="1800" u="sng" dirty="0">
                <a:hlinkClick r:id="rId2"/>
              </a:rPr>
              <a:t>раздел 17</a:t>
            </a:r>
            <a:r>
              <a:rPr lang="ru-RU" sz="1800" dirty="0"/>
              <a:t>), представленные в содержании программы воспитательной работы в детских лагерях, рекомендуется использовать с учетом типа детского лагеря, а также особенностей содержания реализуемой смены и регионального компонента.</a:t>
            </a:r>
          </a:p>
          <a:p>
            <a:pPr marL="135464" indent="0" algn="just">
              <a:buNone/>
            </a:pPr>
            <a:r>
              <a:rPr lang="ru-RU" sz="1800" dirty="0"/>
              <a:t>Детский лагерь вправе наряду с календарным планом воспитательной работы проводить иные мероприятия по ключевым направлениям воспитания.</a:t>
            </a:r>
          </a:p>
          <a:p>
            <a:pPr marL="135464" indent="0">
              <a:buNone/>
            </a:pPr>
            <a:endParaRPr lang="ru-RU" sz="1600" dirty="0"/>
          </a:p>
          <a:p>
            <a:pPr marL="135464" indent="0">
              <a:buNone/>
            </a:pPr>
            <a:endParaRPr lang="ru-RU" sz="1600" dirty="0"/>
          </a:p>
          <a:p>
            <a:endParaRPr lang="ru-RU" sz="1400" dirty="0"/>
          </a:p>
        </p:txBody>
      </p:sp>
    </p:spTree>
    <p:extLst>
      <p:ext uri="{BB962C8B-B14F-4D97-AF65-F5344CB8AC3E}">
        <p14:creationId xmlns:p14="http://schemas.microsoft.com/office/powerpoint/2010/main" val="251631671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Текст 2"/>
          <p:cNvSpPr>
            <a:spLocks noGrp="1"/>
          </p:cNvSpPr>
          <p:nvPr>
            <p:ph type="body" idx="1"/>
          </p:nvPr>
        </p:nvSpPr>
        <p:spPr>
          <a:xfrm>
            <a:off x="123568" y="914399"/>
            <a:ext cx="11678545" cy="5943601"/>
          </a:xfrm>
        </p:spPr>
        <p:txBody>
          <a:bodyPr/>
          <a:lstStyle/>
          <a:p>
            <a:endParaRPr lang="ru-RU" sz="1800" b="1" dirty="0" smtClean="0"/>
          </a:p>
          <a:p>
            <a:endParaRPr lang="ru-RU" sz="1800" b="1" dirty="0"/>
          </a:p>
          <a:p>
            <a:pPr marL="135464" indent="0" algn="ctr">
              <a:buNone/>
            </a:pPr>
            <a:r>
              <a:rPr lang="ru-RU" sz="2000" b="1" dirty="0" smtClean="0"/>
              <a:t>Календарный </a:t>
            </a:r>
            <a:r>
              <a:rPr lang="ru-RU" sz="2000" b="1" dirty="0"/>
              <a:t>план воспитательной работы</a:t>
            </a:r>
            <a:endParaRPr lang="ru-RU" sz="2000" dirty="0"/>
          </a:p>
          <a:p>
            <a:pPr marL="135464" indent="0" algn="ctr">
              <a:buNone/>
            </a:pPr>
            <a:r>
              <a:rPr lang="ru-RU" sz="1800" b="1" dirty="0">
                <a:solidFill>
                  <a:srgbClr val="C00000"/>
                </a:solidFill>
              </a:rPr>
              <a:t>Организационный период смены</a:t>
            </a:r>
            <a:endParaRPr lang="ru-RU" sz="1800" dirty="0">
              <a:solidFill>
                <a:srgbClr val="C00000"/>
              </a:solidFill>
            </a:endParaRPr>
          </a:p>
          <a:p>
            <a:pPr marL="135464" indent="0" algn="just">
              <a:buNone/>
            </a:pPr>
            <a:r>
              <a:rPr lang="ru-RU" sz="1400" b="1" dirty="0" err="1"/>
              <a:t>Общелагерный</a:t>
            </a:r>
            <a:r>
              <a:rPr lang="ru-RU" sz="1400" b="1" dirty="0"/>
              <a:t> уровень (инвариантные формы)</a:t>
            </a:r>
            <a:endParaRPr lang="ru-RU" sz="1400" dirty="0"/>
          </a:p>
          <a:p>
            <a:pPr marL="135464" indent="0" algn="just">
              <a:buNone/>
            </a:pPr>
            <a:r>
              <a:rPr lang="ru-RU" sz="1400" dirty="0"/>
              <a:t>Линейка или церемония открытия смены. Торжественный старт смены, образец отношения к государственным символам. Ключевые категории: Родина, Россия, малая Родина, дом. Блок о культуре и истории России. Вынос Государственного флага Российской Федерации. Исполнение Государственного гимна Российской Федерации. Приветственное слово представителей администрации. Блок о содержании программы смены, игровой модели. Творческие номера с участием педагогического состава и детей. Включение регионального компонента через музыкальное сопровождение, перечисление населенных пунктов - малой Родины детей.</a:t>
            </a:r>
          </a:p>
          <a:p>
            <a:pPr marL="135464" indent="0" algn="just">
              <a:buNone/>
            </a:pPr>
            <a:r>
              <a:rPr lang="ru-RU" sz="1400" dirty="0"/>
              <a:t>Возможно включение традиции и ритуалов детского лагеря, в том числе, передача ключа от Города начальников детского лагеря представителю детской Мэрии (в соответствии с игровой моделью) и (или) пожеланий от участников предыдущих смен и другое.</a:t>
            </a:r>
          </a:p>
          <a:p>
            <a:pPr marL="135464" indent="0" algn="just">
              <a:buNone/>
            </a:pPr>
            <a:r>
              <a:rPr lang="ru-RU" sz="1400" dirty="0"/>
              <a:t>Хозяйственный сбор детского лагеря. Формирование правил безопасного поведения. Демонстрация ценности труда. Общий сбор детского лагеря. Знакомство с территорией. Знакомство с сотрудниками. Знакомство с правилами и традициями. Подведение итогов: договоренность о правилах совместной жизни в детском лагере, которая может быть закреплена в виде свода на отрядных уголках.</a:t>
            </a:r>
          </a:p>
          <a:p>
            <a:pPr marL="135464" indent="0" algn="just">
              <a:buNone/>
            </a:pPr>
            <a:r>
              <a:rPr lang="ru-RU" sz="1400" dirty="0"/>
              <a:t>Содержание блоков выстраивается исходя из особенностей деятельности в условиях той или иной формы детского лагеря.</a:t>
            </a:r>
          </a:p>
          <a:p>
            <a:pPr marL="135464" indent="0" algn="just">
              <a:buNone/>
            </a:pPr>
            <a:r>
              <a:rPr lang="ru-RU" sz="1400" dirty="0"/>
              <a:t>Презентация программы смены или введение в игровую модель смены. Знакомство с идеей программы, игровым маршрутом. Представление объединений по интересам (дополнительное образование) в игровом контексте. Старт сюжета (задания для отрядов, появление героев/персонажей). Итог: понимание детьми-участниками смен плана смены, своих возможностей и перспектив в рамках смены. Интерактивный формат, отличающийся от классно-урочной системы.</a:t>
            </a:r>
          </a:p>
          <a:p>
            <a:pPr marL="135464" indent="0">
              <a:buNone/>
            </a:pPr>
            <a:endParaRPr lang="ru-RU" sz="1600" dirty="0"/>
          </a:p>
          <a:p>
            <a:pPr marL="135464" indent="0">
              <a:buNone/>
            </a:pPr>
            <a:endParaRPr lang="ru-RU" sz="1600" dirty="0"/>
          </a:p>
          <a:p>
            <a:endParaRPr lang="ru-RU" sz="1400" dirty="0"/>
          </a:p>
        </p:txBody>
      </p:sp>
    </p:spTree>
    <p:extLst>
      <p:ext uri="{BB962C8B-B14F-4D97-AF65-F5344CB8AC3E}">
        <p14:creationId xmlns:p14="http://schemas.microsoft.com/office/powerpoint/2010/main" val="391229701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Текст 2"/>
          <p:cNvSpPr>
            <a:spLocks noGrp="1"/>
          </p:cNvSpPr>
          <p:nvPr>
            <p:ph type="body" idx="1"/>
          </p:nvPr>
        </p:nvSpPr>
        <p:spPr>
          <a:xfrm>
            <a:off x="210065" y="1594022"/>
            <a:ext cx="11726562" cy="5103340"/>
          </a:xfrm>
        </p:spPr>
        <p:txBody>
          <a:bodyPr/>
          <a:lstStyle/>
          <a:p>
            <a:pPr marL="0" indent="0" algn="ctr">
              <a:buNone/>
            </a:pPr>
            <a:r>
              <a:rPr lang="ru-RU" sz="1800" b="1" dirty="0" smtClean="0">
                <a:solidFill>
                  <a:srgbClr val="C00000"/>
                </a:solidFill>
                <a:latin typeface="Times New Roman" panose="02020603050405020304" pitchFamily="18" charset="0"/>
                <a:cs typeface="Times New Roman" panose="02020603050405020304" pitchFamily="18" charset="0"/>
              </a:rPr>
              <a:t>РАЗДЕЛ </a:t>
            </a:r>
            <a:r>
              <a:rPr lang="ru-RU" sz="1800" b="1" dirty="0">
                <a:solidFill>
                  <a:srgbClr val="C00000"/>
                </a:solidFill>
                <a:latin typeface="Times New Roman" panose="02020603050405020304" pitchFamily="18" charset="0"/>
                <a:cs typeface="Times New Roman" panose="02020603050405020304" pitchFamily="18" charset="0"/>
              </a:rPr>
              <a:t>1. ЦЕЛЕВОЙ</a:t>
            </a:r>
          </a:p>
          <a:p>
            <a:pPr marL="0" indent="0" algn="ctr">
              <a:buNone/>
            </a:pPr>
            <a:r>
              <a:rPr lang="ru-RU" sz="1800" b="1" dirty="0">
                <a:solidFill>
                  <a:srgbClr val="C00000"/>
                </a:solidFill>
                <a:latin typeface="Times New Roman" panose="02020603050405020304" pitchFamily="18" charset="0"/>
                <a:cs typeface="Times New Roman" panose="02020603050405020304" pitchFamily="18" charset="0"/>
              </a:rPr>
              <a:t>Цель и задачи воспитания</a:t>
            </a:r>
          </a:p>
          <a:p>
            <a:pPr marL="0" indent="0" algn="ctr">
              <a:buNone/>
            </a:pPr>
            <a:r>
              <a:rPr lang="ru-RU" sz="1800" b="1" dirty="0">
                <a:solidFill>
                  <a:srgbClr val="002060"/>
                </a:solidFill>
                <a:latin typeface="Times New Roman" panose="02020603050405020304" pitchFamily="18" charset="0"/>
                <a:cs typeface="Times New Roman" panose="02020603050405020304" pitchFamily="18" charset="0"/>
              </a:rPr>
              <a:t>Цель воспитания</a:t>
            </a:r>
            <a:r>
              <a:rPr lang="ru-RU" sz="1800" dirty="0">
                <a:solidFill>
                  <a:srgbClr val="002060"/>
                </a:solidFill>
                <a:latin typeface="Times New Roman" panose="02020603050405020304" pitchFamily="18" charset="0"/>
                <a:cs typeface="Times New Roman" panose="02020603050405020304" pitchFamily="18" charset="0"/>
              </a:rPr>
              <a:t> </a:t>
            </a:r>
            <a:r>
              <a:rPr lang="ru-RU" sz="1600" dirty="0">
                <a:solidFill>
                  <a:srgbClr val="002060"/>
                </a:solidFill>
                <a:latin typeface="Times New Roman" panose="02020603050405020304" pitchFamily="18" charset="0"/>
                <a:cs typeface="Times New Roman" panose="02020603050405020304" pitchFamily="18" charset="0"/>
              </a:rPr>
              <a:t>обучающихся в общеобразовательной организации: </a:t>
            </a:r>
          </a:p>
          <a:p>
            <a:pPr marL="0" indent="0" algn="just">
              <a:buNone/>
            </a:pPr>
            <a:r>
              <a:rPr lang="ru-RU" sz="1600" b="1" i="1" dirty="0">
                <a:latin typeface="Times New Roman" panose="02020603050405020304" pitchFamily="18" charset="0"/>
                <a:cs typeface="Times New Roman" panose="02020603050405020304" pitchFamily="18" charset="0"/>
              </a:rPr>
              <a:t>развитие личности, создание условий для самоопределения и социализации на основе социокультурных, духовно-нравственных ценностей и принятых в российском обществе правил и норм поведения в интересах человека, семьи, общества и государства, формирование у обучающихся чувства патриотизма, гражданственности, уважения к памяти защитников Отечества и подвигам Героев Отечества, закону и правопорядку, человеку труда и старшему поколению, взаимного уважения, бережного отношения к культурному наследию и традициям многонационального народа Российской Федерации, природе и окружающей среде.</a:t>
            </a:r>
            <a:endParaRPr lang="ru-RU" sz="1600" b="1" dirty="0">
              <a:latin typeface="Times New Roman" panose="02020603050405020304" pitchFamily="18" charset="0"/>
              <a:cs typeface="Times New Roman" panose="02020603050405020304" pitchFamily="18" charset="0"/>
            </a:endParaRPr>
          </a:p>
          <a:p>
            <a:pPr marL="0" indent="0" algn="ctr">
              <a:buNone/>
            </a:pPr>
            <a:r>
              <a:rPr lang="ru-RU" sz="1800" b="1" dirty="0">
                <a:solidFill>
                  <a:srgbClr val="002060"/>
                </a:solidFill>
                <a:latin typeface="Times New Roman" panose="02020603050405020304" pitchFamily="18" charset="0"/>
                <a:cs typeface="Times New Roman" panose="02020603050405020304" pitchFamily="18" charset="0"/>
              </a:rPr>
              <a:t>Задачи воспитания</a:t>
            </a:r>
            <a:r>
              <a:rPr lang="ru-RU" sz="1800" dirty="0">
                <a:solidFill>
                  <a:srgbClr val="002060"/>
                </a:solidFill>
                <a:latin typeface="Times New Roman" panose="02020603050405020304" pitchFamily="18" charset="0"/>
                <a:cs typeface="Times New Roman" panose="02020603050405020304" pitchFamily="18" charset="0"/>
              </a:rPr>
              <a:t> </a:t>
            </a:r>
            <a:r>
              <a:rPr lang="ru-RU" sz="1600" dirty="0">
                <a:solidFill>
                  <a:srgbClr val="002060"/>
                </a:solidFill>
                <a:latin typeface="Times New Roman" panose="02020603050405020304" pitchFamily="18" charset="0"/>
                <a:cs typeface="Times New Roman" panose="02020603050405020304" pitchFamily="18" charset="0"/>
              </a:rPr>
              <a:t>обучающихся в общеобразовательной организации: </a:t>
            </a:r>
          </a:p>
          <a:p>
            <a:pPr marL="0" indent="0" algn="just">
              <a:buNone/>
            </a:pPr>
            <a:r>
              <a:rPr lang="ru-RU" sz="1600" b="1" i="1" dirty="0">
                <a:latin typeface="Times New Roman" panose="02020603050405020304" pitchFamily="18" charset="0"/>
                <a:cs typeface="Times New Roman" panose="02020603050405020304" pitchFamily="18" charset="0"/>
              </a:rPr>
              <a:t>усвоение ими знаний норм, духовно-нравственных ценностей, традиций, которые выработало российское общество (социально значимых знаний); формирование и развитие личностных отношений к этим нормам, ценностям, традициям (их освоение, принятие); приобретение соответствующего этим нормам, ценностям, традициям социокультурного опыта поведения, общения, межличностных и социальных отношений, применения полученных знаний; достижение личностных результатов освоения общеобразовательных программ в соответствии с ФГОС. </a:t>
            </a:r>
          </a:p>
          <a:p>
            <a:pPr marL="0" indent="0" algn="just">
              <a:buNone/>
            </a:pPr>
            <a:r>
              <a:rPr lang="ru-RU" sz="1600" b="1" i="1" u="sng" dirty="0">
                <a:solidFill>
                  <a:srgbClr val="002060"/>
                </a:solidFill>
                <a:latin typeface="Times New Roman" panose="02020603050405020304" pitchFamily="18" charset="0"/>
                <a:cs typeface="Times New Roman" panose="02020603050405020304" pitchFamily="18" charset="0"/>
              </a:rPr>
              <a:t>Подходы:</a:t>
            </a:r>
            <a:r>
              <a:rPr lang="ru-RU" sz="1600" b="1" i="1" dirty="0">
                <a:solidFill>
                  <a:srgbClr val="002060"/>
                </a:solidFill>
                <a:latin typeface="Times New Roman" panose="02020603050405020304" pitchFamily="18" charset="0"/>
                <a:cs typeface="Times New Roman" panose="02020603050405020304" pitchFamily="18" charset="0"/>
              </a:rPr>
              <a:t> </a:t>
            </a:r>
            <a:r>
              <a:rPr lang="ru-RU" sz="1600" b="1" dirty="0">
                <a:solidFill>
                  <a:srgbClr val="7030A0"/>
                </a:solidFill>
                <a:latin typeface="Times New Roman" panose="02020603050405020304" pitchFamily="18" charset="0"/>
                <a:cs typeface="Times New Roman" panose="02020603050405020304" pitchFamily="18" charset="0"/>
              </a:rPr>
              <a:t>аксиологический, антропологический, культурно-исторический, системно-</a:t>
            </a:r>
            <a:r>
              <a:rPr lang="ru-RU" sz="1600" b="1" dirty="0" err="1">
                <a:solidFill>
                  <a:srgbClr val="7030A0"/>
                </a:solidFill>
                <a:latin typeface="Times New Roman" panose="02020603050405020304" pitchFamily="18" charset="0"/>
                <a:cs typeface="Times New Roman" panose="02020603050405020304" pitchFamily="18" charset="0"/>
              </a:rPr>
              <a:t>деятельностный</a:t>
            </a:r>
            <a:r>
              <a:rPr lang="ru-RU" sz="1600" b="1" dirty="0">
                <a:solidFill>
                  <a:srgbClr val="7030A0"/>
                </a:solidFill>
                <a:latin typeface="Times New Roman" panose="02020603050405020304" pitchFamily="18" charset="0"/>
                <a:cs typeface="Times New Roman" panose="02020603050405020304" pitchFamily="18" charset="0"/>
              </a:rPr>
              <a:t>, личностно-ориентированный</a:t>
            </a:r>
          </a:p>
          <a:p>
            <a:pPr marL="0" indent="0" algn="just">
              <a:buNone/>
            </a:pPr>
            <a:r>
              <a:rPr lang="ru-RU" sz="1600" b="1" i="1" u="sng" dirty="0">
                <a:solidFill>
                  <a:srgbClr val="002060"/>
                </a:solidFill>
                <a:latin typeface="Times New Roman" panose="02020603050405020304" pitchFamily="18" charset="0"/>
                <a:cs typeface="Times New Roman" panose="02020603050405020304" pitchFamily="18" charset="0"/>
              </a:rPr>
              <a:t>Принципы воспитания:</a:t>
            </a:r>
            <a:r>
              <a:rPr lang="ru-RU" sz="1600" b="1" i="1" dirty="0">
                <a:solidFill>
                  <a:srgbClr val="002060"/>
                </a:solidFill>
                <a:latin typeface="Times New Roman" panose="02020603050405020304" pitchFamily="18" charset="0"/>
                <a:cs typeface="Times New Roman" panose="02020603050405020304" pitchFamily="18" charset="0"/>
              </a:rPr>
              <a:t> </a:t>
            </a:r>
            <a:r>
              <a:rPr lang="ru-RU" sz="1600" b="1" dirty="0">
                <a:solidFill>
                  <a:srgbClr val="7030A0"/>
                </a:solidFill>
                <a:latin typeface="Times New Roman" panose="02020603050405020304" pitchFamily="18" charset="0"/>
                <a:cs typeface="Times New Roman" panose="02020603050405020304" pitchFamily="18" charset="0"/>
              </a:rPr>
              <a:t>гуманистической направленности воспитания, совместной деятельности детей и взрослых, следования нравственному примеру, безопасной жизнедеятельности, </a:t>
            </a:r>
            <a:r>
              <a:rPr lang="ru-RU" sz="1600" b="1" dirty="0" err="1">
                <a:solidFill>
                  <a:srgbClr val="7030A0"/>
                </a:solidFill>
                <a:latin typeface="Times New Roman" panose="02020603050405020304" pitchFamily="18" charset="0"/>
                <a:cs typeface="Times New Roman" panose="02020603050405020304" pitchFamily="18" charset="0"/>
              </a:rPr>
              <a:t>инклюзивности</a:t>
            </a:r>
            <a:r>
              <a:rPr lang="ru-RU" sz="1600" b="1" dirty="0">
                <a:solidFill>
                  <a:srgbClr val="7030A0"/>
                </a:solidFill>
                <a:latin typeface="Times New Roman" panose="02020603050405020304" pitchFamily="18" charset="0"/>
                <a:cs typeface="Times New Roman" panose="02020603050405020304" pitchFamily="18" charset="0"/>
              </a:rPr>
              <a:t>, </a:t>
            </a:r>
            <a:r>
              <a:rPr lang="ru-RU" sz="1600" b="1" dirty="0" err="1">
                <a:solidFill>
                  <a:srgbClr val="7030A0"/>
                </a:solidFill>
                <a:latin typeface="Times New Roman" panose="02020603050405020304" pitchFamily="18" charset="0"/>
                <a:cs typeface="Times New Roman" panose="02020603050405020304" pitchFamily="18" charset="0"/>
              </a:rPr>
              <a:t>возрастосообразности</a:t>
            </a:r>
            <a:endParaRPr lang="ru-RU" sz="16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31454226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Текст 2"/>
          <p:cNvSpPr>
            <a:spLocks noGrp="1"/>
          </p:cNvSpPr>
          <p:nvPr>
            <p:ph type="body" idx="1"/>
          </p:nvPr>
        </p:nvSpPr>
        <p:spPr>
          <a:xfrm>
            <a:off x="123568" y="914399"/>
            <a:ext cx="11678545" cy="5943601"/>
          </a:xfrm>
        </p:spPr>
        <p:txBody>
          <a:bodyPr/>
          <a:lstStyle/>
          <a:p>
            <a:endParaRPr lang="ru-RU" sz="1800" b="1" dirty="0" smtClean="0"/>
          </a:p>
          <a:p>
            <a:endParaRPr lang="ru-RU" sz="1800" b="1" dirty="0"/>
          </a:p>
          <a:p>
            <a:pPr marL="135464" indent="0" algn="ctr">
              <a:buNone/>
            </a:pPr>
            <a:r>
              <a:rPr lang="ru-RU" sz="2000" b="1" dirty="0" smtClean="0"/>
              <a:t>Календарный </a:t>
            </a:r>
            <a:r>
              <a:rPr lang="ru-RU" sz="2000" b="1" dirty="0"/>
              <a:t>план воспитательной работы</a:t>
            </a:r>
            <a:endParaRPr lang="ru-RU" sz="2000" dirty="0"/>
          </a:p>
          <a:p>
            <a:pPr marL="135464" indent="0">
              <a:buNone/>
            </a:pPr>
            <a:r>
              <a:rPr lang="ru-RU" sz="1400" b="1" dirty="0"/>
              <a:t>Отрядный уровень (инвариантные формы)</a:t>
            </a:r>
            <a:endParaRPr lang="ru-RU" sz="1400" dirty="0"/>
          </a:p>
          <a:p>
            <a:pPr marL="135464" indent="0">
              <a:buNone/>
            </a:pPr>
            <a:r>
              <a:rPr lang="ru-RU" sz="1400" dirty="0"/>
              <a:t>Инструктажи. Обозначение ценностей жизни, здоровья и безопасности. Для детей младшего школьного возраста возможны варианты создания свода правил в виде рисунков, для детей среднего и старшего школьного возраста - варианты комиксов, создание коротких видеороликов (инструкций). Ведение журнала инструктажей, включение необходимых инструкций исходя из специфики формы организации отдыха детей и их оздоровления.</a:t>
            </a:r>
          </a:p>
          <a:p>
            <a:pPr marL="135464" indent="0">
              <a:buNone/>
            </a:pPr>
            <a:r>
              <a:rPr lang="ru-RU" sz="1400" dirty="0"/>
              <a:t>Игры на знакомство, </a:t>
            </a:r>
            <a:r>
              <a:rPr lang="ru-RU" sz="1400" dirty="0" err="1"/>
              <a:t>командообразование</a:t>
            </a:r>
            <a:r>
              <a:rPr lang="ru-RU" sz="1400" dirty="0"/>
              <a:t>, выявление лидеров. Выбор игр соотносится с формированием уважительного отношения к личности ребенка и формированию у него базовых ценностей российского общества, способствует развитию коммуникации и созданию комфортной эмоционально-психологической атмосферы в отряде.</a:t>
            </a:r>
          </a:p>
          <a:p>
            <a:pPr marL="135464" indent="0">
              <a:buNone/>
            </a:pPr>
            <a:r>
              <a:rPr lang="ru-RU" sz="1400" dirty="0"/>
              <a:t>Условия проведения игр могут видоизменяться, включая элементы веревочного курса или подвижных форм деятельности, в зависимости от условий и специфики детского лагеря.</a:t>
            </a:r>
          </a:p>
          <a:p>
            <a:pPr marL="135464" indent="0">
              <a:buNone/>
            </a:pPr>
            <a:r>
              <a:rPr lang="ru-RU" sz="1400" dirty="0"/>
              <a:t>Организационный сбор отряда. Определение названия отряда, отражающее смысловые основы содержания программы смены, соотносимое с традиционными российскими духовно-нравственными ценностями. Выборы представителей органов самоуправления, включая </a:t>
            </a:r>
            <a:r>
              <a:rPr lang="ru-RU" sz="1400" dirty="0" err="1"/>
              <a:t>общелагерный</a:t>
            </a:r>
            <a:r>
              <a:rPr lang="ru-RU" sz="1400" dirty="0"/>
              <a:t> уровень и отрядный. Постановка общей цели и договоренность о правилах совместной жизни и деятельности.</a:t>
            </a:r>
          </a:p>
          <a:p>
            <a:pPr marL="135464" indent="0">
              <a:buNone/>
            </a:pPr>
            <a:r>
              <a:rPr lang="ru-RU" sz="1400" dirty="0"/>
              <a:t>Огонек знакомства. Традиции огонька. Уважение к личности. Формирование ценности человека, команды и дружбы. Рассказ о себе: интересы, ожидания от смены. Доверительный диалог в тематике смены. Традиции и правила отрядного огонька. Для пришкольных детских лагерей возможен формат творческого вечера с представлением визитных карточек участников или команд.</a:t>
            </a:r>
          </a:p>
          <a:p>
            <a:pPr marL="135464" indent="0">
              <a:buNone/>
            </a:pPr>
            <a:endParaRPr lang="ru-RU" sz="1600" dirty="0"/>
          </a:p>
          <a:p>
            <a:pPr marL="135464" indent="0">
              <a:buNone/>
            </a:pPr>
            <a:endParaRPr lang="ru-RU" sz="1600" dirty="0"/>
          </a:p>
          <a:p>
            <a:endParaRPr lang="ru-RU" sz="1400" dirty="0"/>
          </a:p>
        </p:txBody>
      </p:sp>
    </p:spTree>
    <p:extLst>
      <p:ext uri="{BB962C8B-B14F-4D97-AF65-F5344CB8AC3E}">
        <p14:creationId xmlns:p14="http://schemas.microsoft.com/office/powerpoint/2010/main" val="391229701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Текст 2"/>
          <p:cNvSpPr>
            <a:spLocks noGrp="1"/>
          </p:cNvSpPr>
          <p:nvPr>
            <p:ph type="body" idx="1"/>
          </p:nvPr>
        </p:nvSpPr>
        <p:spPr>
          <a:xfrm>
            <a:off x="123568" y="654909"/>
            <a:ext cx="11726562" cy="6203092"/>
          </a:xfrm>
        </p:spPr>
        <p:txBody>
          <a:bodyPr/>
          <a:lstStyle/>
          <a:p>
            <a:endParaRPr lang="ru-RU" sz="1800" b="1" dirty="0" smtClean="0"/>
          </a:p>
          <a:p>
            <a:endParaRPr lang="ru-RU" sz="1800" b="1" dirty="0"/>
          </a:p>
          <a:p>
            <a:pPr marL="135464" indent="0" algn="ctr">
              <a:buNone/>
            </a:pPr>
            <a:r>
              <a:rPr lang="ru-RU" sz="2000" b="1" dirty="0" smtClean="0"/>
              <a:t>Календарный план воспитательной работы</a:t>
            </a:r>
            <a:endParaRPr lang="ru-RU" sz="2000" dirty="0" smtClean="0"/>
          </a:p>
          <a:p>
            <a:pPr marL="0" indent="0" algn="ctr">
              <a:lnSpc>
                <a:spcPct val="100000"/>
              </a:lnSpc>
              <a:spcBef>
                <a:spcPts val="0"/>
              </a:spcBef>
              <a:buNone/>
            </a:pPr>
            <a:r>
              <a:rPr lang="ru-RU" sz="1800" b="1" dirty="0">
                <a:solidFill>
                  <a:srgbClr val="C00000"/>
                </a:solidFill>
              </a:rPr>
              <a:t>Основной период смены</a:t>
            </a:r>
            <a:endParaRPr lang="ru-RU" sz="1800" dirty="0">
              <a:solidFill>
                <a:srgbClr val="C00000"/>
              </a:solidFill>
            </a:endParaRPr>
          </a:p>
          <a:p>
            <a:pPr marL="0" indent="0">
              <a:lnSpc>
                <a:spcPct val="100000"/>
              </a:lnSpc>
              <a:spcBef>
                <a:spcPts val="0"/>
              </a:spcBef>
              <a:buNone/>
            </a:pPr>
            <a:r>
              <a:rPr lang="ru-RU" sz="1400" b="1" dirty="0" err="1"/>
              <a:t>Общелагерный</a:t>
            </a:r>
            <a:r>
              <a:rPr lang="ru-RU" sz="1400" b="1" dirty="0"/>
              <a:t> уровень (инвариантные формы)</a:t>
            </a:r>
            <a:endParaRPr lang="ru-RU" sz="1400" dirty="0"/>
          </a:p>
          <a:p>
            <a:pPr marL="0" indent="0">
              <a:lnSpc>
                <a:spcPct val="100000"/>
              </a:lnSpc>
              <a:spcBef>
                <a:spcPts val="0"/>
              </a:spcBef>
              <a:buNone/>
            </a:pPr>
            <a:r>
              <a:rPr lang="ru-RU" sz="1400" dirty="0"/>
              <a:t>Утренний подъем Государственного флага Российской Федерации. Ключевая задача: формирование уважительного отношения и чувства сопричастности к государственным символам. Право поднять Государственный флаг предоставляется одному из участников смены, оглашаются его успехи или достижения. Исполнение Государственного гимна Российской Федерации. Эмоциональный старт дня. Возможно привлечение к организации события представителей дежурного по территории или столовой, объединение взрослых и детей. Данная форма может быть реализована ежедневно.</a:t>
            </a:r>
          </a:p>
          <a:p>
            <a:pPr marL="0" indent="0">
              <a:lnSpc>
                <a:spcPct val="100000"/>
              </a:lnSpc>
              <a:spcBef>
                <a:spcPts val="0"/>
              </a:spcBef>
              <a:buNone/>
            </a:pPr>
            <a:r>
              <a:rPr lang="ru-RU" sz="1400" dirty="0"/>
              <a:t>Утренняя гигиеническая гимнастика. Ценность здоровья, развития. Демонстрация позитивного личного примера со стороны </a:t>
            </a:r>
            <a:r>
              <a:rPr lang="ru-RU" sz="1400" dirty="0" err="1"/>
              <a:t>вожатско</a:t>
            </a:r>
            <a:r>
              <a:rPr lang="ru-RU" sz="1400" dirty="0"/>
              <a:t>-педагогического коллектива.</a:t>
            </a:r>
          </a:p>
          <a:p>
            <a:pPr marL="0" indent="0">
              <a:lnSpc>
                <a:spcPct val="100000"/>
              </a:lnSpc>
              <a:spcBef>
                <a:spcPts val="0"/>
              </a:spcBef>
              <a:buNone/>
            </a:pPr>
            <a:r>
              <a:rPr lang="ru-RU" sz="1400" dirty="0"/>
              <a:t>Тренировочная пожарная эвакуация. Обеспечение безопасного пребывания на территории детского лагеря.</a:t>
            </a:r>
          </a:p>
          <a:p>
            <a:pPr marL="0" indent="0">
              <a:lnSpc>
                <a:spcPct val="100000"/>
              </a:lnSpc>
              <a:spcBef>
                <a:spcPts val="0"/>
              </a:spcBef>
              <a:buNone/>
            </a:pPr>
            <a:r>
              <a:rPr lang="ru-RU" sz="1400" dirty="0"/>
              <a:t>Тематические дни и мероприятия в соответствии с государственными и профессиональными праздниками, а также памятными днями.</a:t>
            </a:r>
          </a:p>
          <a:p>
            <a:pPr marL="0" indent="0">
              <a:lnSpc>
                <a:spcPct val="100000"/>
              </a:lnSpc>
              <a:spcBef>
                <a:spcPts val="0"/>
              </a:spcBef>
              <a:buNone/>
            </a:pPr>
            <a:r>
              <a:rPr lang="ru-RU" sz="1400" dirty="0"/>
              <a:t>Тематические события должны учитывать региональный компонент. Перечень праздников может быть дополнен праздниками и памятными событиями конкретного субъекта Российской Федерации.</a:t>
            </a:r>
          </a:p>
          <a:p>
            <a:pPr marL="0" indent="0">
              <a:lnSpc>
                <a:spcPct val="100000"/>
              </a:lnSpc>
              <a:spcBef>
                <a:spcPts val="0"/>
              </a:spcBef>
              <a:buNone/>
            </a:pPr>
            <a:r>
              <a:rPr lang="ru-RU" sz="1400" dirty="0"/>
              <a:t>Тематические дни: День Памяти. Ценность жизни, человека, мира. Линейка или церемония старта дня. Военно-спортивные игры (в том числе "</a:t>
            </a:r>
            <a:r>
              <a:rPr lang="ru-RU" sz="1400" dirty="0" err="1"/>
              <a:t>Зарничка</a:t>
            </a:r>
            <a:r>
              <a:rPr lang="ru-RU" sz="1400" dirty="0"/>
              <a:t>", "Зарница", "Орленок"). Просветительский проект "Без срока давности". Конкурс-смотр строя и песни. Литературно-музыкальные постановки (в том числе в форме концерта вожатых). Кинопросмотры. Часы мужества. Знакомство с героями Всероссийской общественно-государственной инициативы. Завершение дня на позитивном эмоциональном фоне.</a:t>
            </a:r>
          </a:p>
          <a:p>
            <a:pPr marL="0" indent="0">
              <a:lnSpc>
                <a:spcPct val="100000"/>
              </a:lnSpc>
              <a:spcBef>
                <a:spcPts val="0"/>
              </a:spcBef>
              <a:buNone/>
            </a:pPr>
            <a:r>
              <a:rPr lang="ru-RU" sz="1400" dirty="0"/>
              <a:t>Тематические дни: День Единства или День России, или День культуры России. Ценность Родины, семьи, жизни, единства. Торжественная линейка или церемония старта дня. Конкурсы на знание родного языка (включая языки народов России). Тематические отрядные дела. Фестиваль дворовых игр или игр народов России. Литературно-музыкальные постановки. Театральные постановки. Творческие и вдохновляющие встречи. Кинопросмотр. Выставки изобразительного искусства</a:t>
            </a:r>
            <a:r>
              <a:rPr lang="ru-RU" sz="1400" dirty="0" smtClean="0"/>
              <a:t>.   И т.д.</a:t>
            </a:r>
            <a:endParaRPr lang="ru-RU" sz="1400" dirty="0"/>
          </a:p>
        </p:txBody>
      </p:sp>
    </p:spTree>
    <p:extLst>
      <p:ext uri="{BB962C8B-B14F-4D97-AF65-F5344CB8AC3E}">
        <p14:creationId xmlns:p14="http://schemas.microsoft.com/office/powerpoint/2010/main" val="118068420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Текст 2"/>
          <p:cNvSpPr>
            <a:spLocks noGrp="1"/>
          </p:cNvSpPr>
          <p:nvPr>
            <p:ph type="body" idx="1"/>
          </p:nvPr>
        </p:nvSpPr>
        <p:spPr>
          <a:xfrm>
            <a:off x="123568" y="914399"/>
            <a:ext cx="11678545" cy="5943601"/>
          </a:xfrm>
        </p:spPr>
        <p:txBody>
          <a:bodyPr/>
          <a:lstStyle/>
          <a:p>
            <a:endParaRPr lang="ru-RU" sz="1800" b="1" dirty="0" smtClean="0"/>
          </a:p>
          <a:p>
            <a:endParaRPr lang="ru-RU" sz="1800" b="1" dirty="0"/>
          </a:p>
          <a:p>
            <a:pPr marL="135464" indent="0" algn="ctr">
              <a:buNone/>
            </a:pPr>
            <a:r>
              <a:rPr lang="ru-RU" sz="2000" b="1" dirty="0" smtClean="0"/>
              <a:t>Календарный </a:t>
            </a:r>
            <a:r>
              <a:rPr lang="ru-RU" sz="2000" b="1" dirty="0"/>
              <a:t>план воспитательной работы</a:t>
            </a:r>
            <a:endParaRPr lang="ru-RU" sz="2000" dirty="0"/>
          </a:p>
          <a:p>
            <a:pPr marL="135464" indent="0">
              <a:buNone/>
            </a:pPr>
            <a:r>
              <a:rPr lang="ru-RU" sz="1600" b="1" dirty="0"/>
              <a:t>Отрядный уровень (инвариантные формы)</a:t>
            </a:r>
            <a:endParaRPr lang="ru-RU" sz="1600" dirty="0"/>
          </a:p>
          <a:p>
            <a:pPr marL="135464" indent="0">
              <a:buNone/>
            </a:pPr>
            <a:r>
              <a:rPr lang="ru-RU" sz="1600" dirty="0"/>
              <a:t>Утренний информационный сбор отряда. Эмоциональный и информативный старт дня, который позволяет каждому ребенку увидеть и понять свой собственный маршрут в рамках дня, составить цели и план по их исполнению. Распределение поручений. Определение цели отряда на день. Исполнение песни отряда.</a:t>
            </a:r>
          </a:p>
          <a:p>
            <a:pPr marL="135464" indent="0">
              <a:buNone/>
            </a:pPr>
            <a:r>
              <a:rPr lang="ru-RU" sz="1600" dirty="0"/>
              <a:t>Вечерний сбор отряда. Подведение итогов и анализ деятельности в течения дня, заполнение экрана настроения, экрана участия, обращение к отрядному уголку. Формирование у ребенка навыков самоанализа, уважения к мнению других людей. Ключевая задача для вожатого или педагога: диагностика результатов и воспитательного эффекта программы смены, формирование напарническим составом предложений по корректировке программы при необходимости.</a:t>
            </a:r>
          </a:p>
          <a:p>
            <a:pPr marL="135464" indent="0">
              <a:buNone/>
            </a:pPr>
            <a:r>
              <a:rPr lang="ru-RU" sz="1600" dirty="0"/>
              <a:t>Огонек середины смены. Снятия эмоционального напряжения (пик "привыкания"), мотивация на вторую половину смены, предварительные итоги и успехи каждого в отряде. Возможен формат "Расскажи мне обо мне" и другие. Для детских лагерей дневного пребывания возможен формат интерактивного театра или эссе или рассказов друг о друге с целью демонстрации сильных сторон и талантов друг друга, благодарности.</a:t>
            </a:r>
          </a:p>
          <a:p>
            <a:pPr marL="135464" indent="0">
              <a:buNone/>
            </a:pPr>
            <a:r>
              <a:rPr lang="ru-RU" sz="1600" dirty="0"/>
              <a:t>Тематические огоньки/беседы. Обсуждение нравственных вопросов, усиление воспитательного эффекта и закрепление личного принятия общечеловеческих ценностей.</a:t>
            </a:r>
          </a:p>
          <a:p>
            <a:pPr marL="135464" indent="0">
              <a:buNone/>
            </a:pPr>
            <a:endParaRPr lang="ru-RU" sz="1600" dirty="0"/>
          </a:p>
          <a:p>
            <a:endParaRPr lang="ru-RU" sz="1400" dirty="0"/>
          </a:p>
        </p:txBody>
      </p:sp>
    </p:spTree>
    <p:extLst>
      <p:ext uri="{BB962C8B-B14F-4D97-AF65-F5344CB8AC3E}">
        <p14:creationId xmlns:p14="http://schemas.microsoft.com/office/powerpoint/2010/main" val="118068420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Текст 2"/>
          <p:cNvSpPr>
            <a:spLocks noGrp="1"/>
          </p:cNvSpPr>
          <p:nvPr>
            <p:ph type="body" idx="1"/>
          </p:nvPr>
        </p:nvSpPr>
        <p:spPr>
          <a:xfrm>
            <a:off x="123568" y="914399"/>
            <a:ext cx="11678545" cy="5943601"/>
          </a:xfrm>
        </p:spPr>
        <p:txBody>
          <a:bodyPr/>
          <a:lstStyle/>
          <a:p>
            <a:endParaRPr lang="ru-RU" sz="1800" b="1" dirty="0" smtClean="0"/>
          </a:p>
          <a:p>
            <a:endParaRPr lang="ru-RU" sz="1800" b="1" dirty="0"/>
          </a:p>
          <a:p>
            <a:pPr marL="135464" indent="0" algn="ctr">
              <a:buNone/>
            </a:pPr>
            <a:r>
              <a:rPr lang="ru-RU" sz="2000" b="1" dirty="0" smtClean="0"/>
              <a:t>Календарный </a:t>
            </a:r>
            <a:r>
              <a:rPr lang="ru-RU" sz="2000" b="1" dirty="0"/>
              <a:t>план воспитательной работы</a:t>
            </a:r>
            <a:endParaRPr lang="ru-RU" sz="2000" dirty="0"/>
          </a:p>
          <a:p>
            <a:pPr marL="135464" indent="0" algn="ctr">
              <a:buNone/>
            </a:pPr>
            <a:r>
              <a:rPr lang="ru-RU" sz="1800" b="1" dirty="0">
                <a:solidFill>
                  <a:srgbClr val="C00000"/>
                </a:solidFill>
              </a:rPr>
              <a:t>Итоговый период смены</a:t>
            </a:r>
            <a:endParaRPr lang="ru-RU" sz="1800" dirty="0">
              <a:solidFill>
                <a:srgbClr val="C00000"/>
              </a:solidFill>
            </a:endParaRPr>
          </a:p>
          <a:p>
            <a:pPr marL="135464" indent="0">
              <a:buNone/>
            </a:pPr>
            <a:r>
              <a:rPr lang="ru-RU" sz="1400" b="1" dirty="0" err="1"/>
              <a:t>Общелагерный</a:t>
            </a:r>
            <a:r>
              <a:rPr lang="ru-RU" sz="1400" b="1" dirty="0"/>
              <a:t> уровень (инвариантные формы)</a:t>
            </a:r>
            <a:endParaRPr lang="ru-RU" sz="1400" dirty="0"/>
          </a:p>
          <a:p>
            <a:pPr marL="135464" indent="0">
              <a:buNone/>
            </a:pPr>
            <a:r>
              <a:rPr lang="ru-RU" sz="1400" dirty="0"/>
              <a:t>Линейка или церемония закрытия смены. Торжественное подведение итогов, демонстрация лучшего опыта, который получили участники смены. Определение перспектив и новых целей. Вынос Государственного флага Российской Федерации. Содержательное подведение итогов. Награждение отрядное, индивидуальное, включая сотрудников. Обеспечение торжественности формы работы: общий сбор, музыкальное и визуальное сопровождение.</a:t>
            </a:r>
          </a:p>
          <a:p>
            <a:pPr marL="135464" indent="0">
              <a:buNone/>
            </a:pPr>
            <a:r>
              <a:rPr lang="ru-RU" sz="1400" dirty="0"/>
              <a:t>Презентация результатов деятельности кружков или секций. Культурное и научное наследие мира и страны. Имена, прославившие Россию. Великие мастера. Творчество и мастерство. Возможен формат ярмарки, выставки, фестиваля. Приветствуется включение руководителей научных, творческих, спортивных объединений.</a:t>
            </a:r>
          </a:p>
          <a:p>
            <a:pPr marL="135464" indent="0">
              <a:buNone/>
            </a:pPr>
            <a:r>
              <a:rPr lang="ru-RU" sz="1400" b="1" dirty="0"/>
              <a:t>Отрядный уровень (инвариантные формы)</a:t>
            </a:r>
            <a:endParaRPr lang="ru-RU" sz="1400" dirty="0"/>
          </a:p>
          <a:p>
            <a:pPr marL="135464" indent="0">
              <a:buNone/>
            </a:pPr>
            <a:r>
              <a:rPr lang="ru-RU" sz="1400" dirty="0"/>
              <a:t>Итоговый сбор отряда. Закрепление ценности команды и дружбы. Помощь каждому участнику смены увидеть свой рост и позитивные изменения. Презентация представителями органов самоуправления результатов деятельности. Подведение итогов достижения общей цели и выполнения правил совместной жизни и деятельности. Связь с организационным сбором отряда, опора на отрядный уголок. Награждение и поощрение каждого участника отряда.</a:t>
            </a:r>
          </a:p>
          <a:p>
            <a:pPr marL="135464" indent="0">
              <a:buNone/>
            </a:pPr>
            <a:r>
              <a:rPr lang="ru-RU" sz="1400" dirty="0"/>
              <a:t>Прощальный огонек. Определение каждым ребенком ценного опыта, полученного в смене. Благодарность команде. Определение перспектив дальнейшего развития. Для пришкольных детских лагерей возможен формат эмоциональной творческой встречи в новом для участников смены месте.</a:t>
            </a:r>
          </a:p>
          <a:p>
            <a:pPr marL="135464" indent="0">
              <a:buNone/>
            </a:pPr>
            <a:r>
              <a:rPr lang="ru-RU" sz="1400" dirty="0"/>
              <a:t> </a:t>
            </a:r>
          </a:p>
          <a:p>
            <a:endParaRPr lang="ru-RU" sz="1400" dirty="0"/>
          </a:p>
        </p:txBody>
      </p:sp>
    </p:spTree>
    <p:extLst>
      <p:ext uri="{BB962C8B-B14F-4D97-AF65-F5344CB8AC3E}">
        <p14:creationId xmlns:p14="http://schemas.microsoft.com/office/powerpoint/2010/main" val="118068420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Текст 2"/>
          <p:cNvSpPr>
            <a:spLocks noGrp="1"/>
          </p:cNvSpPr>
          <p:nvPr>
            <p:ph type="body" idx="1"/>
          </p:nvPr>
        </p:nvSpPr>
        <p:spPr>
          <a:xfrm>
            <a:off x="420130" y="617838"/>
            <a:ext cx="11244648" cy="6104238"/>
          </a:xfrm>
        </p:spPr>
        <p:txBody>
          <a:bodyPr/>
          <a:lstStyle/>
          <a:p>
            <a:pPr marL="135464" lvl="0" indent="0" algn="ctr">
              <a:buNone/>
            </a:pPr>
            <a:endParaRPr lang="ru-RU" sz="2000" b="1" dirty="0" smtClean="0">
              <a:solidFill>
                <a:srgbClr val="002060"/>
              </a:solidFill>
            </a:endParaRPr>
          </a:p>
          <a:p>
            <a:pPr marL="135464" lvl="0" indent="0" algn="ctr">
              <a:buNone/>
            </a:pPr>
            <a:endParaRPr lang="ru-RU" sz="2000" b="1" dirty="0">
              <a:solidFill>
                <a:srgbClr val="002060"/>
              </a:solidFill>
            </a:endParaRPr>
          </a:p>
          <a:p>
            <a:pPr marL="135464" lvl="0" indent="0" algn="ctr">
              <a:buNone/>
            </a:pPr>
            <a:endParaRPr lang="ru-RU" sz="2000" b="1" dirty="0" smtClean="0">
              <a:solidFill>
                <a:srgbClr val="002060"/>
              </a:solidFill>
            </a:endParaRPr>
          </a:p>
          <a:p>
            <a:pPr marL="135464" indent="0" algn="ctr">
              <a:buNone/>
            </a:pPr>
            <a:endParaRPr lang="ru-RU" sz="4400" b="1" dirty="0" smtClean="0">
              <a:solidFill>
                <a:srgbClr val="002060"/>
              </a:solidFill>
              <a:latin typeface="Arial" panose="020B0604020202020204" pitchFamily="34" charset="0"/>
              <a:cs typeface="Arial" panose="020B0604020202020204" pitchFamily="34" charset="0"/>
            </a:endParaRPr>
          </a:p>
          <a:p>
            <a:pPr marL="135464" indent="0" algn="ctr">
              <a:buNone/>
            </a:pPr>
            <a:endParaRPr lang="ru-RU" sz="4400" b="1" dirty="0" smtClean="0">
              <a:solidFill>
                <a:srgbClr val="002060"/>
              </a:solidFill>
              <a:latin typeface="Arial" panose="020B0604020202020204" pitchFamily="34" charset="0"/>
              <a:cs typeface="Arial" panose="020B0604020202020204" pitchFamily="34" charset="0"/>
            </a:endParaRPr>
          </a:p>
          <a:p>
            <a:pPr marL="135464" indent="0" algn="ctr">
              <a:buNone/>
            </a:pPr>
            <a:r>
              <a:rPr lang="ru-RU" sz="4400" b="1" dirty="0" smtClean="0">
                <a:solidFill>
                  <a:srgbClr val="002060"/>
                </a:solidFill>
                <a:latin typeface="Arial" panose="020B0604020202020204" pitchFamily="34" charset="0"/>
                <a:cs typeface="Arial" panose="020B0604020202020204" pitchFamily="34" charset="0"/>
              </a:rPr>
              <a:t>Спасибо </a:t>
            </a:r>
            <a:r>
              <a:rPr lang="ru-RU" sz="4400" b="1" dirty="0">
                <a:solidFill>
                  <a:srgbClr val="002060"/>
                </a:solidFill>
                <a:latin typeface="Arial" panose="020B0604020202020204" pitchFamily="34" charset="0"/>
                <a:cs typeface="Arial" panose="020B0604020202020204" pitchFamily="34" charset="0"/>
              </a:rPr>
              <a:t>за внимание!</a:t>
            </a:r>
          </a:p>
          <a:p>
            <a:pPr marL="135464" lvl="0" indent="0" algn="ctr">
              <a:buNone/>
            </a:pPr>
            <a:endParaRPr lang="ru-RU" sz="4400" b="1" dirty="0" smtClean="0">
              <a:solidFill>
                <a:srgbClr val="002060"/>
              </a:solidFill>
            </a:endParaRPr>
          </a:p>
        </p:txBody>
      </p:sp>
      <p:sp>
        <p:nvSpPr>
          <p:cNvPr id="2" name="Прямоугольник 1"/>
          <p:cNvSpPr/>
          <p:nvPr/>
        </p:nvSpPr>
        <p:spPr>
          <a:xfrm>
            <a:off x="1149177" y="4398496"/>
            <a:ext cx="8377881" cy="2308324"/>
          </a:xfrm>
          <a:prstGeom prst="rect">
            <a:avLst/>
          </a:prstGeom>
        </p:spPr>
        <p:txBody>
          <a:bodyPr wrap="square">
            <a:spAutoFit/>
          </a:bodyPr>
          <a:lstStyle/>
          <a:p>
            <a:endParaRPr lang="ru-RU" b="1" dirty="0" smtClean="0">
              <a:solidFill>
                <a:srgbClr val="002060"/>
              </a:solidFill>
              <a:latin typeface="Arial" panose="020B0604020202020204" pitchFamily="34" charset="0"/>
              <a:cs typeface="Arial" panose="020B0604020202020204" pitchFamily="34" charset="0"/>
            </a:endParaRPr>
          </a:p>
          <a:p>
            <a:endParaRPr lang="ru-RU" b="1" dirty="0">
              <a:solidFill>
                <a:srgbClr val="002060"/>
              </a:solidFill>
              <a:latin typeface="Arial" panose="020B0604020202020204" pitchFamily="34" charset="0"/>
              <a:cs typeface="Arial" panose="020B0604020202020204" pitchFamily="34" charset="0"/>
            </a:endParaRPr>
          </a:p>
          <a:p>
            <a:endParaRPr lang="ru-RU" b="1" dirty="0" smtClean="0">
              <a:solidFill>
                <a:srgbClr val="002060"/>
              </a:solidFill>
              <a:latin typeface="Arial" panose="020B0604020202020204" pitchFamily="34" charset="0"/>
              <a:cs typeface="Arial" panose="020B0604020202020204" pitchFamily="34" charset="0"/>
            </a:endParaRPr>
          </a:p>
          <a:p>
            <a:endParaRPr lang="ru-RU" b="1" dirty="0">
              <a:solidFill>
                <a:srgbClr val="002060"/>
              </a:solidFill>
              <a:latin typeface="Arial" panose="020B0604020202020204" pitchFamily="34" charset="0"/>
              <a:cs typeface="Arial" panose="020B0604020202020204" pitchFamily="34" charset="0"/>
            </a:endParaRPr>
          </a:p>
          <a:p>
            <a:endParaRPr lang="ru-RU" b="1" dirty="0" smtClean="0">
              <a:solidFill>
                <a:srgbClr val="002060"/>
              </a:solidFill>
              <a:latin typeface="Arial" panose="020B0604020202020204" pitchFamily="34" charset="0"/>
              <a:cs typeface="Arial" panose="020B0604020202020204" pitchFamily="34" charset="0"/>
            </a:endParaRPr>
          </a:p>
          <a:p>
            <a:endParaRPr lang="ru-RU" b="1" dirty="0">
              <a:solidFill>
                <a:srgbClr val="002060"/>
              </a:solidFill>
              <a:latin typeface="Arial" panose="020B0604020202020204" pitchFamily="34" charset="0"/>
              <a:cs typeface="Arial" panose="020B0604020202020204" pitchFamily="34" charset="0"/>
            </a:endParaRPr>
          </a:p>
          <a:p>
            <a:r>
              <a:rPr lang="ru-RU" b="1" dirty="0" smtClean="0">
                <a:solidFill>
                  <a:srgbClr val="002060"/>
                </a:solidFill>
                <a:latin typeface="Arial" panose="020B0604020202020204" pitchFamily="34" charset="0"/>
                <a:cs typeface="Arial" panose="020B0604020202020204" pitchFamily="34" charset="0"/>
              </a:rPr>
              <a:t>                                         </a:t>
            </a:r>
            <a:r>
              <a:rPr lang="en-US" b="1" dirty="0" smtClean="0">
                <a:solidFill>
                  <a:srgbClr val="002060"/>
                </a:solidFill>
                <a:latin typeface="Arial" panose="020B0604020202020204" pitchFamily="34" charset="0"/>
                <a:cs typeface="Arial" panose="020B0604020202020204" pitchFamily="34" charset="0"/>
              </a:rPr>
              <a:t>e-mail</a:t>
            </a:r>
            <a:r>
              <a:rPr lang="en-US" b="1" dirty="0">
                <a:solidFill>
                  <a:srgbClr val="002060"/>
                </a:solidFill>
                <a:latin typeface="Arial" panose="020B0604020202020204" pitchFamily="34" charset="0"/>
                <a:cs typeface="Arial" panose="020B0604020202020204" pitchFamily="34" charset="0"/>
              </a:rPr>
              <a:t>: </a:t>
            </a:r>
            <a:r>
              <a:rPr lang="en-US" dirty="0">
                <a:hlinkClick r:id="rId2"/>
              </a:rPr>
              <a:t>kafedra_uprav@mail.ru</a:t>
            </a:r>
            <a:endParaRPr lang="ru-RU" dirty="0"/>
          </a:p>
          <a:p>
            <a:r>
              <a:rPr lang="ru-RU" b="1" dirty="0" smtClean="0">
                <a:solidFill>
                  <a:srgbClr val="002060"/>
                </a:solidFill>
                <a:latin typeface="Arial" panose="020B0604020202020204" pitchFamily="34" charset="0"/>
                <a:cs typeface="Arial" panose="020B0604020202020204" pitchFamily="34" charset="0"/>
              </a:rPr>
              <a:t>                                         тел</a:t>
            </a:r>
            <a:r>
              <a:rPr lang="ru-RU" b="1" dirty="0">
                <a:solidFill>
                  <a:srgbClr val="002060"/>
                </a:solidFill>
                <a:latin typeface="Arial" panose="020B0604020202020204" pitchFamily="34" charset="0"/>
                <a:cs typeface="Arial" panose="020B0604020202020204" pitchFamily="34" charset="0"/>
              </a:rPr>
              <a:t>.:(8652)</a:t>
            </a:r>
            <a:r>
              <a:rPr lang="ru-RU" dirty="0">
                <a:latin typeface="Arial" panose="020B0604020202020204" pitchFamily="34" charset="0"/>
                <a:cs typeface="Arial" panose="020B0604020202020204" pitchFamily="34" charset="0"/>
              </a:rPr>
              <a:t> </a:t>
            </a:r>
            <a:r>
              <a:rPr lang="ru-RU" b="1" dirty="0">
                <a:solidFill>
                  <a:srgbClr val="002060"/>
                </a:solidFill>
                <a:latin typeface="Arial" panose="020B0604020202020204" pitchFamily="34" charset="0"/>
                <a:cs typeface="Arial" panose="020B0604020202020204" pitchFamily="34" charset="0"/>
              </a:rPr>
              <a:t>99-77-81  (доб. 520</a:t>
            </a:r>
            <a:r>
              <a:rPr lang="ru-RU" b="1" dirty="0">
                <a:solidFill>
                  <a:srgbClr val="002060"/>
                </a:solidFill>
              </a:rPr>
              <a:t>)</a:t>
            </a:r>
            <a:r>
              <a:rPr lang="ru-RU" b="1" dirty="0">
                <a:solidFill>
                  <a:srgbClr val="002060"/>
                </a:solidFill>
                <a:latin typeface="Arial" panose="020B0604020202020204" pitchFamily="34" charset="0"/>
                <a:cs typeface="Arial" panose="020B0604020202020204" pitchFamily="34" charset="0"/>
              </a:rPr>
              <a:t> </a:t>
            </a:r>
          </a:p>
        </p:txBody>
      </p:sp>
    </p:spTree>
    <p:extLst>
      <p:ext uri="{BB962C8B-B14F-4D97-AF65-F5344CB8AC3E}">
        <p14:creationId xmlns:p14="http://schemas.microsoft.com/office/powerpoint/2010/main" val="361690628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Текст 2"/>
          <p:cNvSpPr>
            <a:spLocks noGrp="1"/>
          </p:cNvSpPr>
          <p:nvPr>
            <p:ph type="body" idx="1"/>
          </p:nvPr>
        </p:nvSpPr>
        <p:spPr>
          <a:xfrm>
            <a:off x="407772" y="1830314"/>
            <a:ext cx="11578579" cy="4409848"/>
          </a:xfrm>
        </p:spPr>
        <p:txBody>
          <a:bodyPr/>
          <a:lstStyle/>
          <a:p>
            <a:pPr marL="0" indent="0" algn="ctr">
              <a:buNone/>
            </a:pPr>
            <a:r>
              <a:rPr lang="ru-RU" sz="1800" b="1" dirty="0" smtClean="0">
                <a:solidFill>
                  <a:srgbClr val="C00000"/>
                </a:solidFill>
                <a:latin typeface="Times New Roman" panose="02020603050405020304" pitchFamily="18" charset="0"/>
                <a:cs typeface="Times New Roman" panose="02020603050405020304" pitchFamily="18" charset="0"/>
              </a:rPr>
              <a:t>РАЗДЕЛ </a:t>
            </a:r>
            <a:r>
              <a:rPr lang="ru-RU" sz="1800" b="1" dirty="0">
                <a:solidFill>
                  <a:srgbClr val="C00000"/>
                </a:solidFill>
                <a:latin typeface="Times New Roman" panose="02020603050405020304" pitchFamily="18" charset="0"/>
                <a:cs typeface="Times New Roman" panose="02020603050405020304" pitchFamily="18" charset="0"/>
              </a:rPr>
              <a:t>1. ЦЕЛЕВОЙ</a:t>
            </a:r>
          </a:p>
          <a:p>
            <a:pPr marL="0" indent="0" algn="ctr">
              <a:buNone/>
            </a:pPr>
            <a:r>
              <a:rPr lang="ru-RU" sz="1800" b="1" dirty="0">
                <a:solidFill>
                  <a:srgbClr val="C00000"/>
                </a:solidFill>
                <a:latin typeface="Times New Roman" panose="02020603050405020304" pitchFamily="18" charset="0"/>
                <a:cs typeface="Times New Roman" panose="02020603050405020304" pitchFamily="18" charset="0"/>
              </a:rPr>
              <a:t>Направления воспитания</a:t>
            </a:r>
          </a:p>
          <a:p>
            <a:pPr marL="0" indent="0" algn="just">
              <a:buNone/>
            </a:pPr>
            <a:r>
              <a:rPr lang="ru-RU" sz="1800" dirty="0">
                <a:solidFill>
                  <a:srgbClr val="002060"/>
                </a:solidFill>
                <a:latin typeface="Times New Roman" panose="02020603050405020304" pitchFamily="18" charset="0"/>
                <a:cs typeface="Times New Roman" panose="02020603050405020304" pitchFamily="18" charset="0"/>
              </a:rPr>
              <a:t>Программа реализуется в единстве учебной и воспитательной деятельности общеобразовательной организации </a:t>
            </a:r>
            <a:r>
              <a:rPr lang="ru-RU" sz="1800" b="1" dirty="0">
                <a:solidFill>
                  <a:srgbClr val="002060"/>
                </a:solidFill>
                <a:latin typeface="Times New Roman" panose="02020603050405020304" pitchFamily="18" charset="0"/>
                <a:cs typeface="Times New Roman" panose="02020603050405020304" pitchFamily="18" charset="0"/>
              </a:rPr>
              <a:t>по основным направлениям воспитания в соответствии с ФГОС:</a:t>
            </a:r>
          </a:p>
          <a:p>
            <a:pPr lvl="0"/>
            <a:r>
              <a:rPr lang="ru-RU" sz="1800" b="1" i="1" dirty="0">
                <a:solidFill>
                  <a:srgbClr val="7030A0"/>
                </a:solidFill>
                <a:latin typeface="Times New Roman" panose="02020603050405020304" pitchFamily="18" charset="0"/>
                <a:cs typeface="Times New Roman" panose="02020603050405020304" pitchFamily="18" charset="0"/>
              </a:rPr>
              <a:t>гражданское воспитание </a:t>
            </a:r>
          </a:p>
          <a:p>
            <a:pPr lvl="0"/>
            <a:r>
              <a:rPr lang="ru-RU" sz="1800" b="1" i="1" dirty="0">
                <a:solidFill>
                  <a:srgbClr val="7030A0"/>
                </a:solidFill>
                <a:latin typeface="Times New Roman" panose="02020603050405020304" pitchFamily="18" charset="0"/>
                <a:cs typeface="Times New Roman" panose="02020603050405020304" pitchFamily="18" charset="0"/>
              </a:rPr>
              <a:t>патриотическое воспитание </a:t>
            </a:r>
          </a:p>
          <a:p>
            <a:pPr lvl="0"/>
            <a:r>
              <a:rPr lang="ru-RU" sz="1800" b="1" i="1" dirty="0">
                <a:solidFill>
                  <a:srgbClr val="7030A0"/>
                </a:solidFill>
                <a:latin typeface="Times New Roman" panose="02020603050405020304" pitchFamily="18" charset="0"/>
                <a:cs typeface="Times New Roman" panose="02020603050405020304" pitchFamily="18" charset="0"/>
              </a:rPr>
              <a:t>духовно-нравственное воспитание </a:t>
            </a:r>
          </a:p>
          <a:p>
            <a:pPr lvl="0"/>
            <a:r>
              <a:rPr lang="ru-RU" sz="1800" b="1" i="1" dirty="0">
                <a:solidFill>
                  <a:srgbClr val="7030A0"/>
                </a:solidFill>
                <a:latin typeface="Times New Roman" panose="02020603050405020304" pitchFamily="18" charset="0"/>
                <a:cs typeface="Times New Roman" panose="02020603050405020304" pitchFamily="18" charset="0"/>
              </a:rPr>
              <a:t>эстетическое воспитание </a:t>
            </a:r>
          </a:p>
          <a:p>
            <a:pPr lvl="0" algn="just"/>
            <a:r>
              <a:rPr lang="ru-RU" sz="1800" b="1" i="1" dirty="0">
                <a:solidFill>
                  <a:srgbClr val="7030A0"/>
                </a:solidFill>
                <a:latin typeface="Times New Roman" panose="02020603050405020304" pitchFamily="18" charset="0"/>
                <a:cs typeface="Times New Roman" panose="02020603050405020304" pitchFamily="18" charset="0"/>
              </a:rPr>
              <a:t>физическое воспитание</a:t>
            </a:r>
            <a:r>
              <a:rPr lang="ru-RU" sz="1800" i="1" dirty="0">
                <a:solidFill>
                  <a:srgbClr val="7030A0"/>
                </a:solidFill>
                <a:latin typeface="Times New Roman" panose="02020603050405020304" pitchFamily="18" charset="0"/>
                <a:cs typeface="Times New Roman" panose="02020603050405020304" pitchFamily="18" charset="0"/>
              </a:rPr>
              <a:t>,</a:t>
            </a:r>
            <a:r>
              <a:rPr lang="ru-RU" sz="1800" b="1" i="1" dirty="0">
                <a:solidFill>
                  <a:srgbClr val="7030A0"/>
                </a:solidFill>
                <a:latin typeface="Times New Roman" panose="02020603050405020304" pitchFamily="18" charset="0"/>
                <a:cs typeface="Times New Roman" panose="02020603050405020304" pitchFamily="18" charset="0"/>
              </a:rPr>
              <a:t> формирование культуры здорового образа жизни и эмоционального благополучия </a:t>
            </a:r>
          </a:p>
          <a:p>
            <a:pPr lvl="0"/>
            <a:r>
              <a:rPr lang="ru-RU" sz="1800" b="1" i="1" dirty="0">
                <a:solidFill>
                  <a:srgbClr val="7030A0"/>
                </a:solidFill>
                <a:latin typeface="Times New Roman" panose="02020603050405020304" pitchFamily="18" charset="0"/>
                <a:cs typeface="Times New Roman" panose="02020603050405020304" pitchFamily="18" charset="0"/>
              </a:rPr>
              <a:t>трудовое воспитание</a:t>
            </a:r>
            <a:endParaRPr lang="ru-RU" sz="1800" i="1" dirty="0">
              <a:solidFill>
                <a:srgbClr val="7030A0"/>
              </a:solidFill>
              <a:latin typeface="Times New Roman" panose="02020603050405020304" pitchFamily="18" charset="0"/>
              <a:cs typeface="Times New Roman" panose="02020603050405020304" pitchFamily="18" charset="0"/>
            </a:endParaRPr>
          </a:p>
          <a:p>
            <a:pPr lvl="0"/>
            <a:r>
              <a:rPr lang="ru-RU" sz="1800" b="1" i="1" dirty="0">
                <a:solidFill>
                  <a:srgbClr val="7030A0"/>
                </a:solidFill>
                <a:latin typeface="Times New Roman" panose="02020603050405020304" pitchFamily="18" charset="0"/>
                <a:cs typeface="Times New Roman" panose="02020603050405020304" pitchFamily="18" charset="0"/>
              </a:rPr>
              <a:t>экологическое воспитание </a:t>
            </a:r>
          </a:p>
          <a:p>
            <a:pPr lvl="0"/>
            <a:r>
              <a:rPr lang="ru-RU" sz="1800" b="1" i="1" dirty="0">
                <a:solidFill>
                  <a:srgbClr val="7030A0"/>
                </a:solidFill>
                <a:latin typeface="Times New Roman" panose="02020603050405020304" pitchFamily="18" charset="0"/>
                <a:cs typeface="Times New Roman" panose="02020603050405020304" pitchFamily="18" charset="0"/>
              </a:rPr>
              <a:t>ценности научного познания</a:t>
            </a:r>
          </a:p>
          <a:p>
            <a:pPr marL="135464" indent="0" algn="just">
              <a:buNone/>
            </a:pPr>
            <a:endParaRPr lang="ru-RU" sz="1600" dirty="0">
              <a:latin typeface="Arial" panose="020B0604020202020204" pitchFamily="34" charset="0"/>
              <a:cs typeface="Arial" panose="020B0604020202020204" pitchFamily="34" charset="0"/>
            </a:endParaRPr>
          </a:p>
          <a:p>
            <a:pPr marL="135464" indent="0" algn="just">
              <a:buNone/>
            </a:pPr>
            <a:r>
              <a:rPr lang="ru-RU" sz="2400" dirty="0">
                <a:latin typeface="Arial" panose="020B0604020202020204" pitchFamily="34" charset="0"/>
                <a:cs typeface="Arial" panose="020B0604020202020204" pitchFamily="34" charset="0"/>
              </a:rPr>
              <a:t/>
            </a:r>
            <a:br>
              <a:rPr lang="ru-RU" sz="2400" dirty="0">
                <a:latin typeface="Arial" panose="020B0604020202020204" pitchFamily="34" charset="0"/>
                <a:cs typeface="Arial" panose="020B0604020202020204" pitchFamily="34" charset="0"/>
              </a:rPr>
            </a:br>
            <a:endParaRPr lang="ru-RU" sz="24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93352794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Текст 2"/>
          <p:cNvSpPr>
            <a:spLocks noGrp="1"/>
          </p:cNvSpPr>
          <p:nvPr>
            <p:ph type="body" idx="1"/>
          </p:nvPr>
        </p:nvSpPr>
        <p:spPr>
          <a:xfrm>
            <a:off x="259492" y="1532237"/>
            <a:ext cx="11594657" cy="5140411"/>
          </a:xfrm>
        </p:spPr>
        <p:txBody>
          <a:bodyPr/>
          <a:lstStyle/>
          <a:p>
            <a:pPr marL="0" indent="0" algn="ctr">
              <a:buNone/>
            </a:pPr>
            <a:r>
              <a:rPr lang="ru-RU" sz="2400" dirty="0" smtClean="0">
                <a:latin typeface="Arial" panose="020B0604020202020204" pitchFamily="34" charset="0"/>
                <a:cs typeface="Arial" panose="020B0604020202020204" pitchFamily="34" charset="0"/>
              </a:rPr>
              <a:t>	</a:t>
            </a:r>
            <a:r>
              <a:rPr lang="ru-RU" sz="1800" b="1" dirty="0">
                <a:solidFill>
                  <a:srgbClr val="C00000"/>
                </a:solidFill>
                <a:latin typeface="Times New Roman" panose="02020603050405020304" pitchFamily="18" charset="0"/>
                <a:cs typeface="Times New Roman" panose="02020603050405020304" pitchFamily="18" charset="0"/>
              </a:rPr>
              <a:t>РАЗДЕЛ 2. СОДЕРЖАТЕЛЬНЫЙ</a:t>
            </a:r>
          </a:p>
          <a:p>
            <a:pPr marL="0" indent="0" algn="ctr">
              <a:buNone/>
            </a:pPr>
            <a:r>
              <a:rPr lang="ru-RU" sz="1800" b="1" dirty="0">
                <a:solidFill>
                  <a:srgbClr val="C00000"/>
                </a:solidFill>
                <a:latin typeface="Times New Roman" panose="02020603050405020304" pitchFamily="18" charset="0"/>
                <a:cs typeface="Times New Roman" panose="02020603050405020304" pitchFamily="18" charset="0"/>
              </a:rPr>
              <a:t>Виды, формы и содержание воспитательной деятельности </a:t>
            </a:r>
            <a:endParaRPr lang="ru-RU" sz="1800" b="1" dirty="0">
              <a:solidFill>
                <a:srgbClr val="002060"/>
              </a:solidFill>
              <a:latin typeface="Times New Roman" panose="02020603050405020304" pitchFamily="18" charset="0"/>
              <a:cs typeface="Times New Roman" panose="02020603050405020304" pitchFamily="18" charset="0"/>
            </a:endParaRPr>
          </a:p>
          <a:p>
            <a:pPr marL="0" indent="0" algn="ctr">
              <a:buNone/>
            </a:pPr>
            <a:r>
              <a:rPr lang="ru-RU" sz="1800" b="1" dirty="0">
                <a:solidFill>
                  <a:srgbClr val="002060"/>
                </a:solidFill>
                <a:latin typeface="Times New Roman" panose="02020603050405020304" pitchFamily="18" charset="0"/>
                <a:cs typeface="Times New Roman" panose="02020603050405020304" pitchFamily="18" charset="0"/>
              </a:rPr>
              <a:t>Инвариантные модули:</a:t>
            </a:r>
          </a:p>
          <a:p>
            <a:r>
              <a:rPr lang="ru-RU" sz="1800" b="1" i="1" dirty="0">
                <a:solidFill>
                  <a:srgbClr val="7030A0"/>
                </a:solidFill>
                <a:latin typeface="Times New Roman" panose="02020603050405020304" pitchFamily="18" charset="0"/>
                <a:cs typeface="Times New Roman" panose="02020603050405020304" pitchFamily="18" charset="0"/>
              </a:rPr>
              <a:t>Урочная деятельность </a:t>
            </a:r>
            <a:endParaRPr lang="ru-RU" sz="1800" i="1" dirty="0">
              <a:solidFill>
                <a:srgbClr val="7030A0"/>
              </a:solidFill>
              <a:latin typeface="Times New Roman" panose="02020603050405020304" pitchFamily="18" charset="0"/>
              <a:cs typeface="Times New Roman" panose="02020603050405020304" pitchFamily="18" charset="0"/>
            </a:endParaRPr>
          </a:p>
          <a:p>
            <a:r>
              <a:rPr lang="ru-RU" sz="1800" b="1" i="1" dirty="0">
                <a:solidFill>
                  <a:srgbClr val="7030A0"/>
                </a:solidFill>
                <a:latin typeface="Times New Roman" panose="02020603050405020304" pitchFamily="18" charset="0"/>
                <a:cs typeface="Times New Roman" panose="02020603050405020304" pitchFamily="18" charset="0"/>
              </a:rPr>
              <a:t>Внеурочная деятельность </a:t>
            </a:r>
          </a:p>
          <a:p>
            <a:r>
              <a:rPr lang="ru-RU" sz="1800" b="1" i="1" dirty="0">
                <a:solidFill>
                  <a:srgbClr val="7030A0"/>
                </a:solidFill>
                <a:latin typeface="Times New Roman" panose="02020603050405020304" pitchFamily="18" charset="0"/>
                <a:cs typeface="Times New Roman" panose="02020603050405020304" pitchFamily="18" charset="0"/>
              </a:rPr>
              <a:t>Классное руководство</a:t>
            </a:r>
            <a:endParaRPr lang="ru-RU" sz="1800" i="1" dirty="0">
              <a:solidFill>
                <a:srgbClr val="7030A0"/>
              </a:solidFill>
              <a:latin typeface="Times New Roman" panose="02020603050405020304" pitchFamily="18" charset="0"/>
              <a:cs typeface="Times New Roman" panose="02020603050405020304" pitchFamily="18" charset="0"/>
            </a:endParaRPr>
          </a:p>
          <a:p>
            <a:r>
              <a:rPr lang="ru-RU" sz="1800" b="1" i="1" dirty="0">
                <a:solidFill>
                  <a:srgbClr val="7030A0"/>
                </a:solidFill>
                <a:latin typeface="Times New Roman" panose="02020603050405020304" pitchFamily="18" charset="0"/>
                <a:cs typeface="Times New Roman" panose="02020603050405020304" pitchFamily="18" charset="0"/>
              </a:rPr>
              <a:t>Основные школьные дела</a:t>
            </a:r>
            <a:endParaRPr lang="ru-RU" sz="1800" i="1" dirty="0">
              <a:solidFill>
                <a:srgbClr val="7030A0"/>
              </a:solidFill>
              <a:latin typeface="Times New Roman" panose="02020603050405020304" pitchFamily="18" charset="0"/>
              <a:cs typeface="Times New Roman" panose="02020603050405020304" pitchFamily="18" charset="0"/>
            </a:endParaRPr>
          </a:p>
          <a:p>
            <a:r>
              <a:rPr lang="ru-RU" sz="1800" b="1" i="1" dirty="0">
                <a:solidFill>
                  <a:srgbClr val="7030A0"/>
                </a:solidFill>
                <a:latin typeface="Times New Roman" panose="02020603050405020304" pitchFamily="18" charset="0"/>
                <a:cs typeface="Times New Roman" panose="02020603050405020304" pitchFamily="18" charset="0"/>
              </a:rPr>
              <a:t>Внешкольные мероприятия</a:t>
            </a:r>
            <a:endParaRPr lang="ru-RU" sz="1800" i="1" dirty="0">
              <a:solidFill>
                <a:srgbClr val="7030A0"/>
              </a:solidFill>
              <a:latin typeface="Times New Roman" panose="02020603050405020304" pitchFamily="18" charset="0"/>
              <a:cs typeface="Times New Roman" panose="02020603050405020304" pitchFamily="18" charset="0"/>
            </a:endParaRPr>
          </a:p>
          <a:p>
            <a:r>
              <a:rPr lang="ru-RU" sz="1800" b="1" i="1" dirty="0">
                <a:solidFill>
                  <a:srgbClr val="7030A0"/>
                </a:solidFill>
                <a:latin typeface="Times New Roman" panose="02020603050405020304" pitchFamily="18" charset="0"/>
                <a:cs typeface="Times New Roman" panose="02020603050405020304" pitchFamily="18" charset="0"/>
              </a:rPr>
              <a:t>Организация предметно-пространственной среды</a:t>
            </a:r>
            <a:endParaRPr lang="ru-RU" sz="1800" i="1" dirty="0">
              <a:solidFill>
                <a:srgbClr val="7030A0"/>
              </a:solidFill>
              <a:latin typeface="Times New Roman" panose="02020603050405020304" pitchFamily="18" charset="0"/>
              <a:cs typeface="Times New Roman" panose="02020603050405020304" pitchFamily="18" charset="0"/>
            </a:endParaRPr>
          </a:p>
          <a:p>
            <a:r>
              <a:rPr lang="ru-RU" sz="1800" b="1" i="1" dirty="0">
                <a:solidFill>
                  <a:srgbClr val="7030A0"/>
                </a:solidFill>
                <a:latin typeface="Times New Roman" panose="02020603050405020304" pitchFamily="18" charset="0"/>
                <a:cs typeface="Times New Roman" panose="02020603050405020304" pitchFamily="18" charset="0"/>
              </a:rPr>
              <a:t>Взаимодействие с родителями (законными представителями)</a:t>
            </a:r>
            <a:endParaRPr lang="ru-RU" sz="1800" i="1" dirty="0">
              <a:solidFill>
                <a:srgbClr val="7030A0"/>
              </a:solidFill>
              <a:latin typeface="Times New Roman" panose="02020603050405020304" pitchFamily="18" charset="0"/>
              <a:cs typeface="Times New Roman" panose="02020603050405020304" pitchFamily="18" charset="0"/>
            </a:endParaRPr>
          </a:p>
          <a:p>
            <a:r>
              <a:rPr lang="ru-RU" sz="1800" b="1" i="1" dirty="0">
                <a:solidFill>
                  <a:srgbClr val="7030A0"/>
                </a:solidFill>
                <a:latin typeface="Times New Roman" panose="02020603050405020304" pitchFamily="18" charset="0"/>
                <a:cs typeface="Times New Roman" panose="02020603050405020304" pitchFamily="18" charset="0"/>
              </a:rPr>
              <a:t>Самоуправление</a:t>
            </a:r>
            <a:endParaRPr lang="ru-RU" sz="1800" i="1" dirty="0">
              <a:solidFill>
                <a:srgbClr val="7030A0"/>
              </a:solidFill>
              <a:latin typeface="Times New Roman" panose="02020603050405020304" pitchFamily="18" charset="0"/>
              <a:cs typeface="Times New Roman" panose="02020603050405020304" pitchFamily="18" charset="0"/>
            </a:endParaRPr>
          </a:p>
          <a:p>
            <a:r>
              <a:rPr lang="ru-RU" sz="1800" b="1" i="1" dirty="0">
                <a:solidFill>
                  <a:srgbClr val="7030A0"/>
                </a:solidFill>
                <a:latin typeface="Times New Roman" panose="02020603050405020304" pitchFamily="18" charset="0"/>
                <a:cs typeface="Times New Roman" panose="02020603050405020304" pitchFamily="18" charset="0"/>
              </a:rPr>
              <a:t>Профилактика и безопасность</a:t>
            </a:r>
          </a:p>
          <a:p>
            <a:r>
              <a:rPr lang="ru-RU" sz="1800" b="1" i="1" dirty="0">
                <a:solidFill>
                  <a:srgbClr val="7030A0"/>
                </a:solidFill>
                <a:latin typeface="Times New Roman" panose="02020603050405020304" pitchFamily="18" charset="0"/>
                <a:cs typeface="Times New Roman" panose="02020603050405020304" pitchFamily="18" charset="0"/>
              </a:rPr>
              <a:t>Социальное партнёрство</a:t>
            </a:r>
            <a:endParaRPr lang="ru-RU" sz="1800" i="1" dirty="0">
              <a:solidFill>
                <a:srgbClr val="7030A0"/>
              </a:solidFill>
              <a:latin typeface="Times New Roman" panose="02020603050405020304" pitchFamily="18" charset="0"/>
              <a:cs typeface="Times New Roman" panose="02020603050405020304" pitchFamily="18" charset="0"/>
            </a:endParaRPr>
          </a:p>
          <a:p>
            <a:r>
              <a:rPr lang="ru-RU" sz="1800" b="1" i="1" dirty="0">
                <a:solidFill>
                  <a:srgbClr val="7030A0"/>
                </a:solidFill>
                <a:latin typeface="Times New Roman" panose="02020603050405020304" pitchFamily="18" charset="0"/>
                <a:cs typeface="Times New Roman" panose="02020603050405020304" pitchFamily="18" charset="0"/>
              </a:rPr>
              <a:t>Профориентация</a:t>
            </a:r>
          </a:p>
          <a:p>
            <a:pPr marL="135464" indent="0" algn="just">
              <a:buNone/>
            </a:pPr>
            <a:endParaRPr lang="ru-RU" sz="1800" dirty="0">
              <a:latin typeface="Arial" panose="020B0604020202020204" pitchFamily="34" charset="0"/>
              <a:cs typeface="Arial" panose="020B0604020202020204" pitchFamily="34" charset="0"/>
            </a:endParaRPr>
          </a:p>
          <a:p>
            <a:pPr marL="135464" indent="0" algn="just">
              <a:buNone/>
            </a:pPr>
            <a:r>
              <a:rPr lang="ru-RU" sz="2400" dirty="0">
                <a:latin typeface="Arial" panose="020B0604020202020204" pitchFamily="34" charset="0"/>
                <a:cs typeface="Arial" panose="020B0604020202020204" pitchFamily="34" charset="0"/>
              </a:rPr>
              <a:t/>
            </a:r>
            <a:br>
              <a:rPr lang="ru-RU" sz="2400" dirty="0">
                <a:latin typeface="Arial" panose="020B0604020202020204" pitchFamily="34" charset="0"/>
                <a:cs typeface="Arial" panose="020B0604020202020204" pitchFamily="34" charset="0"/>
              </a:rPr>
            </a:br>
            <a:endParaRPr lang="ru-RU" sz="24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99817729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09600" y="404664"/>
            <a:ext cx="10972800" cy="432048"/>
          </a:xfrm>
        </p:spPr>
        <p:txBody>
          <a:bodyPr>
            <a:normAutofit/>
          </a:bodyPr>
          <a:lstStyle/>
          <a:p>
            <a:pPr algn="ctr"/>
            <a:r>
              <a:rPr lang="ru-RU" sz="2400" b="1" dirty="0" smtClean="0">
                <a:solidFill>
                  <a:srgbClr val="C00000"/>
                </a:solidFill>
                <a:latin typeface="Times New Roman" panose="02020603050405020304" pitchFamily="18" charset="0"/>
                <a:cs typeface="Times New Roman" panose="02020603050405020304" pitchFamily="18" charset="0"/>
              </a:rPr>
              <a:t>Календарный план воспитательной работы</a:t>
            </a:r>
            <a:endParaRPr lang="ru-RU" sz="2400" b="1" dirty="0">
              <a:solidFill>
                <a:srgbClr val="C00000"/>
              </a:solidFill>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a:xfrm>
            <a:off x="609600" y="1052736"/>
            <a:ext cx="10972800" cy="5688632"/>
          </a:xfrm>
        </p:spPr>
        <p:txBody>
          <a:bodyPr>
            <a:normAutofit/>
          </a:bodyPr>
          <a:lstStyle/>
          <a:p>
            <a:pPr algn="just"/>
            <a:r>
              <a:rPr lang="ru-RU" sz="1800" b="1" dirty="0">
                <a:solidFill>
                  <a:srgbClr val="002060"/>
                </a:solidFill>
                <a:latin typeface="Times New Roman" panose="02020603050405020304" pitchFamily="18" charset="0"/>
                <a:cs typeface="Times New Roman" panose="02020603050405020304" pitchFamily="18" charset="0"/>
              </a:rPr>
              <a:t>Календарный план воспитательной работы </a:t>
            </a:r>
            <a:r>
              <a:rPr lang="ru-RU" sz="1800" b="1" dirty="0" smtClean="0">
                <a:solidFill>
                  <a:srgbClr val="002060"/>
                </a:solidFill>
                <a:latin typeface="Times New Roman" panose="02020603050405020304" pitchFamily="18" charset="0"/>
                <a:cs typeface="Times New Roman" panose="02020603050405020304" pitchFamily="18" charset="0"/>
              </a:rPr>
              <a:t>разрабатывается </a:t>
            </a:r>
            <a:r>
              <a:rPr lang="ru-RU" sz="1800" b="1" dirty="0">
                <a:solidFill>
                  <a:srgbClr val="C00000"/>
                </a:solidFill>
                <a:latin typeface="Times New Roman" panose="02020603050405020304" pitchFamily="18" charset="0"/>
                <a:cs typeface="Times New Roman" panose="02020603050405020304" pitchFamily="18" charset="0"/>
              </a:rPr>
              <a:t>в свободной форме с указанием</a:t>
            </a:r>
            <a:r>
              <a:rPr lang="ru-RU" sz="1800" b="1" dirty="0">
                <a:solidFill>
                  <a:srgbClr val="002060"/>
                </a:solidFill>
                <a:latin typeface="Times New Roman" panose="02020603050405020304" pitchFamily="18" charset="0"/>
                <a:cs typeface="Times New Roman" panose="02020603050405020304" pitchFamily="18" charset="0"/>
              </a:rPr>
              <a:t>: </a:t>
            </a:r>
            <a:r>
              <a:rPr lang="ru-RU" sz="1800" b="1" i="1" dirty="0">
                <a:solidFill>
                  <a:srgbClr val="002060"/>
                </a:solidFill>
                <a:latin typeface="Times New Roman" panose="02020603050405020304" pitchFamily="18" charset="0"/>
                <a:cs typeface="Times New Roman" panose="02020603050405020304" pitchFamily="18" charset="0"/>
              </a:rPr>
              <a:t>содержания дел, событий, мероприятий; участвующих классов или иных групп обучающихся; сроков, в том числе сроков подготовки; ответственных лиц. </a:t>
            </a:r>
          </a:p>
          <a:p>
            <a:pPr algn="just"/>
            <a:r>
              <a:rPr lang="ru-RU" sz="1800" b="1" dirty="0">
                <a:solidFill>
                  <a:srgbClr val="002060"/>
                </a:solidFill>
                <a:latin typeface="Times New Roman" panose="02020603050405020304" pitchFamily="18" charset="0"/>
                <a:cs typeface="Times New Roman" panose="02020603050405020304" pitchFamily="18" charset="0"/>
              </a:rPr>
              <a:t>План </a:t>
            </a:r>
            <a:r>
              <a:rPr lang="ru-RU" sz="1800" b="1" dirty="0">
                <a:solidFill>
                  <a:srgbClr val="C00000"/>
                </a:solidFill>
                <a:latin typeface="Times New Roman" panose="02020603050405020304" pitchFamily="18" charset="0"/>
                <a:cs typeface="Times New Roman" panose="02020603050405020304" pitchFamily="18" charset="0"/>
              </a:rPr>
              <a:t>обновляется ежегодно </a:t>
            </a:r>
            <a:r>
              <a:rPr lang="ru-RU" sz="1800" b="1" dirty="0">
                <a:solidFill>
                  <a:srgbClr val="002060"/>
                </a:solidFill>
                <a:latin typeface="Times New Roman" panose="02020603050405020304" pitchFamily="18" charset="0"/>
                <a:cs typeface="Times New Roman" panose="02020603050405020304" pitchFamily="18" charset="0"/>
              </a:rPr>
              <a:t>к началу очередного учебного года. </a:t>
            </a:r>
          </a:p>
          <a:p>
            <a:r>
              <a:rPr lang="ru-RU" sz="1800" b="1" dirty="0" smtClean="0">
                <a:solidFill>
                  <a:srgbClr val="002060"/>
                </a:solidFill>
                <a:latin typeface="Times New Roman" panose="02020603050405020304" pitchFamily="18" charset="0"/>
                <a:cs typeface="Times New Roman" panose="02020603050405020304" pitchFamily="18" charset="0"/>
              </a:rPr>
              <a:t>План </a:t>
            </a:r>
            <a:r>
              <a:rPr lang="ru-RU" sz="1800" b="1" dirty="0">
                <a:solidFill>
                  <a:srgbClr val="002060"/>
                </a:solidFill>
                <a:latin typeface="Times New Roman" panose="02020603050405020304" pitchFamily="18" charset="0"/>
                <a:cs typeface="Times New Roman" panose="02020603050405020304" pitchFamily="18" charset="0"/>
              </a:rPr>
              <a:t>может разрабатываться </a:t>
            </a:r>
            <a:r>
              <a:rPr lang="ru-RU" sz="1800" b="1" dirty="0">
                <a:solidFill>
                  <a:srgbClr val="C00000"/>
                </a:solidFill>
                <a:latin typeface="Times New Roman" panose="02020603050405020304" pitchFamily="18" charset="0"/>
                <a:cs typeface="Times New Roman" panose="02020603050405020304" pitchFamily="18" charset="0"/>
              </a:rPr>
              <a:t>один для всей общеобразовательной организации</a:t>
            </a:r>
            <a:r>
              <a:rPr lang="ru-RU" sz="1800" b="1" dirty="0" smtClean="0">
                <a:solidFill>
                  <a:srgbClr val="C00000"/>
                </a:solidFill>
                <a:latin typeface="Times New Roman" panose="02020603050405020304" pitchFamily="18" charset="0"/>
                <a:cs typeface="Times New Roman" panose="02020603050405020304" pitchFamily="18" charset="0"/>
              </a:rPr>
              <a:t> </a:t>
            </a:r>
            <a:r>
              <a:rPr lang="ru-RU" sz="1800" b="1" u="sng" dirty="0">
                <a:solidFill>
                  <a:srgbClr val="C00000"/>
                </a:solidFill>
                <a:latin typeface="Times New Roman" panose="02020603050405020304" pitchFamily="18" charset="0"/>
                <a:cs typeface="Times New Roman" panose="02020603050405020304" pitchFamily="18" charset="0"/>
              </a:rPr>
              <a:t>или</a:t>
            </a:r>
            <a:r>
              <a:rPr lang="ru-RU" sz="1800" b="1" dirty="0">
                <a:solidFill>
                  <a:srgbClr val="C00000"/>
                </a:solidFill>
                <a:latin typeface="Times New Roman" panose="02020603050405020304" pitchFamily="18" charset="0"/>
                <a:cs typeface="Times New Roman" panose="02020603050405020304" pitchFamily="18" charset="0"/>
              </a:rPr>
              <a:t> отдельно по каждому уровню </a:t>
            </a:r>
            <a:r>
              <a:rPr lang="ru-RU" sz="1800" b="1" dirty="0">
                <a:solidFill>
                  <a:srgbClr val="002060"/>
                </a:solidFill>
                <a:latin typeface="Times New Roman" panose="02020603050405020304" pitchFamily="18" charset="0"/>
                <a:cs typeface="Times New Roman" panose="02020603050405020304" pitchFamily="18" charset="0"/>
              </a:rPr>
              <a:t>общего образования. </a:t>
            </a:r>
          </a:p>
          <a:p>
            <a:r>
              <a:rPr lang="ru-RU" sz="1800" b="1" u="sng" dirty="0" smtClean="0">
                <a:solidFill>
                  <a:srgbClr val="C00000"/>
                </a:solidFill>
                <a:latin typeface="Times New Roman" panose="02020603050405020304" pitchFamily="18" charset="0"/>
                <a:cs typeface="Times New Roman" panose="02020603050405020304" pitchFamily="18" charset="0"/>
              </a:rPr>
              <a:t>Возможно</a:t>
            </a:r>
            <a:r>
              <a:rPr lang="ru-RU" sz="1800" b="1" dirty="0" smtClean="0">
                <a:solidFill>
                  <a:srgbClr val="002060"/>
                </a:solidFill>
                <a:latin typeface="Times New Roman" panose="02020603050405020304" pitchFamily="18" charset="0"/>
                <a:cs typeface="Times New Roman" panose="02020603050405020304" pitchFamily="18" charset="0"/>
              </a:rPr>
              <a:t> </a:t>
            </a:r>
            <a:r>
              <a:rPr lang="ru-RU" sz="1800" b="1" dirty="0">
                <a:solidFill>
                  <a:srgbClr val="002060"/>
                </a:solidFill>
                <a:latin typeface="Times New Roman" panose="02020603050405020304" pitchFamily="18" charset="0"/>
                <a:cs typeface="Times New Roman" panose="02020603050405020304" pitchFamily="18" charset="0"/>
              </a:rPr>
              <a:t>построение плана по основным направлениям воспитания, по календарным периодам – месяцам, четвертям, триместрам, или в иной форме. </a:t>
            </a:r>
            <a:endParaRPr lang="ru-RU" sz="1800" b="1" dirty="0" smtClean="0">
              <a:solidFill>
                <a:srgbClr val="002060"/>
              </a:solidFill>
              <a:latin typeface="Times New Roman" panose="02020603050405020304" pitchFamily="18" charset="0"/>
              <a:cs typeface="Times New Roman" panose="02020603050405020304" pitchFamily="18" charset="0"/>
            </a:endParaRPr>
          </a:p>
          <a:p>
            <a:pPr marL="0" indent="0" algn="r">
              <a:buNone/>
            </a:pPr>
            <a:r>
              <a:rPr lang="ru-RU" sz="1400" b="1" dirty="0" smtClean="0">
                <a:latin typeface="Times New Roman" panose="02020603050405020304" pitchFamily="18" charset="0"/>
                <a:cs typeface="Times New Roman" panose="02020603050405020304" pitchFamily="18" charset="0"/>
              </a:rPr>
              <a:t>(пример, фрагмент)</a:t>
            </a:r>
            <a:endParaRPr lang="ru-RU" sz="1400" b="1" dirty="0">
              <a:latin typeface="Times New Roman" panose="02020603050405020304" pitchFamily="18" charset="0"/>
              <a:cs typeface="Times New Roman" panose="02020603050405020304" pitchFamily="18" charset="0"/>
            </a:endParaRPr>
          </a:p>
        </p:txBody>
      </p:sp>
      <p:graphicFrame>
        <p:nvGraphicFramePr>
          <p:cNvPr id="4" name="Таблица 3"/>
          <p:cNvGraphicFramePr>
            <a:graphicFrameLocks noGrp="1"/>
          </p:cNvGraphicFramePr>
          <p:nvPr>
            <p:extLst>
              <p:ext uri="{D42A27DB-BD31-4B8C-83A1-F6EECF244321}">
                <p14:modId xmlns:p14="http://schemas.microsoft.com/office/powerpoint/2010/main" val="2800489915"/>
              </p:ext>
            </p:extLst>
          </p:nvPr>
        </p:nvGraphicFramePr>
        <p:xfrm>
          <a:off x="852615" y="3880023"/>
          <a:ext cx="10043918" cy="2632890"/>
        </p:xfrm>
        <a:graphic>
          <a:graphicData uri="http://schemas.openxmlformats.org/drawingml/2006/table">
            <a:tbl>
              <a:tblPr firstRow="1" firstCol="1" bandRow="1">
                <a:tableStyleId>{5C22544A-7EE6-4342-B048-85BDC9FD1C3A}</a:tableStyleId>
              </a:tblPr>
              <a:tblGrid>
                <a:gridCol w="598501"/>
                <a:gridCol w="4644359"/>
                <a:gridCol w="1288408"/>
                <a:gridCol w="1128445"/>
                <a:gridCol w="2384205"/>
              </a:tblGrid>
              <a:tr h="909822">
                <a:tc gridSpan="5">
                  <a:txBody>
                    <a:bodyPr/>
                    <a:lstStyle/>
                    <a:p>
                      <a:pPr algn="ctr">
                        <a:lnSpc>
                          <a:spcPct val="150000"/>
                        </a:lnSpc>
                        <a:spcAft>
                          <a:spcPts val="1000"/>
                        </a:spcAft>
                        <a:tabLst>
                          <a:tab pos="540385" algn="l"/>
                        </a:tabLst>
                      </a:pPr>
                      <a:r>
                        <a:rPr lang="ru-RU" sz="1400" dirty="0">
                          <a:effectLst/>
                        </a:rPr>
                        <a:t>КАЛЕНДАРНЫЙ ПЛАН ВОСПИТАТЕЛЬНОЙ РАБОТЫ ОРГАНИЗАЦИИ</a:t>
                      </a:r>
                      <a:endParaRPr lang="ru-RU" sz="1100" dirty="0">
                        <a:effectLst/>
                      </a:endParaRPr>
                    </a:p>
                    <a:p>
                      <a:pPr algn="ctr">
                        <a:lnSpc>
                          <a:spcPct val="150000"/>
                        </a:lnSpc>
                        <a:spcAft>
                          <a:spcPts val="1000"/>
                        </a:spcAft>
                        <a:tabLst>
                          <a:tab pos="540385" algn="l"/>
                        </a:tabLst>
                      </a:pPr>
                      <a:r>
                        <a:rPr lang="ru-RU" sz="1400" dirty="0">
                          <a:effectLst/>
                        </a:rPr>
                        <a:t>на 2022-2023 учебный год</a:t>
                      </a:r>
                      <a:endParaRPr lang="ru-RU" sz="1100" dirty="0">
                        <a:effectLst/>
                        <a:latin typeface="Calibri"/>
                        <a:ea typeface="Calibri"/>
                        <a:cs typeface="Times New Roman"/>
                      </a:endParaRPr>
                    </a:p>
                  </a:txBody>
                  <a:tcPr marT="0" marB="0"/>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r>
              <a:tr h="574356">
                <a:tc>
                  <a:txBody>
                    <a:bodyPr/>
                    <a:lstStyle/>
                    <a:p>
                      <a:pPr>
                        <a:lnSpc>
                          <a:spcPct val="150000"/>
                        </a:lnSpc>
                        <a:spcAft>
                          <a:spcPts val="1000"/>
                        </a:spcAft>
                        <a:tabLst>
                          <a:tab pos="540385" algn="l"/>
                        </a:tabLst>
                      </a:pPr>
                      <a:r>
                        <a:rPr lang="ru-RU" sz="1400">
                          <a:effectLst/>
                        </a:rPr>
                        <a:t>№</a:t>
                      </a:r>
                      <a:endParaRPr lang="ru-RU" sz="1100">
                        <a:effectLst/>
                        <a:latin typeface="Calibri"/>
                        <a:ea typeface="Calibri"/>
                        <a:cs typeface="Times New Roman"/>
                      </a:endParaRPr>
                    </a:p>
                  </a:txBody>
                  <a:tcPr marT="0" marB="0"/>
                </a:tc>
                <a:tc>
                  <a:txBody>
                    <a:bodyPr/>
                    <a:lstStyle/>
                    <a:p>
                      <a:pPr>
                        <a:lnSpc>
                          <a:spcPct val="150000"/>
                        </a:lnSpc>
                        <a:spcAft>
                          <a:spcPts val="1000"/>
                        </a:spcAft>
                        <a:tabLst>
                          <a:tab pos="540385" algn="l"/>
                        </a:tabLst>
                      </a:pPr>
                      <a:r>
                        <a:rPr lang="ru-RU" sz="1400">
                          <a:effectLst/>
                        </a:rPr>
                        <a:t>Дела, события, мероприятия</a:t>
                      </a:r>
                      <a:endParaRPr lang="ru-RU" sz="1100">
                        <a:effectLst/>
                        <a:latin typeface="Calibri"/>
                        <a:ea typeface="Calibri"/>
                        <a:cs typeface="Times New Roman"/>
                      </a:endParaRPr>
                    </a:p>
                  </a:txBody>
                  <a:tcPr marT="0" marB="0"/>
                </a:tc>
                <a:tc>
                  <a:txBody>
                    <a:bodyPr/>
                    <a:lstStyle/>
                    <a:p>
                      <a:pPr>
                        <a:lnSpc>
                          <a:spcPct val="150000"/>
                        </a:lnSpc>
                        <a:spcAft>
                          <a:spcPts val="1000"/>
                        </a:spcAft>
                        <a:tabLst>
                          <a:tab pos="540385" algn="l"/>
                        </a:tabLst>
                      </a:pPr>
                      <a:r>
                        <a:rPr lang="ru-RU" sz="1400">
                          <a:effectLst/>
                        </a:rPr>
                        <a:t>Классы</a:t>
                      </a:r>
                      <a:endParaRPr lang="ru-RU" sz="1100">
                        <a:effectLst/>
                        <a:latin typeface="Calibri"/>
                        <a:ea typeface="Calibri"/>
                        <a:cs typeface="Times New Roman"/>
                      </a:endParaRPr>
                    </a:p>
                  </a:txBody>
                  <a:tcPr marT="0" marB="0"/>
                </a:tc>
                <a:tc>
                  <a:txBody>
                    <a:bodyPr/>
                    <a:lstStyle/>
                    <a:p>
                      <a:pPr>
                        <a:lnSpc>
                          <a:spcPct val="150000"/>
                        </a:lnSpc>
                        <a:spcAft>
                          <a:spcPts val="1000"/>
                        </a:spcAft>
                        <a:tabLst>
                          <a:tab pos="540385" algn="l"/>
                        </a:tabLst>
                      </a:pPr>
                      <a:r>
                        <a:rPr lang="ru-RU" sz="1400">
                          <a:effectLst/>
                        </a:rPr>
                        <a:t>Сроки</a:t>
                      </a:r>
                      <a:endParaRPr lang="ru-RU" sz="1100">
                        <a:effectLst/>
                        <a:latin typeface="Calibri"/>
                        <a:ea typeface="Calibri"/>
                        <a:cs typeface="Times New Roman"/>
                      </a:endParaRPr>
                    </a:p>
                  </a:txBody>
                  <a:tcPr marT="0" marB="0"/>
                </a:tc>
                <a:tc>
                  <a:txBody>
                    <a:bodyPr/>
                    <a:lstStyle/>
                    <a:p>
                      <a:pPr>
                        <a:lnSpc>
                          <a:spcPct val="150000"/>
                        </a:lnSpc>
                        <a:spcAft>
                          <a:spcPts val="1000"/>
                        </a:spcAft>
                        <a:tabLst>
                          <a:tab pos="540385" algn="l"/>
                        </a:tabLst>
                      </a:pPr>
                      <a:r>
                        <a:rPr lang="ru-RU" sz="1400">
                          <a:effectLst/>
                        </a:rPr>
                        <a:t>Ответственные</a:t>
                      </a:r>
                      <a:endParaRPr lang="ru-RU" sz="1100">
                        <a:effectLst/>
                        <a:latin typeface="Calibri"/>
                        <a:ea typeface="Calibri"/>
                        <a:cs typeface="Times New Roman"/>
                      </a:endParaRPr>
                    </a:p>
                  </a:txBody>
                  <a:tcPr marT="0" marB="0"/>
                </a:tc>
              </a:tr>
              <a:tr h="574356">
                <a:tc>
                  <a:txBody>
                    <a:bodyPr/>
                    <a:lstStyle/>
                    <a:p>
                      <a:pPr>
                        <a:lnSpc>
                          <a:spcPct val="150000"/>
                        </a:lnSpc>
                        <a:spcAft>
                          <a:spcPts val="1000"/>
                        </a:spcAft>
                        <a:tabLst>
                          <a:tab pos="540385" algn="l"/>
                        </a:tabLst>
                      </a:pPr>
                      <a:r>
                        <a:rPr lang="ru-RU" sz="1400">
                          <a:effectLst/>
                        </a:rPr>
                        <a:t> </a:t>
                      </a:r>
                      <a:endParaRPr lang="ru-RU" sz="1100">
                        <a:effectLst/>
                        <a:latin typeface="Calibri"/>
                        <a:ea typeface="Calibri"/>
                        <a:cs typeface="Times New Roman"/>
                      </a:endParaRPr>
                    </a:p>
                  </a:txBody>
                  <a:tcPr marT="0" marB="0"/>
                </a:tc>
                <a:tc gridSpan="4">
                  <a:txBody>
                    <a:bodyPr/>
                    <a:lstStyle/>
                    <a:p>
                      <a:pPr>
                        <a:lnSpc>
                          <a:spcPct val="150000"/>
                        </a:lnSpc>
                        <a:spcAft>
                          <a:spcPts val="1000"/>
                        </a:spcAft>
                        <a:tabLst>
                          <a:tab pos="540385" algn="l"/>
                        </a:tabLst>
                      </a:pPr>
                      <a:r>
                        <a:rPr lang="ru-RU" sz="1400">
                          <a:effectLst/>
                        </a:rPr>
                        <a:t>1. Урочная деятельность</a:t>
                      </a:r>
                      <a:endParaRPr lang="ru-RU" sz="1100">
                        <a:effectLst/>
                        <a:latin typeface="Calibri"/>
                        <a:ea typeface="Calibri"/>
                        <a:cs typeface="Times New Roman"/>
                      </a:endParaRPr>
                    </a:p>
                  </a:txBody>
                  <a:tcPr marT="0" marB="0"/>
                </a:tc>
                <a:tc hMerge="1">
                  <a:txBody>
                    <a:bodyPr/>
                    <a:lstStyle/>
                    <a:p>
                      <a:endParaRPr lang="ru-RU"/>
                    </a:p>
                  </a:txBody>
                  <a:tcPr/>
                </a:tc>
                <a:tc hMerge="1">
                  <a:txBody>
                    <a:bodyPr/>
                    <a:lstStyle/>
                    <a:p>
                      <a:endParaRPr lang="ru-RU"/>
                    </a:p>
                  </a:txBody>
                  <a:tcPr/>
                </a:tc>
                <a:tc hMerge="1">
                  <a:txBody>
                    <a:bodyPr/>
                    <a:lstStyle/>
                    <a:p>
                      <a:endParaRPr lang="ru-RU"/>
                    </a:p>
                  </a:txBody>
                  <a:tcPr/>
                </a:tc>
              </a:tr>
              <a:tr h="574356">
                <a:tc>
                  <a:txBody>
                    <a:bodyPr/>
                    <a:lstStyle/>
                    <a:p>
                      <a:pPr>
                        <a:lnSpc>
                          <a:spcPct val="150000"/>
                        </a:lnSpc>
                        <a:spcAft>
                          <a:spcPts val="1000"/>
                        </a:spcAft>
                        <a:tabLst>
                          <a:tab pos="540385" algn="l"/>
                        </a:tabLst>
                      </a:pPr>
                      <a:r>
                        <a:rPr lang="ru-RU" sz="1400">
                          <a:effectLst/>
                        </a:rPr>
                        <a:t>1</a:t>
                      </a:r>
                      <a:endParaRPr lang="ru-RU" sz="1100">
                        <a:effectLst/>
                        <a:latin typeface="Calibri"/>
                        <a:ea typeface="Calibri"/>
                        <a:cs typeface="Times New Roman"/>
                      </a:endParaRPr>
                    </a:p>
                  </a:txBody>
                  <a:tcPr marT="0" marB="0"/>
                </a:tc>
                <a:tc>
                  <a:txBody>
                    <a:bodyPr/>
                    <a:lstStyle/>
                    <a:p>
                      <a:pPr>
                        <a:lnSpc>
                          <a:spcPct val="150000"/>
                        </a:lnSpc>
                        <a:spcAft>
                          <a:spcPts val="1000"/>
                        </a:spcAft>
                        <a:tabLst>
                          <a:tab pos="540385" algn="l"/>
                        </a:tabLst>
                      </a:pPr>
                      <a:r>
                        <a:rPr lang="ru-RU" sz="1400" dirty="0">
                          <a:effectLst/>
                        </a:rPr>
                        <a:t>…</a:t>
                      </a:r>
                      <a:endParaRPr lang="ru-RU" sz="1100" dirty="0">
                        <a:effectLst/>
                        <a:latin typeface="Calibri"/>
                        <a:ea typeface="Calibri"/>
                        <a:cs typeface="Times New Roman"/>
                      </a:endParaRPr>
                    </a:p>
                  </a:txBody>
                  <a:tcPr marT="0" marB="0"/>
                </a:tc>
                <a:tc>
                  <a:txBody>
                    <a:bodyPr/>
                    <a:lstStyle/>
                    <a:p>
                      <a:pPr>
                        <a:lnSpc>
                          <a:spcPct val="150000"/>
                        </a:lnSpc>
                        <a:spcAft>
                          <a:spcPts val="1000"/>
                        </a:spcAft>
                        <a:tabLst>
                          <a:tab pos="540385" algn="l"/>
                        </a:tabLst>
                      </a:pPr>
                      <a:r>
                        <a:rPr lang="ru-RU" sz="1400">
                          <a:effectLst/>
                        </a:rPr>
                        <a:t> </a:t>
                      </a:r>
                      <a:endParaRPr lang="ru-RU" sz="1100">
                        <a:effectLst/>
                        <a:latin typeface="Calibri"/>
                        <a:ea typeface="Calibri"/>
                        <a:cs typeface="Times New Roman"/>
                      </a:endParaRPr>
                    </a:p>
                  </a:txBody>
                  <a:tcPr marT="0" marB="0"/>
                </a:tc>
                <a:tc>
                  <a:txBody>
                    <a:bodyPr/>
                    <a:lstStyle/>
                    <a:p>
                      <a:pPr>
                        <a:lnSpc>
                          <a:spcPct val="150000"/>
                        </a:lnSpc>
                        <a:spcAft>
                          <a:spcPts val="1000"/>
                        </a:spcAft>
                        <a:tabLst>
                          <a:tab pos="540385" algn="l"/>
                        </a:tabLst>
                      </a:pPr>
                      <a:r>
                        <a:rPr lang="ru-RU" sz="1400">
                          <a:effectLst/>
                        </a:rPr>
                        <a:t> </a:t>
                      </a:r>
                      <a:endParaRPr lang="ru-RU" sz="1100">
                        <a:effectLst/>
                        <a:latin typeface="Calibri"/>
                        <a:ea typeface="Calibri"/>
                        <a:cs typeface="Times New Roman"/>
                      </a:endParaRPr>
                    </a:p>
                  </a:txBody>
                  <a:tcPr marT="0" marB="0"/>
                </a:tc>
                <a:tc>
                  <a:txBody>
                    <a:bodyPr/>
                    <a:lstStyle/>
                    <a:p>
                      <a:pPr>
                        <a:lnSpc>
                          <a:spcPct val="150000"/>
                        </a:lnSpc>
                        <a:spcAft>
                          <a:spcPts val="1000"/>
                        </a:spcAft>
                        <a:tabLst>
                          <a:tab pos="540385" algn="l"/>
                        </a:tabLst>
                      </a:pPr>
                      <a:r>
                        <a:rPr lang="ru-RU" sz="1400" dirty="0">
                          <a:effectLst/>
                        </a:rPr>
                        <a:t> </a:t>
                      </a:r>
                      <a:endParaRPr lang="ru-RU" sz="1100" dirty="0">
                        <a:effectLst/>
                        <a:latin typeface="Calibri"/>
                        <a:ea typeface="Calibri"/>
                        <a:cs typeface="Times New Roman"/>
                      </a:endParaRPr>
                    </a:p>
                  </a:txBody>
                  <a:tcPr marT="0" marB="0"/>
                </a:tc>
              </a:tr>
            </a:tbl>
          </a:graphicData>
        </a:graphic>
      </p:graphicFrame>
    </p:spTree>
    <p:extLst>
      <p:ext uri="{BB962C8B-B14F-4D97-AF65-F5344CB8AC3E}">
        <p14:creationId xmlns:p14="http://schemas.microsoft.com/office/powerpoint/2010/main" val="74256608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Текст 2"/>
          <p:cNvSpPr>
            <a:spLocks noGrp="1"/>
          </p:cNvSpPr>
          <p:nvPr>
            <p:ph type="body" idx="1"/>
          </p:nvPr>
        </p:nvSpPr>
        <p:spPr>
          <a:xfrm>
            <a:off x="543696" y="1819296"/>
            <a:ext cx="11365537" cy="4816281"/>
          </a:xfrm>
        </p:spPr>
        <p:txBody>
          <a:bodyPr/>
          <a:lstStyle/>
          <a:p>
            <a:pPr marL="135464" indent="0" algn="ctr">
              <a:buNone/>
            </a:pPr>
            <a:r>
              <a:rPr lang="ru-RU" dirty="0" smtClean="0"/>
              <a:t>	</a:t>
            </a:r>
            <a:r>
              <a:rPr lang="ru-RU" altLang="ru-RU" sz="2800" dirty="0"/>
              <a:t>ВДЦ «СМЕНА</a:t>
            </a:r>
            <a:r>
              <a:rPr lang="ru-RU" altLang="ru-RU" sz="2800" dirty="0" smtClean="0"/>
              <a:t>» </a:t>
            </a:r>
            <a:r>
              <a:rPr lang="ru-RU" altLang="ru-RU" sz="2400" i="1" dirty="0" smtClean="0">
                <a:solidFill>
                  <a:srgbClr val="C00000"/>
                </a:solidFill>
              </a:rPr>
              <a:t>(</a:t>
            </a:r>
            <a:r>
              <a:rPr lang="ru-RU" altLang="ru-RU" sz="2400" i="1" dirty="0">
                <a:solidFill>
                  <a:srgbClr val="C00000"/>
                </a:solidFill>
              </a:rPr>
              <a:t>2022-2024</a:t>
            </a:r>
            <a:r>
              <a:rPr lang="ru-RU" altLang="ru-RU" sz="2400" i="1" dirty="0" smtClean="0">
                <a:solidFill>
                  <a:srgbClr val="C00000"/>
                </a:solidFill>
              </a:rPr>
              <a:t>)</a:t>
            </a:r>
            <a:r>
              <a:rPr lang="ru-RU" altLang="ru-RU" sz="2400" i="1" dirty="0">
                <a:solidFill>
                  <a:srgbClr val="C00000"/>
                </a:solidFill>
              </a:rPr>
              <a:t/>
            </a:r>
            <a:br>
              <a:rPr lang="ru-RU" altLang="ru-RU" sz="2400" i="1" dirty="0">
                <a:solidFill>
                  <a:srgbClr val="C00000"/>
                </a:solidFill>
              </a:rPr>
            </a:br>
            <a:endParaRPr lang="ru-RU" altLang="ru-RU" sz="2400" i="1" dirty="0" smtClean="0">
              <a:solidFill>
                <a:srgbClr val="C00000"/>
              </a:solidFill>
            </a:endParaRPr>
          </a:p>
          <a:p>
            <a:pPr marL="135464" indent="0" algn="ctr">
              <a:buNone/>
            </a:pPr>
            <a:r>
              <a:rPr lang="ru-RU" altLang="ru-RU" sz="2000" b="1" dirty="0" smtClean="0"/>
              <a:t>ПРИМЕРНАЯ </a:t>
            </a:r>
            <a:r>
              <a:rPr lang="ru-RU" altLang="ru-RU" sz="2000" b="1" dirty="0"/>
              <a:t>РАБОЧАЯ ПРОГРАММА </a:t>
            </a:r>
            <a:r>
              <a:rPr lang="ru-RU" altLang="ru-RU" sz="2000" b="1" dirty="0" smtClean="0"/>
              <a:t>ВОСПИТАНИЯ</a:t>
            </a:r>
            <a:r>
              <a:rPr lang="ru-RU" altLang="ru-RU" sz="2000" b="1" dirty="0"/>
              <a:t/>
            </a:r>
            <a:br>
              <a:rPr lang="ru-RU" altLang="ru-RU" sz="2000" b="1" dirty="0"/>
            </a:br>
            <a:r>
              <a:rPr lang="ru-RU" altLang="ru-RU" sz="2000" dirty="0"/>
              <a:t>для организаций отдыха </a:t>
            </a:r>
            <a:r>
              <a:rPr lang="ru-RU" altLang="ru-RU" sz="2000" dirty="0" smtClean="0"/>
              <a:t>детей </a:t>
            </a:r>
            <a:r>
              <a:rPr lang="ru-RU" altLang="ru-RU" sz="2000" dirty="0"/>
              <a:t>и их оздоровления </a:t>
            </a:r>
          </a:p>
          <a:p>
            <a:pPr marL="135464" indent="0" algn="ctr">
              <a:buNone/>
            </a:pPr>
            <a:r>
              <a:rPr lang="ru-RU" altLang="ru-RU" sz="2000" dirty="0"/>
              <a:t>ОДОБРЕНА решением методического совета</a:t>
            </a:r>
            <a:br>
              <a:rPr lang="ru-RU" altLang="ru-RU" sz="2000" dirty="0"/>
            </a:br>
            <a:r>
              <a:rPr lang="ru-RU" altLang="ru-RU" sz="2000" dirty="0"/>
              <a:t>ФГБОУ «Всероссийский детский центр «Смена»</a:t>
            </a:r>
          </a:p>
          <a:p>
            <a:pPr marL="135464" indent="0" algn="ctr">
              <a:buNone/>
            </a:pPr>
            <a:r>
              <a:rPr lang="ru-RU" altLang="ru-RU" sz="2000" i="1" dirty="0"/>
              <a:t> (протокол от 7 апреля 2023г</a:t>
            </a:r>
            <a:r>
              <a:rPr lang="ru-RU" altLang="ru-RU" sz="2000" i="1" dirty="0" smtClean="0"/>
              <a:t>.)</a:t>
            </a:r>
            <a:endParaRPr lang="ru-RU" altLang="ru-RU" sz="2000" i="1" dirty="0"/>
          </a:p>
          <a:p>
            <a:pPr marL="135464" indent="0" algn="just">
              <a:buNone/>
            </a:pPr>
            <a:r>
              <a:rPr lang="ru-RU" altLang="ru-RU" sz="2000" dirty="0"/>
              <a:t> Программа согласуется с </a:t>
            </a:r>
            <a:r>
              <a:rPr lang="ru-RU" altLang="ru-RU" sz="2000" b="1" dirty="0"/>
              <a:t>Федеральной рабочей программой воспитания, </a:t>
            </a:r>
            <a:r>
              <a:rPr lang="ru-RU" altLang="ru-RU" sz="2000" i="1" dirty="0"/>
              <a:t>утверждённой Приказом </a:t>
            </a:r>
            <a:r>
              <a:rPr lang="ru-RU" altLang="ru-RU" sz="2000" i="1" dirty="0" err="1" smtClean="0"/>
              <a:t>Минпросвещения</a:t>
            </a:r>
            <a:r>
              <a:rPr lang="ru-RU" altLang="ru-RU" sz="2000" i="1" dirty="0" smtClean="0"/>
              <a:t> </a:t>
            </a:r>
            <a:r>
              <a:rPr lang="ru-RU" altLang="ru-RU" sz="2000" i="1" dirty="0"/>
              <a:t>16 ноября 2022 года</a:t>
            </a:r>
            <a:r>
              <a:rPr lang="ru-RU" altLang="ru-RU" sz="2000" i="1" dirty="0" smtClean="0"/>
              <a:t>. </a:t>
            </a:r>
          </a:p>
          <a:p>
            <a:pPr marL="135464" indent="0" algn="just">
              <a:buNone/>
            </a:pPr>
            <a:r>
              <a:rPr lang="ru-RU" altLang="ru-RU" sz="1800" dirty="0"/>
              <a:t>Примерная программа предназначена для использования в качестве </a:t>
            </a:r>
            <a:r>
              <a:rPr lang="ru-RU" altLang="ru-RU" sz="1800" b="1" i="1" dirty="0">
                <a:solidFill>
                  <a:srgbClr val="C00000"/>
                </a:solidFill>
              </a:rPr>
              <a:t>основы</a:t>
            </a:r>
            <a:r>
              <a:rPr lang="ru-RU" altLang="ru-RU" sz="1800" dirty="0"/>
              <a:t> при разработке в детском лагере рабочей программы </a:t>
            </a:r>
            <a:r>
              <a:rPr lang="ru-RU" altLang="ru-RU" sz="1800" dirty="0" smtClean="0"/>
              <a:t>воспитания. При </a:t>
            </a:r>
            <a:r>
              <a:rPr lang="ru-RU" altLang="ru-RU" sz="1800" dirty="0"/>
              <a:t>разработке или обновлении рабочей программы воспитания в детском лагере </a:t>
            </a:r>
            <a:r>
              <a:rPr lang="ru-RU" altLang="ru-RU" sz="1800" b="1" i="1" dirty="0">
                <a:solidFill>
                  <a:srgbClr val="C00000"/>
                </a:solidFill>
              </a:rPr>
              <a:t>содержание всех разделов, за исключением нормативных положений, может изменяться в соответствии с особенностями детского лагеря. </a:t>
            </a:r>
            <a:r>
              <a:rPr lang="ru-RU" altLang="ru-RU" sz="1800" dirty="0" smtClean="0"/>
              <a:t>Рабочая </a:t>
            </a:r>
            <a:r>
              <a:rPr lang="ru-RU" altLang="ru-RU" sz="1800" dirty="0"/>
              <a:t>программа воспитания, разработанная детским лагерем самостоятельно, должна быть направлена на организацию системы воспитательной работы в детском лагере </a:t>
            </a:r>
            <a:r>
              <a:rPr lang="ru-RU" altLang="ru-RU" sz="1800" b="1" i="1" dirty="0">
                <a:solidFill>
                  <a:srgbClr val="C00000"/>
                </a:solidFill>
              </a:rPr>
              <a:t>для создания единой воспитательной </a:t>
            </a:r>
            <a:r>
              <a:rPr lang="ru-RU" altLang="ru-RU" sz="1800" b="1" i="1" dirty="0" smtClean="0">
                <a:solidFill>
                  <a:srgbClr val="C00000"/>
                </a:solidFill>
              </a:rPr>
              <a:t>среды </a:t>
            </a:r>
            <a:r>
              <a:rPr lang="ru-RU" altLang="ru-RU" sz="1800" b="1" i="1" dirty="0">
                <a:solidFill>
                  <a:srgbClr val="C00000"/>
                </a:solidFill>
              </a:rPr>
              <a:t>с учетом сложившихся традиций.</a:t>
            </a:r>
          </a:p>
          <a:p>
            <a:pPr marL="135464" indent="0" algn="just">
              <a:buNone/>
            </a:pPr>
            <a:endParaRPr lang="ru-RU" altLang="ru-RU" sz="1200" i="1" dirty="0"/>
          </a:p>
        </p:txBody>
      </p:sp>
    </p:spTree>
    <p:extLst>
      <p:ext uri="{BB962C8B-B14F-4D97-AF65-F5344CB8AC3E}">
        <p14:creationId xmlns:p14="http://schemas.microsoft.com/office/powerpoint/2010/main" val="215980227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Текст 2"/>
          <p:cNvSpPr>
            <a:spLocks noGrp="1"/>
          </p:cNvSpPr>
          <p:nvPr>
            <p:ph type="body" idx="1"/>
          </p:nvPr>
        </p:nvSpPr>
        <p:spPr>
          <a:xfrm>
            <a:off x="1085700" y="2050651"/>
            <a:ext cx="10548112" cy="3632400"/>
          </a:xfrm>
        </p:spPr>
        <p:txBody>
          <a:bodyPr/>
          <a:lstStyle/>
          <a:p>
            <a:pPr marL="135464" indent="0" algn="just">
              <a:buNone/>
            </a:pPr>
            <a:r>
              <a:rPr lang="ru-RU" dirty="0" smtClean="0">
                <a:latin typeface="Arial" panose="020B0604020202020204" pitchFamily="34" charset="0"/>
                <a:cs typeface="Arial" panose="020B0604020202020204" pitchFamily="34" charset="0"/>
              </a:rPr>
              <a:t>	</a:t>
            </a:r>
            <a:r>
              <a:rPr lang="ru-RU" dirty="0">
                <a:latin typeface="Arial" panose="020B0604020202020204" pitchFamily="34" charset="0"/>
                <a:cs typeface="Arial" panose="020B0604020202020204" pitchFamily="34" charset="0"/>
              </a:rPr>
              <a:t/>
            </a:r>
            <a:br>
              <a:rPr lang="ru-RU" dirty="0">
                <a:latin typeface="Arial" panose="020B0604020202020204" pitchFamily="34" charset="0"/>
                <a:cs typeface="Arial" panose="020B0604020202020204" pitchFamily="34" charset="0"/>
              </a:rPr>
            </a:br>
            <a:endParaRPr lang="ru-RU" dirty="0">
              <a:latin typeface="Arial" panose="020B0604020202020204" pitchFamily="34" charset="0"/>
              <a:cs typeface="Arial" panose="020B0604020202020204" pitchFamily="34" charset="0"/>
            </a:endParaRPr>
          </a:p>
        </p:txBody>
      </p:sp>
      <p:pic>
        <p:nvPicPr>
          <p:cNvPr id="5" name="Picture 2" descr="C:\Users\скиропр и\Downloads\IMG_20240514_190310.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24675" y="275137"/>
            <a:ext cx="6631434" cy="648072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2518984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Текст 2"/>
          <p:cNvSpPr>
            <a:spLocks noGrp="1"/>
          </p:cNvSpPr>
          <p:nvPr>
            <p:ph type="body" idx="1"/>
          </p:nvPr>
        </p:nvSpPr>
        <p:spPr>
          <a:xfrm>
            <a:off x="457200" y="1408670"/>
            <a:ext cx="11176612" cy="5350476"/>
          </a:xfrm>
        </p:spPr>
        <p:txBody>
          <a:bodyPr/>
          <a:lstStyle/>
          <a:p>
            <a:pPr marL="135464" indent="0" algn="ctr">
              <a:lnSpc>
                <a:spcPct val="100000"/>
              </a:lnSpc>
              <a:spcBef>
                <a:spcPts val="0"/>
              </a:spcBef>
              <a:buNone/>
            </a:pPr>
            <a:r>
              <a:rPr lang="ru-RU" sz="2000" dirty="0" smtClean="0">
                <a:latin typeface="Arial" panose="020B0604020202020204" pitchFamily="34" charset="0"/>
                <a:cs typeface="Arial" panose="020B0604020202020204" pitchFamily="34" charset="0"/>
              </a:rPr>
              <a:t>	</a:t>
            </a:r>
          </a:p>
          <a:p>
            <a:pPr marL="135464" indent="0" algn="ctr">
              <a:lnSpc>
                <a:spcPct val="100000"/>
              </a:lnSpc>
              <a:spcBef>
                <a:spcPts val="0"/>
              </a:spcBef>
              <a:buNone/>
            </a:pPr>
            <a:r>
              <a:rPr lang="ru-RU" altLang="ru-RU" sz="2800" dirty="0" smtClean="0"/>
              <a:t>Содержание </a:t>
            </a:r>
            <a:r>
              <a:rPr lang="ru-RU" altLang="ru-RU" sz="2000" dirty="0" smtClean="0"/>
              <a:t>программы воспитания в </a:t>
            </a:r>
            <a:r>
              <a:rPr lang="ru-RU" altLang="ru-RU" sz="2000" dirty="0"/>
              <a:t>лагере    </a:t>
            </a:r>
            <a:r>
              <a:rPr lang="ru-RU" altLang="ru-RU" sz="2000" i="1" dirty="0"/>
              <a:t> </a:t>
            </a:r>
            <a:r>
              <a:rPr lang="ru-RU" altLang="ru-RU" sz="2000" i="1" dirty="0" smtClean="0">
                <a:solidFill>
                  <a:srgbClr val="C00000"/>
                </a:solidFill>
              </a:rPr>
              <a:t>(«Смена», 2022-2024)</a:t>
            </a:r>
          </a:p>
          <a:p>
            <a:pPr marL="135464" indent="0">
              <a:buNone/>
            </a:pPr>
            <a:r>
              <a:rPr lang="ru-RU" altLang="ru-RU" sz="1800" dirty="0"/>
              <a:t>Пояснительная записка</a:t>
            </a:r>
          </a:p>
          <a:p>
            <a:pPr marL="135464" indent="0">
              <a:buNone/>
            </a:pPr>
            <a:r>
              <a:rPr lang="ru-RU" altLang="ru-RU" sz="1800" b="1" dirty="0"/>
              <a:t>Раздел I. ЦЕННОСТНО-ЦЕЛЕВЫЕ ОСНОВЫ ВОСПИТАНИЯ</a:t>
            </a:r>
          </a:p>
          <a:p>
            <a:pPr marL="135464" indent="0">
              <a:buNone/>
            </a:pPr>
            <a:r>
              <a:rPr lang="ru-RU" altLang="ru-RU" sz="1800" dirty="0"/>
              <a:t>1.1. Цель и задачи воспитания</a:t>
            </a:r>
          </a:p>
          <a:p>
            <a:pPr marL="135464" indent="0">
              <a:buNone/>
            </a:pPr>
            <a:r>
              <a:rPr lang="ru-RU" altLang="ru-RU" sz="1800" dirty="0"/>
              <a:t>1.2. Методологические основы и принципы воспитательной деятельности</a:t>
            </a:r>
          </a:p>
          <a:p>
            <a:pPr marL="135464" indent="0">
              <a:buNone/>
            </a:pPr>
            <a:r>
              <a:rPr lang="ru-RU" altLang="ru-RU" sz="1800" dirty="0"/>
              <a:t>1.3. Основные направления воспитания</a:t>
            </a:r>
          </a:p>
          <a:p>
            <a:pPr marL="135464" indent="0">
              <a:buNone/>
            </a:pPr>
            <a:r>
              <a:rPr lang="ru-RU" altLang="ru-RU" sz="1800" dirty="0"/>
              <a:t>1.4. Основные традиции и уникальность воспитательной деятельности</a:t>
            </a:r>
          </a:p>
          <a:p>
            <a:pPr marL="135464" indent="0" algn="just">
              <a:buNone/>
            </a:pPr>
            <a:r>
              <a:rPr lang="ru-RU" altLang="ru-RU" sz="1800" b="1" dirty="0"/>
              <a:t>Раздел II. СОДЕРЖАНИЕ, ВИДЫ И ФОРМЫ ВОСПИТАТЕЛЬНОЙ</a:t>
            </a:r>
          </a:p>
          <a:p>
            <a:pPr marL="135464" indent="0">
              <a:buNone/>
            </a:pPr>
            <a:r>
              <a:rPr lang="ru-RU" altLang="ru-RU" sz="1800" b="1" dirty="0"/>
              <a:t>ДЕЯТЕЛЬНОСТИ</a:t>
            </a:r>
          </a:p>
          <a:p>
            <a:pPr marL="135464" indent="0">
              <a:buNone/>
            </a:pPr>
            <a:r>
              <a:rPr lang="ru-RU" altLang="ru-RU" sz="1800" dirty="0"/>
              <a:t>-ИНВАРИАНТНЫЕ МОДУЛИ (обязательные для всех лагерей)</a:t>
            </a:r>
          </a:p>
          <a:p>
            <a:pPr marL="135464" indent="0" algn="just">
              <a:buNone/>
            </a:pPr>
            <a:r>
              <a:rPr lang="ru-RU" altLang="ru-RU" sz="1800" dirty="0"/>
              <a:t>-ВАРИАТИВНЫЕ МОДУЛИ</a:t>
            </a:r>
          </a:p>
          <a:p>
            <a:pPr marL="135464" indent="0" algn="just">
              <a:buNone/>
            </a:pPr>
            <a:r>
              <a:rPr lang="ru-RU" altLang="ru-RU" sz="1800" b="1" dirty="0"/>
              <a:t>Раздел III. ОРГАНИЗАЦИЯ ВОСПИТАТЕЛЬНОЙ ДЕЯТЕЛЬНОСТИ</a:t>
            </a:r>
          </a:p>
          <a:p>
            <a:pPr marL="135464" indent="0" algn="just">
              <a:buNone/>
            </a:pPr>
            <a:r>
              <a:rPr lang="ru-RU" altLang="ru-RU" sz="1800" dirty="0"/>
              <a:t>3.1. Особенности организации воспитательной </a:t>
            </a:r>
            <a:r>
              <a:rPr lang="ru-RU" altLang="ru-RU" sz="1800" dirty="0" smtClean="0"/>
              <a:t>деятельности</a:t>
            </a:r>
          </a:p>
          <a:p>
            <a:pPr marL="135464" indent="0" algn="just">
              <a:buNone/>
            </a:pPr>
            <a:r>
              <a:rPr lang="ru-RU" altLang="ru-RU" sz="1800" dirty="0" smtClean="0"/>
              <a:t>3.2</a:t>
            </a:r>
            <a:r>
              <a:rPr lang="ru-RU" altLang="ru-RU" sz="1800" dirty="0"/>
              <a:t>. Анализ воспитательного процесса и результатов воспитания</a:t>
            </a:r>
          </a:p>
          <a:p>
            <a:pPr marL="135464" indent="0" algn="just">
              <a:lnSpc>
                <a:spcPct val="100000"/>
              </a:lnSpc>
              <a:spcBef>
                <a:spcPts val="0"/>
              </a:spcBef>
              <a:buNone/>
            </a:pPr>
            <a:endParaRPr lang="ru-RU" sz="1800" dirty="0"/>
          </a:p>
        </p:txBody>
      </p:sp>
    </p:spTree>
    <p:extLst>
      <p:ext uri="{BB962C8B-B14F-4D97-AF65-F5344CB8AC3E}">
        <p14:creationId xmlns:p14="http://schemas.microsoft.com/office/powerpoint/2010/main" val="2900079440"/>
      </p:ext>
    </p:extLst>
  </p:cSld>
  <p:clrMapOvr>
    <a:masterClrMapping/>
  </p:clrMapOvr>
</p:sld>
</file>

<file path=ppt/theme/theme1.xml><?xml version="1.0" encoding="utf-8"?>
<a:theme xmlns:a="http://schemas.openxmlformats.org/drawingml/2006/main" name="Тема Office">
  <a:themeElements>
    <a:clrScheme name="Презентация 1">
      <a:dk1>
        <a:sysClr val="windowText" lastClr="000000"/>
      </a:dk1>
      <a:lt1>
        <a:sysClr val="window" lastClr="FFFFFF"/>
      </a:lt1>
      <a:dk2>
        <a:srgbClr val="44546A"/>
      </a:dk2>
      <a:lt2>
        <a:srgbClr val="E7E6E6"/>
      </a:lt2>
      <a:accent1>
        <a:srgbClr val="2F5496"/>
      </a:accent1>
      <a:accent2>
        <a:srgbClr val="C5E0B3"/>
      </a:accent2>
      <a:accent3>
        <a:srgbClr val="A5A5A5"/>
      </a:accent3>
      <a:accent4>
        <a:srgbClr val="ADB9CA"/>
      </a:accent4>
      <a:accent5>
        <a:srgbClr val="5B9BD5"/>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4731</TotalTime>
  <Words>4600</Words>
  <Application>Microsoft Office PowerPoint</Application>
  <PresentationFormat>Произвольный</PresentationFormat>
  <Paragraphs>345</Paragraphs>
  <Slides>34</Slides>
  <Notes>2</Notes>
  <HiddenSlides>0</HiddenSlides>
  <MMClips>0</MMClips>
  <ScaleCrop>false</ScaleCrop>
  <HeadingPairs>
    <vt:vector size="4" baseType="variant">
      <vt:variant>
        <vt:lpstr>Тема</vt:lpstr>
      </vt:variant>
      <vt:variant>
        <vt:i4>1</vt:i4>
      </vt:variant>
      <vt:variant>
        <vt:lpstr>Заголовки слайдов</vt:lpstr>
      </vt:variant>
      <vt:variant>
        <vt:i4>34</vt:i4>
      </vt:variant>
    </vt:vector>
  </HeadingPairs>
  <TitlesOfParts>
    <vt:vector size="35" baseType="lpstr">
      <vt:lpstr>Тема Office</vt:lpstr>
      <vt:lpstr>Презентация PowerPoint</vt:lpstr>
      <vt:lpstr>Презентация PowerPoint</vt:lpstr>
      <vt:lpstr>Презентация PowerPoint</vt:lpstr>
      <vt:lpstr>Презентация PowerPoint</vt:lpstr>
      <vt:lpstr>Презентация PowerPoint</vt:lpstr>
      <vt:lpstr>Календарный план воспитательной работы</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Яна Данченко</dc:creator>
  <cp:lastModifiedBy>Лазарева </cp:lastModifiedBy>
  <cp:revision>530</cp:revision>
  <dcterms:created xsi:type="dcterms:W3CDTF">2019-08-30T09:31:13Z</dcterms:created>
  <dcterms:modified xsi:type="dcterms:W3CDTF">2025-05-19T08:50:56Z</dcterms:modified>
</cp:coreProperties>
</file>