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81" r:id="rId3"/>
    <p:sldId id="262" r:id="rId4"/>
    <p:sldId id="267" r:id="rId5"/>
    <p:sldId id="272" r:id="rId6"/>
    <p:sldId id="273" r:id="rId7"/>
    <p:sldId id="274" r:id="rId8"/>
    <p:sldId id="275" r:id="rId9"/>
    <p:sldId id="280" r:id="rId10"/>
    <p:sldId id="277" r:id="rId11"/>
    <p:sldId id="289" r:id="rId12"/>
    <p:sldId id="290" r:id="rId13"/>
    <p:sldId id="291" r:id="rId14"/>
    <p:sldId id="292" r:id="rId15"/>
    <p:sldId id="293" r:id="rId16"/>
    <p:sldId id="278" r:id="rId17"/>
    <p:sldId id="284" r:id="rId18"/>
    <p:sldId id="285" r:id="rId19"/>
    <p:sldId id="286" r:id="rId20"/>
    <p:sldId id="287" r:id="rId21"/>
    <p:sldId id="279" r:id="rId22"/>
    <p:sldId id="295" r:id="rId23"/>
    <p:sldId id="296" r:id="rId24"/>
    <p:sldId id="297" r:id="rId25"/>
    <p:sldId id="299" r:id="rId26"/>
    <p:sldId id="300" r:id="rId27"/>
    <p:sldId id="298" r:id="rId28"/>
    <p:sldId id="301" r:id="rId29"/>
    <p:sldId id="25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8AB6"/>
    <a:srgbClr val="F85F49"/>
    <a:srgbClr val="7625FE"/>
    <a:srgbClr val="EEF2F3"/>
    <a:srgbClr val="261D64"/>
    <a:srgbClr val="FFFFFF"/>
    <a:srgbClr val="F5FFFF"/>
    <a:srgbClr val="D6FCF0"/>
    <a:srgbClr val="CBE7F1"/>
    <a:srgbClr val="C2D6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4660"/>
  </p:normalViewPr>
  <p:slideViewPr>
    <p:cSldViewPr>
      <p:cViewPr varScale="1">
        <p:scale>
          <a:sx n="103" d="100"/>
          <a:sy n="103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D1DD4D-ACCE-4D3B-AF2E-714DE06894BC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C1797-EB89-46E0-A18C-39758D78B1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34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383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605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326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310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скиро пк и про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2708920"/>
            <a:ext cx="8229600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ru-RU" sz="5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499992" y="6165304"/>
            <a:ext cx="4248472" cy="664344"/>
          </a:xfrm>
        </p:spPr>
        <p:txBody>
          <a:bodyPr/>
          <a:lstStyle>
            <a:lvl1pPr algn="l">
              <a:defRPr sz="1800"/>
            </a:lvl1pPr>
          </a:lstStyle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Ф.И.О, должность, звание, </a:t>
            </a:r>
          </a:p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место работы</a:t>
            </a:r>
          </a:p>
        </p:txBody>
      </p:sp>
    </p:spTree>
    <p:extLst>
      <p:ext uri="{BB962C8B-B14F-4D97-AF65-F5344CB8AC3E}">
        <p14:creationId xmlns:p14="http://schemas.microsoft.com/office/powerpoint/2010/main" val="1840798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скиро пк и про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475656" y="548680"/>
            <a:ext cx="5061248" cy="78296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050334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скиро пк и про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410" y="5517232"/>
            <a:ext cx="1065190" cy="106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1600" y="5517232"/>
            <a:ext cx="1066150" cy="106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9055" y="5493148"/>
            <a:ext cx="1066150" cy="106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6241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124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379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403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61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503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FD768-1721-492C-AE8E-FB14D77DE902}" type="datetimeFigureOut">
              <a:rPr lang="ru-RU" smtClean="0"/>
              <a:pPr/>
              <a:t>10.09.2025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24391-36D7-47E9-891D-10C41B2236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569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80528" y="2503934"/>
            <a:ext cx="8229600" cy="1143000"/>
          </a:xfrm>
        </p:spPr>
        <p:txBody>
          <a:bodyPr>
            <a:noAutofit/>
          </a:bodyPr>
          <a:lstStyle/>
          <a:p>
            <a:r>
              <a:rPr lang="ru-RU" sz="3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Использование верифицированного образовательного контента и сервисов </a:t>
            </a:r>
            <a:br>
              <a:rPr lang="ru-RU" sz="3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</a:br>
            <a:r>
              <a:rPr lang="ru-RU" sz="30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в образовательной деятельности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89679" y="5805264"/>
            <a:ext cx="505432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D3DDE9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Кондрашова Анастасия Ивановна</a:t>
            </a:r>
          </a:p>
          <a:p>
            <a:endParaRPr lang="ru-RU" sz="400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rgbClr val="708BB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старший преподаватель </a:t>
            </a:r>
          </a:p>
          <a:p>
            <a:r>
              <a:rPr lang="ru-RU" dirty="0">
                <a:solidFill>
                  <a:srgbClr val="708BB6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кафедры ЕМД и ИТ СКИРО ПК и ПРО</a:t>
            </a:r>
          </a:p>
        </p:txBody>
      </p:sp>
      <p:pic>
        <p:nvPicPr>
          <p:cNvPr id="6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-129094"/>
            <a:ext cx="1152128" cy="205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-1035496"/>
            <a:ext cx="8961009" cy="35394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1200" b="1" dirty="0">
                <a:solidFill>
                  <a:srgbClr val="261D64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Государственное бюджетное учреждение дополнительного профессионального образования </a:t>
            </a:r>
          </a:p>
          <a:p>
            <a:pPr algn="ctr">
              <a:spcBef>
                <a:spcPct val="0"/>
              </a:spcBef>
            </a:pPr>
            <a:r>
              <a:rPr lang="ru-RU" sz="1200" b="1" dirty="0">
                <a:solidFill>
                  <a:srgbClr val="261D64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«Ставропольский краевой институт развития образования, повышения квалификации </a:t>
            </a:r>
          </a:p>
          <a:p>
            <a:pPr algn="ctr">
              <a:spcBef>
                <a:spcPct val="0"/>
              </a:spcBef>
            </a:pPr>
            <a:r>
              <a:rPr lang="ru-RU" sz="1200" b="1" dirty="0">
                <a:solidFill>
                  <a:srgbClr val="261D64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и переподготовки работников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2354653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4248" y="5902594"/>
            <a:ext cx="2339752" cy="95540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</a:rPr>
              <a:t>Цифровой помощник ученика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950970"/>
            <a:ext cx="1296144" cy="334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2060848"/>
            <a:ext cx="6984776" cy="3672408"/>
          </a:xfrm>
          <a:prstGeom prst="rect">
            <a:avLst/>
          </a:prstGeom>
        </p:spPr>
      </p:pic>
      <p:pic>
        <p:nvPicPr>
          <p:cNvPr id="8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99392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832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4248" y="5902594"/>
            <a:ext cx="2339752" cy="95540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</a:rPr>
              <a:t>Цифровой помощник ученика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950970"/>
            <a:ext cx="1296144" cy="334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2204864"/>
            <a:ext cx="7200800" cy="3384376"/>
          </a:xfrm>
          <a:prstGeom prst="rect">
            <a:avLst/>
          </a:prstGeom>
        </p:spPr>
      </p:pic>
      <p:pic>
        <p:nvPicPr>
          <p:cNvPr id="7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6712" y="-99392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1499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4248" y="5902594"/>
            <a:ext cx="2339752" cy="95540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</a:rPr>
              <a:t>Цифровой помощник ученика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950970"/>
            <a:ext cx="1296144" cy="334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2060848"/>
            <a:ext cx="7010436" cy="3618290"/>
          </a:xfrm>
          <a:prstGeom prst="rect">
            <a:avLst/>
          </a:prstGeom>
        </p:spPr>
      </p:pic>
      <p:pic>
        <p:nvPicPr>
          <p:cNvPr id="7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99392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783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4248" y="5902594"/>
            <a:ext cx="2339752" cy="95540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</a:rPr>
              <a:t>Цифровой помощник ученика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950970"/>
            <a:ext cx="1296144" cy="334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2132856"/>
            <a:ext cx="6696744" cy="3456384"/>
          </a:xfrm>
          <a:prstGeom prst="rect">
            <a:avLst/>
          </a:prstGeom>
        </p:spPr>
      </p:pic>
      <p:pic>
        <p:nvPicPr>
          <p:cNvPr id="7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49739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233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4248" y="5902594"/>
            <a:ext cx="2339752" cy="95540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</a:rPr>
              <a:t>Цифровой помощник ученика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950970"/>
            <a:ext cx="1296144" cy="334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1988840"/>
            <a:ext cx="7560840" cy="3821070"/>
          </a:xfrm>
          <a:prstGeom prst="rect">
            <a:avLst/>
          </a:prstGeom>
        </p:spPr>
      </p:pic>
      <p:pic>
        <p:nvPicPr>
          <p:cNvPr id="7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99392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691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4248" y="5902594"/>
            <a:ext cx="2339752" cy="95540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</a:rPr>
              <a:t>Цифровой помощник ученика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950970"/>
            <a:ext cx="1296144" cy="334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1916832"/>
            <a:ext cx="7560840" cy="3780420"/>
          </a:xfrm>
          <a:prstGeom prst="rect">
            <a:avLst/>
          </a:prstGeom>
        </p:spPr>
      </p:pic>
      <p:pic>
        <p:nvPicPr>
          <p:cNvPr id="7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111065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1624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</a:rPr>
              <a:t>Цифровой помощник учителя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496" y="2105472"/>
            <a:ext cx="1440160" cy="387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9043" y="5949280"/>
            <a:ext cx="2855973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880" y="2105472"/>
            <a:ext cx="7200800" cy="3600400"/>
          </a:xfrm>
          <a:prstGeom prst="rect">
            <a:avLst/>
          </a:prstGeom>
        </p:spPr>
      </p:pic>
      <p:pic>
        <p:nvPicPr>
          <p:cNvPr id="6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99392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952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</a:rPr>
              <a:t>Цифровой помощник учителя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496" y="2105472"/>
            <a:ext cx="1440160" cy="387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9043" y="5949280"/>
            <a:ext cx="2855973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843" y="2075209"/>
            <a:ext cx="7200800" cy="3816424"/>
          </a:xfrm>
          <a:prstGeom prst="rect">
            <a:avLst/>
          </a:prstGeom>
        </p:spPr>
      </p:pic>
      <p:pic>
        <p:nvPicPr>
          <p:cNvPr id="6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99392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8791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</a:rPr>
              <a:t>Цифровой помощник учителя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496" y="2105472"/>
            <a:ext cx="1440160" cy="387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9043" y="5949280"/>
            <a:ext cx="2855973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229" y="2105472"/>
            <a:ext cx="7200800" cy="3672408"/>
          </a:xfrm>
          <a:prstGeom prst="rect">
            <a:avLst/>
          </a:prstGeom>
        </p:spPr>
      </p:pic>
      <p:pic>
        <p:nvPicPr>
          <p:cNvPr id="7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99392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1499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</a:rPr>
              <a:t>Цифровой помощник учителя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496" y="2105472"/>
            <a:ext cx="1440160" cy="387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9043" y="5949280"/>
            <a:ext cx="2855973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2079826"/>
            <a:ext cx="7344816" cy="3672408"/>
          </a:xfrm>
          <a:prstGeom prst="rect">
            <a:avLst/>
          </a:prstGeom>
        </p:spPr>
      </p:pic>
      <p:pic>
        <p:nvPicPr>
          <p:cNvPr id="6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99392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804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372200" y="5877272"/>
            <a:ext cx="2771800" cy="980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6408712" cy="78296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Национальные цели развития Российской Федерации</a:t>
            </a:r>
            <a:b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Цифровая трансформация образования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1924" y="3752122"/>
            <a:ext cx="6819925" cy="3140968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1924" y="1772816"/>
            <a:ext cx="6811609" cy="2013766"/>
          </a:xfrm>
          <a:prstGeom prst="rect">
            <a:avLst/>
          </a:prstGeom>
          <a:ln>
            <a:noFill/>
          </a:ln>
        </p:spPr>
      </p:pic>
      <p:pic>
        <p:nvPicPr>
          <p:cNvPr id="7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49739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8016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</a:rPr>
              <a:t>Цифровой помощник учителя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496" y="2105472"/>
            <a:ext cx="1440160" cy="387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9043" y="5949280"/>
            <a:ext cx="2855973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2105472"/>
            <a:ext cx="7200800" cy="3672408"/>
          </a:xfrm>
          <a:prstGeom prst="rect">
            <a:avLst/>
          </a:prstGeom>
        </p:spPr>
      </p:pic>
      <p:pic>
        <p:nvPicPr>
          <p:cNvPr id="6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103999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0120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</a:rPr>
              <a:t>Цифровой помощник родителя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2607" y="5949280"/>
            <a:ext cx="3271393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2204864"/>
            <a:ext cx="6624736" cy="3480794"/>
          </a:xfrm>
          <a:prstGeom prst="rect">
            <a:avLst/>
          </a:prstGeom>
        </p:spPr>
      </p:pic>
      <p:pic>
        <p:nvPicPr>
          <p:cNvPr id="5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49739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87053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</a:rPr>
              <a:t>Цифровой помощник родителя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2607" y="5949280"/>
            <a:ext cx="3271393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2276872"/>
            <a:ext cx="6768752" cy="3339251"/>
          </a:xfrm>
          <a:prstGeom prst="rect">
            <a:avLst/>
          </a:prstGeom>
        </p:spPr>
      </p:pic>
      <p:pic>
        <p:nvPicPr>
          <p:cNvPr id="5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49739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206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</a:rPr>
              <a:t>Цифровой помощник родителя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2607" y="5949280"/>
            <a:ext cx="3271393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2132856"/>
            <a:ext cx="6840760" cy="3464801"/>
          </a:xfrm>
          <a:prstGeom prst="rect">
            <a:avLst/>
          </a:prstGeom>
        </p:spPr>
      </p:pic>
      <p:pic>
        <p:nvPicPr>
          <p:cNvPr id="5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49739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2401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</a:rPr>
              <a:t>Цифровой помощник родителя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2607" y="5949280"/>
            <a:ext cx="3271393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2060848"/>
            <a:ext cx="6836297" cy="3602913"/>
          </a:xfrm>
          <a:prstGeom prst="rect">
            <a:avLst/>
          </a:prstGeom>
        </p:spPr>
      </p:pic>
      <p:pic>
        <p:nvPicPr>
          <p:cNvPr id="5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49739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665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20688"/>
            <a:ext cx="5061248" cy="78296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Федеральный перечень электронных образовательных ресурсов</a:t>
            </a:r>
          </a:p>
        </p:txBody>
      </p:sp>
      <p:pic>
        <p:nvPicPr>
          <p:cNvPr id="5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0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05980" y="180055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dirty="0">
                <a:solidFill>
                  <a:srgbClr val="000000"/>
                </a:solidFill>
                <a:latin typeface="Roboto"/>
              </a:rPr>
              <a:t>от 23.07.2025 № 551 "Об утверждении федерального перечня электронных образовательных ресурсов</a:t>
            </a:r>
            <a:endParaRPr lang="ru-RU" sz="1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1800" y="2262215"/>
            <a:ext cx="3240360" cy="452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6333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20688"/>
            <a:ext cx="5061248" cy="78296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Федеральный перечень электронных образовательных ресурсов</a:t>
            </a:r>
          </a:p>
        </p:txBody>
      </p:sp>
      <p:pic>
        <p:nvPicPr>
          <p:cNvPr id="5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0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961921"/>
            <a:ext cx="9172402" cy="4896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7879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20688"/>
            <a:ext cx="5061248" cy="78296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Федеральный перечень электронных образовательных ресурсов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51" y="2613057"/>
            <a:ext cx="5879653" cy="33123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6623" y="1965768"/>
            <a:ext cx="3744416" cy="13616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0331" y="6237312"/>
            <a:ext cx="1903669" cy="3604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5043" y="3327374"/>
            <a:ext cx="3777650" cy="2619171"/>
          </a:xfrm>
          <a:prstGeom prst="rect">
            <a:avLst/>
          </a:prstGeom>
        </p:spPr>
      </p:pic>
      <p:pic>
        <p:nvPicPr>
          <p:cNvPr id="8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49739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4721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376" y="548680"/>
            <a:ext cx="8352928" cy="78296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Аудит </a:t>
            </a:r>
            <a:b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цифровой образовательной </a:t>
            </a:r>
            <a:b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среды школы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204864"/>
            <a:ext cx="78488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2C2D2E"/>
                </a:solidFill>
                <a:latin typeface="Cambria" panose="02040503050406030204" pitchFamily="18" charset="0"/>
              </a:rPr>
              <a:t>«Выступи в роли эксперта по цифровой трансформации школ. Проанализируй описание цифровой среды школы ниже. </a:t>
            </a:r>
          </a:p>
          <a:p>
            <a:pPr algn="just"/>
            <a:r>
              <a:rPr lang="ru-RU" sz="2000" dirty="0">
                <a:solidFill>
                  <a:srgbClr val="2C2D2E"/>
                </a:solidFill>
                <a:latin typeface="Cambria" panose="02040503050406030204" pitchFamily="18" charset="0"/>
              </a:rPr>
              <a:t>[Вставить описание]. </a:t>
            </a:r>
          </a:p>
          <a:p>
            <a:r>
              <a:rPr lang="ru-RU" sz="2000" dirty="0">
                <a:solidFill>
                  <a:srgbClr val="2C2D2E"/>
                </a:solidFill>
                <a:latin typeface="Cambria" panose="02040503050406030204" pitchFamily="18" charset="0"/>
              </a:rPr>
              <a:t>Предложи:</a:t>
            </a:r>
            <a:r>
              <a:rPr lang="ru-RU" sz="2000" dirty="0">
                <a:latin typeface="Cambria" panose="02040503050406030204" pitchFamily="18" charset="0"/>
              </a:rPr>
              <a:t/>
            </a:r>
            <a:br>
              <a:rPr lang="ru-RU" sz="2000" dirty="0">
                <a:latin typeface="Cambria" panose="02040503050406030204" pitchFamily="18" charset="0"/>
              </a:rPr>
            </a:br>
            <a:r>
              <a:rPr lang="ru-RU" sz="2000" dirty="0">
                <a:latin typeface="Cambria" panose="02040503050406030204" pitchFamily="18" charset="0"/>
              </a:rPr>
              <a:t>- </a:t>
            </a:r>
            <a:r>
              <a:rPr lang="ru-RU" sz="2000" dirty="0">
                <a:solidFill>
                  <a:srgbClr val="2C2D2E"/>
                </a:solidFill>
                <a:latin typeface="Cambria" panose="02040503050406030204" pitchFamily="18" charset="0"/>
              </a:rPr>
              <a:t>SWOT-анализ использования цифровых платформ.</a:t>
            </a:r>
            <a:r>
              <a:rPr lang="ru-RU" sz="2000" dirty="0">
                <a:latin typeface="Cambria" panose="02040503050406030204" pitchFamily="18" charset="0"/>
              </a:rPr>
              <a:t/>
            </a:r>
            <a:br>
              <a:rPr lang="ru-RU" sz="2000" dirty="0">
                <a:latin typeface="Cambria" panose="02040503050406030204" pitchFamily="18" charset="0"/>
              </a:rPr>
            </a:br>
            <a:r>
              <a:rPr lang="ru-RU" sz="2000" dirty="0">
                <a:latin typeface="Cambria" panose="02040503050406030204" pitchFamily="18" charset="0"/>
              </a:rPr>
              <a:t>- </a:t>
            </a:r>
            <a:r>
              <a:rPr lang="ru-RU" sz="2000" dirty="0">
                <a:solidFill>
                  <a:srgbClr val="2C2D2E"/>
                </a:solidFill>
                <a:latin typeface="Cambria" panose="02040503050406030204" pitchFamily="18" charset="0"/>
              </a:rPr>
              <a:t>План из 5 конкретных шагов по увеличению вовлеченности учителей в использование платформ БЦОК, </a:t>
            </a:r>
            <a:r>
              <a:rPr lang="ru-RU" sz="2000" dirty="0" err="1">
                <a:solidFill>
                  <a:srgbClr val="2C2D2E"/>
                </a:solidFill>
                <a:latin typeface="Cambria" panose="02040503050406030204" pitchFamily="18" charset="0"/>
              </a:rPr>
              <a:t>Глобаллаб</a:t>
            </a:r>
            <a:r>
              <a:rPr lang="ru-RU" sz="2000" dirty="0">
                <a:solidFill>
                  <a:srgbClr val="2C2D2E"/>
                </a:solidFill>
                <a:latin typeface="Cambria" panose="02040503050406030204" pitchFamily="18" charset="0"/>
              </a:rPr>
              <a:t>, </a:t>
            </a:r>
            <a:r>
              <a:rPr lang="ru-RU" sz="2000" dirty="0" err="1">
                <a:solidFill>
                  <a:srgbClr val="2C2D2E"/>
                </a:solidFill>
                <a:latin typeface="Cambria" panose="02040503050406030204" pitchFamily="18" charset="0"/>
              </a:rPr>
              <a:t>ФизиконЛаб</a:t>
            </a:r>
            <a:r>
              <a:rPr lang="ru-RU" sz="2000" dirty="0">
                <a:solidFill>
                  <a:srgbClr val="2C2D2E"/>
                </a:solidFill>
                <a:latin typeface="Cambria" panose="02040503050406030204" pitchFamily="18" charset="0"/>
              </a:rPr>
              <a:t> и т.д. на следующий учебный год.</a:t>
            </a:r>
            <a:r>
              <a:rPr lang="ru-RU" sz="2000" dirty="0">
                <a:latin typeface="Cambria" panose="02040503050406030204" pitchFamily="18" charset="0"/>
              </a:rPr>
              <a:t/>
            </a:r>
            <a:br>
              <a:rPr lang="ru-RU" sz="2000" dirty="0">
                <a:latin typeface="Cambria" panose="02040503050406030204" pitchFamily="18" charset="0"/>
              </a:rPr>
            </a:br>
            <a:r>
              <a:rPr lang="ru-RU" sz="2000" dirty="0">
                <a:latin typeface="Cambria" panose="02040503050406030204" pitchFamily="18" charset="0"/>
              </a:rPr>
              <a:t>- </a:t>
            </a:r>
            <a:r>
              <a:rPr lang="ru-RU" sz="2000" dirty="0">
                <a:solidFill>
                  <a:srgbClr val="2C2D2E"/>
                </a:solidFill>
                <a:latin typeface="Cambria" panose="02040503050406030204" pitchFamily="18" charset="0"/>
              </a:rPr>
              <a:t>Идею для </a:t>
            </a:r>
            <a:r>
              <a:rPr lang="ru-RU" sz="2000" dirty="0" err="1">
                <a:solidFill>
                  <a:srgbClr val="2C2D2E"/>
                </a:solidFill>
                <a:latin typeface="Cambria" panose="02040503050406030204" pitchFamily="18" charset="0"/>
              </a:rPr>
              <a:t>внутришкольного</a:t>
            </a:r>
            <a:r>
              <a:rPr lang="ru-RU" sz="2000" dirty="0">
                <a:solidFill>
                  <a:srgbClr val="2C2D2E"/>
                </a:solidFill>
                <a:latin typeface="Cambria" panose="02040503050406030204" pitchFamily="18" charset="0"/>
              </a:rPr>
              <a:t> конкурса или мотивационной системы для педагогов.</a:t>
            </a:r>
            <a:r>
              <a:rPr lang="ru-RU" sz="2000" dirty="0">
                <a:latin typeface="Cambria" panose="02040503050406030204" pitchFamily="18" charset="0"/>
              </a:rPr>
              <a:t/>
            </a:r>
            <a:br>
              <a:rPr lang="ru-RU" sz="2000" dirty="0">
                <a:latin typeface="Cambria" panose="02040503050406030204" pitchFamily="18" charset="0"/>
              </a:rPr>
            </a:br>
            <a:r>
              <a:rPr lang="ru-RU" sz="2000" dirty="0">
                <a:latin typeface="Cambria" panose="02040503050406030204" pitchFamily="18" charset="0"/>
              </a:rPr>
              <a:t>- </a:t>
            </a:r>
            <a:r>
              <a:rPr lang="ru-RU" sz="2000" dirty="0">
                <a:solidFill>
                  <a:srgbClr val="2C2D2E"/>
                </a:solidFill>
                <a:latin typeface="Cambria" panose="02040503050406030204" pitchFamily="18" charset="0"/>
              </a:rPr>
              <a:t>Какие риски ты видишь в этом плане и как их минимизировать?»</a:t>
            </a:r>
            <a:endParaRPr lang="ru-RU" sz="20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4465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132856"/>
            <a:ext cx="842493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верифицированного образовательного контента и сервисов </a:t>
            </a:r>
            <a:br>
              <a:rPr lang="ru-RU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деятельности учителя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5998564"/>
            <a:ext cx="33123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e-mail: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kondrashovana22@mail.ru </a:t>
            </a:r>
          </a:p>
          <a:p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тел.:</a:t>
            </a:r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+7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962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448-88-57</a:t>
            </a:r>
            <a:endParaRPr lang="ru-RU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20272" y="6187884"/>
            <a:ext cx="50543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Кондрашова А. И.</a:t>
            </a:r>
          </a:p>
          <a:p>
            <a:endParaRPr lang="ru-RU" sz="400" dirty="0">
              <a:solidFill>
                <a:srgbClr val="FFFFFF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6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49739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505397"/>
            <a:ext cx="4572000" cy="9387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1100" b="1" dirty="0">
                <a:solidFill>
                  <a:srgbClr val="261D64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Государственное бюджетное учреждение </a:t>
            </a:r>
          </a:p>
          <a:p>
            <a:pPr algn="ctr">
              <a:spcBef>
                <a:spcPct val="0"/>
              </a:spcBef>
            </a:pPr>
            <a:r>
              <a:rPr lang="ru-RU" sz="1100" b="1" dirty="0">
                <a:solidFill>
                  <a:srgbClr val="261D64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дополнительного профессионального образования </a:t>
            </a:r>
          </a:p>
          <a:p>
            <a:pPr algn="ctr">
              <a:spcBef>
                <a:spcPct val="0"/>
              </a:spcBef>
            </a:pPr>
            <a:r>
              <a:rPr lang="ru-RU" sz="1100" b="1" dirty="0">
                <a:solidFill>
                  <a:srgbClr val="261D64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«Ставропольский краевой институт развития образования, </a:t>
            </a:r>
          </a:p>
          <a:p>
            <a:pPr algn="ctr">
              <a:spcBef>
                <a:spcPct val="0"/>
              </a:spcBef>
            </a:pPr>
            <a:r>
              <a:rPr lang="ru-RU" sz="1100" b="1" dirty="0">
                <a:solidFill>
                  <a:srgbClr val="261D64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повышения квалификации </a:t>
            </a:r>
          </a:p>
          <a:p>
            <a:pPr algn="ctr">
              <a:spcBef>
                <a:spcPct val="0"/>
              </a:spcBef>
            </a:pPr>
            <a:r>
              <a:rPr lang="ru-RU" sz="1100" b="1" dirty="0">
                <a:solidFill>
                  <a:srgbClr val="261D64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и переподготовки работников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25858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048672" cy="78296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Нормативная база </a:t>
            </a:r>
            <a:b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внедрения ФГИС «Моя школа»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4992" y="3318470"/>
            <a:ext cx="8807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Текст….</a:t>
            </a:r>
          </a:p>
          <a:p>
            <a:pPr algn="ct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16832"/>
            <a:ext cx="9144000" cy="5143500"/>
          </a:xfrm>
          <a:prstGeom prst="rect">
            <a:avLst/>
          </a:prstGeom>
        </p:spPr>
      </p:pic>
      <p:pic>
        <p:nvPicPr>
          <p:cNvPr id="6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85647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801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  <a:t>ФГОС 2021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2304859"/>
            <a:ext cx="8964488" cy="4553141"/>
          </a:xfrm>
          <a:prstGeom prst="rect">
            <a:avLst/>
          </a:prstGeom>
        </p:spPr>
      </p:pic>
      <p:pic>
        <p:nvPicPr>
          <p:cNvPr id="4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99392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10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Каталог </a:t>
            </a:r>
            <a:b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Библиотека ЦОК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8520" y="1772816"/>
            <a:ext cx="8388424" cy="47525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0075" y="6167047"/>
            <a:ext cx="3056150" cy="716596"/>
          </a:xfrm>
          <a:prstGeom prst="rect">
            <a:avLst/>
          </a:prstGeom>
        </p:spPr>
      </p:pic>
      <p:pic>
        <p:nvPicPr>
          <p:cNvPr id="6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6712" y="-54160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140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Типы контента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7574" y="6144706"/>
            <a:ext cx="3054361" cy="7132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916832"/>
            <a:ext cx="1619672" cy="48417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55776" y="2429480"/>
            <a:ext cx="440114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800" b="1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pPr algn="just"/>
            <a:r>
              <a:rPr lang="ru-RU" sz="2200" dirty="0">
                <a:solidFill>
                  <a:srgbClr val="728AB6"/>
                </a:solidFill>
              </a:rPr>
              <a:t>УРОК</a:t>
            </a:r>
          </a:p>
          <a:p>
            <a:pPr algn="just"/>
            <a:r>
              <a:rPr lang="ru-RU" sz="2200" dirty="0">
                <a:solidFill>
                  <a:srgbClr val="728AB6"/>
                </a:solidFill>
              </a:rPr>
              <a:t>КУРС</a:t>
            </a:r>
          </a:p>
          <a:p>
            <a:pPr algn="just"/>
            <a:r>
              <a:rPr lang="ru-RU" sz="2200" dirty="0">
                <a:solidFill>
                  <a:srgbClr val="728AB6"/>
                </a:solidFill>
              </a:rPr>
              <a:t>ТРЕНАЖЕР</a:t>
            </a:r>
          </a:p>
          <a:p>
            <a:pPr algn="just"/>
            <a:r>
              <a:rPr lang="ru-RU" sz="2200" dirty="0">
                <a:solidFill>
                  <a:srgbClr val="728AB6"/>
                </a:solidFill>
              </a:rPr>
              <a:t>ВИДЕОМАТЕРИАЛЫ</a:t>
            </a:r>
          </a:p>
          <a:p>
            <a:pPr algn="just"/>
            <a:r>
              <a:rPr lang="ru-RU" sz="2200" dirty="0">
                <a:solidFill>
                  <a:srgbClr val="728AB6"/>
                </a:solidFill>
              </a:rPr>
              <a:t>ПРЕЗЕНТАЦИЯ</a:t>
            </a:r>
          </a:p>
          <a:p>
            <a:pPr algn="just"/>
            <a:r>
              <a:rPr lang="ru-RU" sz="2200" dirty="0">
                <a:solidFill>
                  <a:srgbClr val="728AB6"/>
                </a:solidFill>
              </a:rPr>
              <a:t>ВНЕШНИЙ МАТЕРИАЛ</a:t>
            </a:r>
          </a:p>
          <a:p>
            <a:pPr algn="just"/>
            <a:r>
              <a:rPr lang="ru-RU" sz="2200" dirty="0">
                <a:solidFill>
                  <a:srgbClr val="728AB6"/>
                </a:solidFill>
              </a:rPr>
              <a:t>ТЕАТРАЛЬНЫЕ ПОСТАНОВКИ</a:t>
            </a:r>
          </a:p>
          <a:p>
            <a:pPr algn="just"/>
            <a:r>
              <a:rPr lang="ru-RU" sz="2200" dirty="0">
                <a:solidFill>
                  <a:srgbClr val="728AB6"/>
                </a:solidFill>
              </a:rPr>
              <a:t>ЭЛЕКТРОННЫЕ КНИГИ</a:t>
            </a:r>
          </a:p>
          <a:p>
            <a:pPr algn="just"/>
            <a:r>
              <a:rPr lang="ru-RU" sz="2200" dirty="0">
                <a:solidFill>
                  <a:srgbClr val="728AB6"/>
                </a:solidFill>
              </a:rPr>
              <a:t>ЛАБОРАТОРНАЯ РАБОТА</a:t>
            </a:r>
          </a:p>
          <a:p>
            <a:pPr algn="just"/>
            <a:r>
              <a:rPr lang="ru-RU" sz="2200" dirty="0">
                <a:solidFill>
                  <a:srgbClr val="728AB6"/>
                </a:solidFill>
              </a:rPr>
              <a:t>ВИДЕОУРОК</a:t>
            </a:r>
          </a:p>
          <a:p>
            <a:pPr algn="just"/>
            <a:r>
              <a:rPr lang="ru-RU" sz="2200" dirty="0">
                <a:solidFill>
                  <a:srgbClr val="728AB6"/>
                </a:solidFill>
              </a:rPr>
              <a:t>УЧЕБНИК/ПОСОБИЕ</a:t>
            </a:r>
          </a:p>
        </p:txBody>
      </p:sp>
      <p:pic>
        <p:nvPicPr>
          <p:cNvPr id="6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99392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733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Структура урока «Библиотеки ЦОК»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0824" y="1916832"/>
            <a:ext cx="4426080" cy="4322439"/>
          </a:xfrm>
          <a:prstGeom prst="rect">
            <a:avLst/>
          </a:prstGeom>
        </p:spPr>
      </p:pic>
      <p:pic>
        <p:nvPicPr>
          <p:cNvPr id="4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49739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696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827467"/>
            <a:ext cx="5061248" cy="78296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500" dirty="0">
                <a:latin typeface="Cambria" panose="02040503050406030204" pitchFamily="18" charset="0"/>
                <a:ea typeface="Cambria" panose="02040503050406030204" pitchFamily="18" charset="0"/>
              </a:rPr>
              <a:t>Сценарии организации учебной деятельности обучающихся</a:t>
            </a:r>
            <a:br>
              <a:rPr lang="ru-RU" sz="25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ru-RU" sz="25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204864"/>
            <a:ext cx="4608183" cy="42272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6176" y="2924944"/>
            <a:ext cx="2088232" cy="2088232"/>
          </a:xfrm>
          <a:prstGeom prst="rect">
            <a:avLst/>
          </a:prstGeom>
        </p:spPr>
      </p:pic>
      <p:pic>
        <p:nvPicPr>
          <p:cNvPr id="6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83811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189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Цифровые помощники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96498" y="1844824"/>
            <a:ext cx="6095020" cy="295232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15816" y="4869160"/>
            <a:ext cx="3456384" cy="1446550"/>
          </a:xfrm>
          <a:prstGeom prst="rect">
            <a:avLst/>
          </a:prstGeom>
          <a:ln>
            <a:solidFill>
              <a:srgbClr val="157E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100" dirty="0"/>
              <a:t>Создание условий для профессионального роста и развития</a:t>
            </a:r>
          </a:p>
          <a:p>
            <a:pPr algn="just"/>
            <a:r>
              <a:rPr lang="ru-RU" sz="1100" dirty="0"/>
              <a:t>педагогов за счет автоматизированного инструмента,</a:t>
            </a:r>
          </a:p>
          <a:p>
            <a:pPr algn="just"/>
            <a:r>
              <a:rPr lang="ru-RU" sz="1100" dirty="0"/>
              <a:t>позволяющего эффективно готовиться к аттестации,</a:t>
            </a:r>
          </a:p>
          <a:p>
            <a:pPr algn="just"/>
            <a:r>
              <a:rPr lang="ru-RU" sz="1100" dirty="0"/>
              <a:t>пополнять портфолио, повышать профессиональную</a:t>
            </a:r>
          </a:p>
          <a:p>
            <a:pPr algn="just"/>
            <a:r>
              <a:rPr lang="ru-RU" sz="1100" dirty="0"/>
              <a:t>компетентность и быть в курсе ключевых образовательных</a:t>
            </a:r>
          </a:p>
          <a:p>
            <a:pPr algn="just"/>
            <a:r>
              <a:rPr lang="ru-RU" sz="1100" dirty="0"/>
              <a:t>событий.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576225"/>
            <a:ext cx="1763688" cy="2292935"/>
          </a:xfrm>
          <a:prstGeom prst="rect">
            <a:avLst/>
          </a:prstGeom>
          <a:ln>
            <a:solidFill>
              <a:srgbClr val="B644E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100" dirty="0">
                <a:solidFill>
                  <a:schemeClr val="dk1"/>
                </a:solidFill>
              </a:rPr>
              <a:t>Предоставление </a:t>
            </a:r>
            <a:r>
              <a:rPr lang="ru-RU" sz="1100" dirty="0"/>
              <a:t>возможности </a:t>
            </a:r>
            <a:r>
              <a:rPr lang="ru-RU" sz="1100" dirty="0">
                <a:solidFill>
                  <a:schemeClr val="dk1"/>
                </a:solidFill>
              </a:rPr>
              <a:t>обучающимся готовиться к экзаменам в удобном интерактивном формате с сохранением прогресса в освоении тем, выявлять и восполнять пробелы в знаниях, используя автоматически подбираемый верифицированный образовательный контент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639924" y="2914778"/>
            <a:ext cx="1277888" cy="1615827"/>
          </a:xfrm>
          <a:prstGeom prst="rect">
            <a:avLst/>
          </a:prstGeom>
          <a:ln>
            <a:solidFill>
              <a:srgbClr val="46CA2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100" dirty="0">
                <a:solidFill>
                  <a:schemeClr val="dk1"/>
                </a:solidFill>
              </a:rPr>
              <a:t>Реализация </a:t>
            </a:r>
            <a:r>
              <a:rPr lang="ru-RU" sz="1100" dirty="0" err="1">
                <a:solidFill>
                  <a:schemeClr val="dk1"/>
                </a:solidFill>
              </a:rPr>
              <a:t>проактивного</a:t>
            </a:r>
            <a:r>
              <a:rPr lang="ru-RU" sz="1100" dirty="0">
                <a:solidFill>
                  <a:schemeClr val="dk1"/>
                </a:solidFill>
              </a:rPr>
              <a:t> инструмента выявления, развития и сопровождения талантов и способностей обучающихся </a:t>
            </a:r>
          </a:p>
        </p:txBody>
      </p:sp>
      <p:pic>
        <p:nvPicPr>
          <p:cNvPr id="7" name="Picture 2" descr="C:\Users\CDO\Desktop\Pobeda80_logo_detailed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369" y="-99392"/>
            <a:ext cx="1020631" cy="182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9369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1181</TotalTime>
  <Words>292</Words>
  <Application>Microsoft Office PowerPoint</Application>
  <PresentationFormat>Экран (4:3)</PresentationFormat>
  <Paragraphs>68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Использование верифицированного образовательного контента и сервисов  в образовательной деятельности  </vt:lpstr>
      <vt:lpstr>Национальные цели развития Российской Федерации Цифровая трансформация образования</vt:lpstr>
      <vt:lpstr>Нормативная база  внедрения ФГИС «Моя школа»</vt:lpstr>
      <vt:lpstr>ФГОС 2021</vt:lpstr>
      <vt:lpstr>Каталог  Библиотека ЦОК</vt:lpstr>
      <vt:lpstr>Типы контента</vt:lpstr>
      <vt:lpstr>Структура урока «Библиотеки ЦОК»</vt:lpstr>
      <vt:lpstr>Сценарии организации учебной деятельности обучающихся </vt:lpstr>
      <vt:lpstr>Цифровые помощники</vt:lpstr>
      <vt:lpstr>Цифровой помощник ученика</vt:lpstr>
      <vt:lpstr>Цифровой помощник ученика</vt:lpstr>
      <vt:lpstr>Цифровой помощник ученика</vt:lpstr>
      <vt:lpstr>Цифровой помощник ученика</vt:lpstr>
      <vt:lpstr>Цифровой помощник ученика</vt:lpstr>
      <vt:lpstr>Цифровой помощник ученика</vt:lpstr>
      <vt:lpstr>Цифровой помощник учителя</vt:lpstr>
      <vt:lpstr>Цифровой помощник учителя</vt:lpstr>
      <vt:lpstr>Цифровой помощник учителя</vt:lpstr>
      <vt:lpstr>Цифровой помощник учителя</vt:lpstr>
      <vt:lpstr>Цифровой помощник учителя</vt:lpstr>
      <vt:lpstr>Цифровой помощник родителя</vt:lpstr>
      <vt:lpstr>Цифровой помощник родителя</vt:lpstr>
      <vt:lpstr>Цифровой помощник родителя</vt:lpstr>
      <vt:lpstr>Цифровой помощник родителя</vt:lpstr>
      <vt:lpstr>Федеральный перечень электронных образовательных ресурсов</vt:lpstr>
      <vt:lpstr>Федеральный перечень электронных образовательных ресурсов</vt:lpstr>
      <vt:lpstr>Федеральный перечень электронных образовательных ресурсов</vt:lpstr>
      <vt:lpstr>Аудит  цифровой образовательной  среды школы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72</cp:revision>
  <dcterms:created xsi:type="dcterms:W3CDTF">2024-02-14T08:13:10Z</dcterms:created>
  <dcterms:modified xsi:type="dcterms:W3CDTF">2025-09-10T07:28:28Z</dcterms:modified>
</cp:coreProperties>
</file>