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371" r:id="rId3"/>
    <p:sldId id="338" r:id="rId4"/>
    <p:sldId id="292" r:id="rId5"/>
    <p:sldId id="375" r:id="rId6"/>
    <p:sldId id="374" r:id="rId7"/>
    <p:sldId id="376" r:id="rId8"/>
    <p:sldId id="360" r:id="rId9"/>
    <p:sldId id="361" r:id="rId10"/>
    <p:sldId id="362" r:id="rId11"/>
    <p:sldId id="364" r:id="rId12"/>
    <p:sldId id="363" r:id="rId13"/>
    <p:sldId id="366" r:id="rId14"/>
    <p:sldId id="298" r:id="rId15"/>
    <p:sldId id="304" r:id="rId16"/>
    <p:sldId id="332" r:id="rId17"/>
    <p:sldId id="333" r:id="rId18"/>
    <p:sldId id="368" r:id="rId19"/>
    <p:sldId id="372" r:id="rId20"/>
    <p:sldId id="377" r:id="rId21"/>
    <p:sldId id="378" r:id="rId22"/>
    <p:sldId id="367" r:id="rId23"/>
    <p:sldId id="313" r:id="rId24"/>
    <p:sldId id="373" r:id="rId25"/>
  </p:sldIdLst>
  <p:sldSz cx="12192000" cy="6858000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49E6671B-AFDA-4C25-B5C5-6D747FD9AA9C}">
          <p14:sldIdLst>
            <p14:sldId id="256"/>
            <p14:sldId id="371"/>
            <p14:sldId id="338"/>
            <p14:sldId id="292"/>
            <p14:sldId id="375"/>
            <p14:sldId id="374"/>
            <p14:sldId id="376"/>
            <p14:sldId id="360"/>
            <p14:sldId id="361"/>
            <p14:sldId id="362"/>
            <p14:sldId id="364"/>
            <p14:sldId id="363"/>
            <p14:sldId id="366"/>
            <p14:sldId id="298"/>
            <p14:sldId id="304"/>
            <p14:sldId id="332"/>
            <p14:sldId id="333"/>
            <p14:sldId id="368"/>
            <p14:sldId id="372"/>
            <p14:sldId id="377"/>
            <p14:sldId id="378"/>
            <p14:sldId id="367"/>
            <p14:sldId id="313"/>
            <p14:sldId id="373"/>
          </p14:sldIdLst>
        </p14:section>
        <p14:section name="Раздел без заголовка" id="{C4461F27-2A1D-44D3-9EFA-85EE69F28C67}">
          <p14:sldIdLst/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3E8F3"/>
    <a:srgbClr val="EEEFF6"/>
    <a:srgbClr val="4C5A74"/>
    <a:srgbClr val="A1C6DB"/>
    <a:srgbClr val="80A2D7"/>
    <a:srgbClr val="EFF5FB"/>
    <a:srgbClr val="343F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3" d="100"/>
          <a:sy n="103" d="100"/>
        </p:scale>
        <p:origin x="-288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839D80B-66AE-4FA7-BEE1-8628162625EF}" type="doc">
      <dgm:prSet loTypeId="urn:microsoft.com/office/officeart/2005/8/layout/targe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EE3844A-3CE4-4A97-A442-4EEC5AA603E8}">
      <dgm:prSet phldrT="[Текст]"/>
      <dgm:spPr>
        <a:ln>
          <a:solidFill>
            <a:schemeClr val="tx2">
              <a:lumMod val="75000"/>
            </a:schemeClr>
          </a:solidFill>
        </a:ln>
      </dgm:spPr>
      <dgm:t>
        <a:bodyPr/>
        <a:lstStyle/>
        <a:p>
          <a:r>
            <a:rPr lang="ru-RU" dirty="0" smtClean="0">
              <a:solidFill>
                <a:srgbClr val="002060"/>
              </a:solidFill>
            </a:rPr>
            <a:t>ПОСТАНОВЛЕНИЕ ПРАВИТЕЛЬСТВА СТАВРОПОЛЬСКОГО КРАЯ ОТ 16 апреля 2025 года №213-П «О внесении изменений в краевую программу «Дети Ставрополья», утвержденную постановлением Правительства Ставропольского края от 22 июня 2020 г. №334-п»</a:t>
          </a:r>
          <a:endParaRPr lang="ru-RU" dirty="0">
            <a:solidFill>
              <a:srgbClr val="002060"/>
            </a:solidFill>
          </a:endParaRPr>
        </a:p>
      </dgm:t>
    </dgm:pt>
    <dgm:pt modelId="{B8647F51-78DD-437A-8C58-1506C3943D9F}" type="parTrans" cxnId="{A9BA818D-AF47-442E-8ADE-49A32C53C2CB}">
      <dgm:prSet/>
      <dgm:spPr/>
      <dgm:t>
        <a:bodyPr/>
        <a:lstStyle/>
        <a:p>
          <a:endParaRPr lang="ru-RU"/>
        </a:p>
      </dgm:t>
    </dgm:pt>
    <dgm:pt modelId="{09D3B8EE-BA98-4C79-A13C-7BF53FAD23CE}" type="sibTrans" cxnId="{A9BA818D-AF47-442E-8ADE-49A32C53C2CB}">
      <dgm:prSet/>
      <dgm:spPr/>
      <dgm:t>
        <a:bodyPr/>
        <a:lstStyle/>
        <a:p>
          <a:endParaRPr lang="ru-RU"/>
        </a:p>
      </dgm:t>
    </dgm:pt>
    <dgm:pt modelId="{F52FF2CF-A2CE-4F3B-9348-F132D5DC026B}">
      <dgm:prSet phldrT="[Текст]" custT="1"/>
      <dgm:spPr>
        <a:effectLst/>
      </dgm:spPr>
      <dgm:t>
        <a:bodyPr/>
        <a:lstStyle/>
        <a:p>
          <a:r>
            <a:rPr lang="ru-RU" sz="1400" dirty="0" smtClean="0">
              <a:solidFill>
                <a:srgbClr val="002060"/>
              </a:solidFill>
              <a:effectLst/>
            </a:rPr>
            <a:t>Мероприятие – Реализация в Ставропольском крае комплексного проекта «Развитие эффективной межуровневой системы адресной поддержки школ с низкими результатами обучения» на 2025-2029 гг.</a:t>
          </a:r>
          <a:endParaRPr lang="ru-RU" sz="1400" dirty="0">
            <a:solidFill>
              <a:srgbClr val="002060"/>
            </a:solidFill>
            <a:effectLst/>
          </a:endParaRPr>
        </a:p>
      </dgm:t>
    </dgm:pt>
    <dgm:pt modelId="{1906F23C-BDC2-4AF9-9A10-94B88B84846D}" type="parTrans" cxnId="{B6D3BE0E-2E7A-48B6-87F3-E9E1F1B12482}">
      <dgm:prSet/>
      <dgm:spPr/>
      <dgm:t>
        <a:bodyPr/>
        <a:lstStyle/>
        <a:p>
          <a:endParaRPr lang="ru-RU"/>
        </a:p>
      </dgm:t>
    </dgm:pt>
    <dgm:pt modelId="{F4B70C22-2BFF-4864-AC1D-319ACF492598}" type="sibTrans" cxnId="{B6D3BE0E-2E7A-48B6-87F3-E9E1F1B12482}">
      <dgm:prSet/>
      <dgm:spPr/>
      <dgm:t>
        <a:bodyPr/>
        <a:lstStyle/>
        <a:p>
          <a:endParaRPr lang="ru-RU"/>
        </a:p>
      </dgm:t>
    </dgm:pt>
    <dgm:pt modelId="{6A9D6286-47B6-4B03-A70A-3CC85DA28849}">
      <dgm:prSet phldrT="[Текст]"/>
      <dgm:spPr>
        <a:ln>
          <a:solidFill>
            <a:schemeClr val="tx2">
              <a:lumMod val="75000"/>
            </a:schemeClr>
          </a:solidFill>
        </a:ln>
      </dgm:spPr>
      <dgm:t>
        <a:bodyPr/>
        <a:lstStyle/>
        <a:p>
          <a:r>
            <a:rPr lang="ru-RU" dirty="0" smtClean="0">
              <a:solidFill>
                <a:srgbClr val="002060"/>
              </a:solidFill>
            </a:rPr>
            <a:t>ПРИКАЗ СКИРО ПК и ПРО от 27 января 2025 года № 24-о/д  «О реализации комплексного проекта «Развитие эффективной межуровневой системы адресной поддержки школ с низкими образовательными результатами»</a:t>
          </a:r>
          <a:endParaRPr lang="ru-RU" dirty="0">
            <a:solidFill>
              <a:srgbClr val="002060"/>
            </a:solidFill>
          </a:endParaRPr>
        </a:p>
      </dgm:t>
    </dgm:pt>
    <dgm:pt modelId="{EEC10E80-BEE5-4701-A7CA-FF03E72CDA76}" type="parTrans" cxnId="{96F072B7-A9FC-41CB-A53F-73705C5EE306}">
      <dgm:prSet/>
      <dgm:spPr/>
      <dgm:t>
        <a:bodyPr/>
        <a:lstStyle/>
        <a:p>
          <a:endParaRPr lang="ru-RU"/>
        </a:p>
      </dgm:t>
    </dgm:pt>
    <dgm:pt modelId="{ADEAF07E-BB3F-49E9-94A4-50DDAFF6C1CF}" type="sibTrans" cxnId="{96F072B7-A9FC-41CB-A53F-73705C5EE306}">
      <dgm:prSet/>
      <dgm:spPr/>
      <dgm:t>
        <a:bodyPr/>
        <a:lstStyle/>
        <a:p>
          <a:endParaRPr lang="ru-RU"/>
        </a:p>
      </dgm:t>
    </dgm:pt>
    <dgm:pt modelId="{A03AA654-79BD-491C-8E41-31599977BF94}">
      <dgm:prSet phldrT="[Текст]" custT="1"/>
      <dgm:spPr/>
      <dgm:t>
        <a:bodyPr/>
        <a:lstStyle/>
        <a:p>
          <a:r>
            <a:rPr lang="ru-RU" sz="1400" dirty="0" smtClean="0">
              <a:solidFill>
                <a:srgbClr val="002060"/>
              </a:solidFill>
            </a:rPr>
            <a:t>Утвержден комплексный проект «Развитие эффективной межуровневой системы адресной поддержки школ с низкими образовательными результатами» на 2025-2029 гг.</a:t>
          </a:r>
          <a:endParaRPr lang="ru-RU" sz="1400" dirty="0">
            <a:solidFill>
              <a:srgbClr val="002060"/>
            </a:solidFill>
          </a:endParaRPr>
        </a:p>
      </dgm:t>
    </dgm:pt>
    <dgm:pt modelId="{411E630A-594A-46AA-82AC-BE408FBD098B}" type="parTrans" cxnId="{A71FED19-2422-40F0-A1D9-9C8CB33174B3}">
      <dgm:prSet/>
      <dgm:spPr/>
      <dgm:t>
        <a:bodyPr/>
        <a:lstStyle/>
        <a:p>
          <a:endParaRPr lang="ru-RU"/>
        </a:p>
      </dgm:t>
    </dgm:pt>
    <dgm:pt modelId="{99AC362C-BB23-4555-9550-2BAE20FB5261}" type="sibTrans" cxnId="{A71FED19-2422-40F0-A1D9-9C8CB33174B3}">
      <dgm:prSet/>
      <dgm:spPr/>
      <dgm:t>
        <a:bodyPr/>
        <a:lstStyle/>
        <a:p>
          <a:endParaRPr lang="ru-RU"/>
        </a:p>
      </dgm:t>
    </dgm:pt>
    <dgm:pt modelId="{F890CCA7-36C2-487F-A822-E11C3A08F734}">
      <dgm:prSet phldrT="[Текст]"/>
      <dgm:spPr>
        <a:ln>
          <a:solidFill>
            <a:schemeClr val="tx2">
              <a:lumMod val="75000"/>
            </a:schemeClr>
          </a:solidFill>
        </a:ln>
      </dgm:spPr>
      <dgm:t>
        <a:bodyPr/>
        <a:lstStyle/>
        <a:p>
          <a:r>
            <a:rPr lang="ru-RU" dirty="0" smtClean="0">
              <a:solidFill>
                <a:srgbClr val="002060"/>
              </a:solidFill>
            </a:rPr>
            <a:t>ПРИКАЗ СКИРО ПК И ПРО ОТ 07мая 2025 года № 148 О/Д «О реализации комплексного проекта по развитию эффективной межуровневой системы адресной поддержки школ с низкими результатами обучения на 2025-2029 гг. в рамках краевой программы «Дети Ставрополья»</a:t>
          </a:r>
          <a:endParaRPr lang="ru-RU" dirty="0">
            <a:solidFill>
              <a:srgbClr val="002060"/>
            </a:solidFill>
          </a:endParaRPr>
        </a:p>
      </dgm:t>
    </dgm:pt>
    <dgm:pt modelId="{4A4AD43A-E60F-4A0E-B0B4-E5864208E563}" type="parTrans" cxnId="{E8381DD3-7FC5-43F3-A05A-15199CB7C8CD}">
      <dgm:prSet/>
      <dgm:spPr/>
      <dgm:t>
        <a:bodyPr/>
        <a:lstStyle/>
        <a:p>
          <a:endParaRPr lang="ru-RU"/>
        </a:p>
      </dgm:t>
    </dgm:pt>
    <dgm:pt modelId="{6B138FF5-1C07-4735-BC33-C780CB11A6D4}" type="sibTrans" cxnId="{E8381DD3-7FC5-43F3-A05A-15199CB7C8CD}">
      <dgm:prSet/>
      <dgm:spPr/>
      <dgm:t>
        <a:bodyPr/>
        <a:lstStyle/>
        <a:p>
          <a:endParaRPr lang="ru-RU"/>
        </a:p>
      </dgm:t>
    </dgm:pt>
    <dgm:pt modelId="{863E5625-A12F-4A82-8419-6B1F6E52233E}">
      <dgm:prSet phldrT="[Текст]" custT="1"/>
      <dgm:spPr/>
      <dgm:t>
        <a:bodyPr/>
        <a:lstStyle/>
        <a:p>
          <a:r>
            <a:rPr lang="ru-RU" sz="1400" dirty="0" smtClean="0">
              <a:solidFill>
                <a:srgbClr val="002060"/>
              </a:solidFill>
            </a:rPr>
            <a:t>Утверждены:</a:t>
          </a:r>
          <a:endParaRPr lang="ru-RU" sz="1400" dirty="0">
            <a:solidFill>
              <a:srgbClr val="002060"/>
            </a:solidFill>
          </a:endParaRPr>
        </a:p>
      </dgm:t>
    </dgm:pt>
    <dgm:pt modelId="{A68A1752-E321-4345-B004-FB779D880E92}" type="parTrans" cxnId="{48349055-A8BF-451C-8B01-B2A837516F3F}">
      <dgm:prSet/>
      <dgm:spPr/>
      <dgm:t>
        <a:bodyPr/>
        <a:lstStyle/>
        <a:p>
          <a:endParaRPr lang="ru-RU"/>
        </a:p>
      </dgm:t>
    </dgm:pt>
    <dgm:pt modelId="{0A120927-7898-45A4-A9E4-654D3E146C07}" type="sibTrans" cxnId="{48349055-A8BF-451C-8B01-B2A837516F3F}">
      <dgm:prSet/>
      <dgm:spPr/>
      <dgm:t>
        <a:bodyPr/>
        <a:lstStyle/>
        <a:p>
          <a:endParaRPr lang="ru-RU"/>
        </a:p>
      </dgm:t>
    </dgm:pt>
    <dgm:pt modelId="{261EA9C9-88A9-4B1B-90A6-4267B6B44A57}">
      <dgm:prSet phldrT="[Текст]" custT="1"/>
      <dgm:spPr/>
      <dgm:t>
        <a:bodyPr/>
        <a:lstStyle/>
        <a:p>
          <a:r>
            <a:rPr lang="ru-RU" sz="1400" b="1" dirty="0" smtClean="0">
              <a:solidFill>
                <a:srgbClr val="002060"/>
              </a:solidFill>
            </a:rPr>
            <a:t>региональный план мероприятий </a:t>
          </a:r>
          <a:r>
            <a:rPr lang="ru-RU" sz="1400" b="0" dirty="0" smtClean="0">
              <a:solidFill>
                <a:srgbClr val="002060"/>
              </a:solidFill>
            </a:rPr>
            <a:t>по развитию эффективной межуровневой системы адресной поддержки школ с низкими результатами обучения на 2025 год</a:t>
          </a:r>
          <a:endParaRPr lang="ru-RU" sz="1400" b="0" dirty="0">
            <a:solidFill>
              <a:srgbClr val="002060"/>
            </a:solidFill>
          </a:endParaRPr>
        </a:p>
      </dgm:t>
    </dgm:pt>
    <dgm:pt modelId="{46386AE6-8F46-43DD-A1D6-189ACB6EA86C}" type="parTrans" cxnId="{DFC8EF82-0EE2-48E8-B49E-EED6A4F71310}">
      <dgm:prSet/>
      <dgm:spPr/>
      <dgm:t>
        <a:bodyPr/>
        <a:lstStyle/>
        <a:p>
          <a:endParaRPr lang="ru-RU"/>
        </a:p>
      </dgm:t>
    </dgm:pt>
    <dgm:pt modelId="{A16AFFC2-3F2E-4AEE-917E-70B4A69C40A4}" type="sibTrans" cxnId="{DFC8EF82-0EE2-48E8-B49E-EED6A4F71310}">
      <dgm:prSet/>
      <dgm:spPr/>
      <dgm:t>
        <a:bodyPr/>
        <a:lstStyle/>
        <a:p>
          <a:endParaRPr lang="ru-RU"/>
        </a:p>
      </dgm:t>
    </dgm:pt>
    <dgm:pt modelId="{3F634D71-59A9-4BC1-A3BF-2BB775972743}">
      <dgm:prSet phldrT="[Текст]" custT="1"/>
      <dgm:spPr/>
      <dgm:t>
        <a:bodyPr/>
        <a:lstStyle/>
        <a:p>
          <a:r>
            <a:rPr lang="ru-RU" sz="1400" dirty="0" smtClean="0">
              <a:solidFill>
                <a:srgbClr val="002060"/>
              </a:solidFill>
            </a:rPr>
            <a:t>-</a:t>
          </a:r>
          <a:r>
            <a:rPr lang="ru-RU" sz="1400" b="1" dirty="0" smtClean="0">
              <a:solidFill>
                <a:srgbClr val="002060"/>
              </a:solidFill>
            </a:rPr>
            <a:t>список муниципальных координаторов </a:t>
          </a:r>
          <a:r>
            <a:rPr lang="ru-RU" sz="1400" dirty="0" smtClean="0">
              <a:solidFill>
                <a:srgbClr val="002060"/>
              </a:solidFill>
            </a:rPr>
            <a:t>(по согласованию) – ответственных за реализацию проекта на муниципальном уровне;</a:t>
          </a:r>
          <a:endParaRPr lang="ru-RU" sz="1400" dirty="0">
            <a:solidFill>
              <a:srgbClr val="002060"/>
            </a:solidFill>
          </a:endParaRPr>
        </a:p>
      </dgm:t>
    </dgm:pt>
    <dgm:pt modelId="{35BA822B-73D5-4C83-BB41-52F9E3CF8366}" type="parTrans" cxnId="{3EA7A27A-917D-4A62-A8DE-AF361027F14C}">
      <dgm:prSet/>
      <dgm:spPr/>
      <dgm:t>
        <a:bodyPr/>
        <a:lstStyle/>
        <a:p>
          <a:endParaRPr lang="ru-RU"/>
        </a:p>
      </dgm:t>
    </dgm:pt>
    <dgm:pt modelId="{352AB04B-05CC-46BE-BBDE-AE3814290535}" type="sibTrans" cxnId="{3EA7A27A-917D-4A62-A8DE-AF361027F14C}">
      <dgm:prSet/>
      <dgm:spPr/>
      <dgm:t>
        <a:bodyPr/>
        <a:lstStyle/>
        <a:p>
          <a:endParaRPr lang="ru-RU"/>
        </a:p>
      </dgm:t>
    </dgm:pt>
    <dgm:pt modelId="{3F338022-EA4A-445F-8BAF-54E2A54F47C4}" type="pres">
      <dgm:prSet presAssocID="{A839D80B-66AE-4FA7-BEE1-8628162625EF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39964A3-7358-440B-896D-D62737D09063}" type="pres">
      <dgm:prSet presAssocID="{AEE3844A-3CE4-4A97-A442-4EEC5AA603E8}" presName="circle1" presStyleLbl="node1" presStyleIdx="0" presStyleCnt="3" custLinFactNeighborX="172" custLinFactNeighborY="172"/>
      <dgm:spPr>
        <a:solidFill>
          <a:schemeClr val="accent5">
            <a:lumMod val="60000"/>
            <a:lumOff val="40000"/>
          </a:schemeClr>
        </a:solidFill>
        <a:ln>
          <a:solidFill>
            <a:schemeClr val="accent5">
              <a:lumMod val="50000"/>
            </a:schemeClr>
          </a:solidFill>
        </a:ln>
      </dgm:spPr>
      <dgm:t>
        <a:bodyPr/>
        <a:lstStyle/>
        <a:p>
          <a:endParaRPr lang="ru-RU"/>
        </a:p>
      </dgm:t>
    </dgm:pt>
    <dgm:pt modelId="{E6CA2348-0276-4068-BE41-CEFFE7B78C39}" type="pres">
      <dgm:prSet presAssocID="{AEE3844A-3CE4-4A97-A442-4EEC5AA603E8}" presName="space" presStyleCnt="0"/>
      <dgm:spPr/>
    </dgm:pt>
    <dgm:pt modelId="{619B18FC-D3C8-4EAB-9028-4964BB037A4C}" type="pres">
      <dgm:prSet presAssocID="{AEE3844A-3CE4-4A97-A442-4EEC5AA603E8}" presName="rect1" presStyleLbl="alignAcc1" presStyleIdx="0" presStyleCnt="3"/>
      <dgm:spPr/>
      <dgm:t>
        <a:bodyPr/>
        <a:lstStyle/>
        <a:p>
          <a:endParaRPr lang="ru-RU"/>
        </a:p>
      </dgm:t>
    </dgm:pt>
    <dgm:pt modelId="{9C05BE57-C074-4E86-BDA9-454086F116C3}" type="pres">
      <dgm:prSet presAssocID="{6A9D6286-47B6-4B03-A70A-3CC85DA28849}" presName="vertSpace2" presStyleLbl="node1" presStyleIdx="0" presStyleCnt="3"/>
      <dgm:spPr/>
    </dgm:pt>
    <dgm:pt modelId="{3926727F-6914-412B-A24F-DEB05D6CBEA4}" type="pres">
      <dgm:prSet presAssocID="{6A9D6286-47B6-4B03-A70A-3CC85DA28849}" presName="circle2" presStyleLbl="node1" presStyleIdx="1" presStyleCnt="3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endParaRPr lang="ru-RU"/>
        </a:p>
      </dgm:t>
    </dgm:pt>
    <dgm:pt modelId="{FE15416E-14C7-4D5A-B001-1EE612219633}" type="pres">
      <dgm:prSet presAssocID="{6A9D6286-47B6-4B03-A70A-3CC85DA28849}" presName="rect2" presStyleLbl="alignAcc1" presStyleIdx="1" presStyleCnt="3" custScaleY="95690"/>
      <dgm:spPr/>
      <dgm:t>
        <a:bodyPr/>
        <a:lstStyle/>
        <a:p>
          <a:endParaRPr lang="ru-RU"/>
        </a:p>
      </dgm:t>
    </dgm:pt>
    <dgm:pt modelId="{CFDCFC81-49CD-497C-AA6D-CBC7C24E86A2}" type="pres">
      <dgm:prSet presAssocID="{F890CCA7-36C2-487F-A822-E11C3A08F734}" presName="vertSpace3" presStyleLbl="node1" presStyleIdx="1" presStyleCnt="3"/>
      <dgm:spPr/>
    </dgm:pt>
    <dgm:pt modelId="{74B5FCE7-A29F-48EA-86E8-783EEC46821A}" type="pres">
      <dgm:prSet presAssocID="{F890CCA7-36C2-487F-A822-E11C3A08F734}" presName="circle3" presStyleLbl="node1" presStyleIdx="2" presStyleCnt="3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endParaRPr lang="ru-RU"/>
        </a:p>
      </dgm:t>
    </dgm:pt>
    <dgm:pt modelId="{102E81BA-8C35-4B04-B55A-895D3EFB6B29}" type="pres">
      <dgm:prSet presAssocID="{F890CCA7-36C2-487F-A822-E11C3A08F734}" presName="rect3" presStyleLbl="alignAcc1" presStyleIdx="2" presStyleCnt="3" custScaleY="114399"/>
      <dgm:spPr/>
      <dgm:t>
        <a:bodyPr/>
        <a:lstStyle/>
        <a:p>
          <a:endParaRPr lang="ru-RU"/>
        </a:p>
      </dgm:t>
    </dgm:pt>
    <dgm:pt modelId="{8A899A97-49E5-4D3E-AEE5-02A04BD3EEF5}" type="pres">
      <dgm:prSet presAssocID="{AEE3844A-3CE4-4A97-A442-4EEC5AA603E8}" presName="rect1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6A5AEA-5533-4F4B-9EA1-BD3CF0DA9FC5}" type="pres">
      <dgm:prSet presAssocID="{AEE3844A-3CE4-4A97-A442-4EEC5AA603E8}" presName="rect1ChTx" presStyleLbl="alignAcc1" presStyleIdx="2" presStyleCnt="3" custScaleX="1137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0AF50F-FB00-4E60-B839-915329EB24D7}" type="pres">
      <dgm:prSet presAssocID="{6A9D6286-47B6-4B03-A70A-3CC85DA28849}" presName="rect2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764E2B-5988-49AA-95BF-D3EA4A1A1775}" type="pres">
      <dgm:prSet presAssocID="{6A9D6286-47B6-4B03-A70A-3CC85DA28849}" presName="rect2ChTx" presStyleLbl="alignAcc1" presStyleIdx="2" presStyleCnt="3" custScaleX="100950" custLinFactNeighborX="-4647" custLinFactNeighborY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27E15C-CA9D-4360-83C2-693B74B9D266}" type="pres">
      <dgm:prSet presAssocID="{F890CCA7-36C2-487F-A822-E11C3A08F734}" presName="rect3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1689AB-1C0F-4EF7-A525-2224FFA90FAE}" type="pres">
      <dgm:prSet presAssocID="{F890CCA7-36C2-487F-A822-E11C3A08F734}" presName="rect3ChTx" presStyleLbl="alignAcc1" presStyleIdx="2" presStyleCnt="3" custScaleX="1118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FC8EF82-0EE2-48E8-B49E-EED6A4F71310}" srcId="{F890CCA7-36C2-487F-A822-E11C3A08F734}" destId="{261EA9C9-88A9-4B1B-90A6-4267B6B44A57}" srcOrd="2" destOrd="0" parTransId="{46386AE6-8F46-43DD-A1D6-189ACB6EA86C}" sibTransId="{A16AFFC2-3F2E-4AEE-917E-70B4A69C40A4}"/>
    <dgm:cxn modelId="{A9BA818D-AF47-442E-8ADE-49A32C53C2CB}" srcId="{A839D80B-66AE-4FA7-BEE1-8628162625EF}" destId="{AEE3844A-3CE4-4A97-A442-4EEC5AA603E8}" srcOrd="0" destOrd="0" parTransId="{B8647F51-78DD-437A-8C58-1506C3943D9F}" sibTransId="{09D3B8EE-BA98-4C79-A13C-7BF53FAD23CE}"/>
    <dgm:cxn modelId="{E7BA8A8E-7C7E-4F06-9C0A-B1ED3B68142F}" type="presOf" srcId="{AEE3844A-3CE4-4A97-A442-4EEC5AA603E8}" destId="{8A899A97-49E5-4D3E-AEE5-02A04BD3EEF5}" srcOrd="1" destOrd="0" presId="urn:microsoft.com/office/officeart/2005/8/layout/target3"/>
    <dgm:cxn modelId="{B6D3BE0E-2E7A-48B6-87F3-E9E1F1B12482}" srcId="{AEE3844A-3CE4-4A97-A442-4EEC5AA603E8}" destId="{F52FF2CF-A2CE-4F3B-9348-F132D5DC026B}" srcOrd="0" destOrd="0" parTransId="{1906F23C-BDC2-4AF9-9A10-94B88B84846D}" sibTransId="{F4B70C22-2BFF-4864-AC1D-319ACF492598}"/>
    <dgm:cxn modelId="{3EA7A27A-917D-4A62-A8DE-AF361027F14C}" srcId="{F890CCA7-36C2-487F-A822-E11C3A08F734}" destId="{3F634D71-59A9-4BC1-A3BF-2BB775972743}" srcOrd="1" destOrd="0" parTransId="{35BA822B-73D5-4C83-BB41-52F9E3CF8366}" sibTransId="{352AB04B-05CC-46BE-BBDE-AE3814290535}"/>
    <dgm:cxn modelId="{D649846A-31B5-4804-8A80-7B6113C9F2E4}" type="presOf" srcId="{3F634D71-59A9-4BC1-A3BF-2BB775972743}" destId="{001689AB-1C0F-4EF7-A525-2224FFA90FAE}" srcOrd="0" destOrd="1" presId="urn:microsoft.com/office/officeart/2005/8/layout/target3"/>
    <dgm:cxn modelId="{069129FC-9482-454D-B05E-2D40A13EE7F6}" type="presOf" srcId="{F52FF2CF-A2CE-4F3B-9348-F132D5DC026B}" destId="{426A5AEA-5533-4F4B-9EA1-BD3CF0DA9FC5}" srcOrd="0" destOrd="0" presId="urn:microsoft.com/office/officeart/2005/8/layout/target3"/>
    <dgm:cxn modelId="{96F072B7-A9FC-41CB-A53F-73705C5EE306}" srcId="{A839D80B-66AE-4FA7-BEE1-8628162625EF}" destId="{6A9D6286-47B6-4B03-A70A-3CC85DA28849}" srcOrd="1" destOrd="0" parTransId="{EEC10E80-BEE5-4701-A7CA-FF03E72CDA76}" sibTransId="{ADEAF07E-BB3F-49E9-94A4-50DDAFF6C1CF}"/>
    <dgm:cxn modelId="{A71FED19-2422-40F0-A1D9-9C8CB33174B3}" srcId="{6A9D6286-47B6-4B03-A70A-3CC85DA28849}" destId="{A03AA654-79BD-491C-8E41-31599977BF94}" srcOrd="0" destOrd="0" parTransId="{411E630A-594A-46AA-82AC-BE408FBD098B}" sibTransId="{99AC362C-BB23-4555-9550-2BAE20FB5261}"/>
    <dgm:cxn modelId="{0115230E-7C5B-4F70-A063-14371DABF6DA}" type="presOf" srcId="{A839D80B-66AE-4FA7-BEE1-8628162625EF}" destId="{3F338022-EA4A-445F-8BAF-54E2A54F47C4}" srcOrd="0" destOrd="0" presId="urn:microsoft.com/office/officeart/2005/8/layout/target3"/>
    <dgm:cxn modelId="{0FC8D1BF-BD52-416F-8BC3-5E6B2EB43AD8}" type="presOf" srcId="{261EA9C9-88A9-4B1B-90A6-4267B6B44A57}" destId="{001689AB-1C0F-4EF7-A525-2224FFA90FAE}" srcOrd="0" destOrd="2" presId="urn:microsoft.com/office/officeart/2005/8/layout/target3"/>
    <dgm:cxn modelId="{BE2180F9-F735-4B48-ADC4-B3E37547EBBA}" type="presOf" srcId="{6A9D6286-47B6-4B03-A70A-3CC85DA28849}" destId="{FE15416E-14C7-4D5A-B001-1EE612219633}" srcOrd="0" destOrd="0" presId="urn:microsoft.com/office/officeart/2005/8/layout/target3"/>
    <dgm:cxn modelId="{E8381DD3-7FC5-43F3-A05A-15199CB7C8CD}" srcId="{A839D80B-66AE-4FA7-BEE1-8628162625EF}" destId="{F890CCA7-36C2-487F-A822-E11C3A08F734}" srcOrd="2" destOrd="0" parTransId="{4A4AD43A-E60F-4A0E-B0B4-E5864208E563}" sibTransId="{6B138FF5-1C07-4735-BC33-C780CB11A6D4}"/>
    <dgm:cxn modelId="{2B8F5664-0C19-4C1D-9E33-FDB29776281D}" type="presOf" srcId="{A03AA654-79BD-491C-8E41-31599977BF94}" destId="{72764E2B-5988-49AA-95BF-D3EA4A1A1775}" srcOrd="0" destOrd="0" presId="urn:microsoft.com/office/officeart/2005/8/layout/target3"/>
    <dgm:cxn modelId="{C8F631E2-579F-4B6A-9A0A-773A898AD2E4}" type="presOf" srcId="{F890CCA7-36C2-487F-A822-E11C3A08F734}" destId="{5927E15C-CA9D-4360-83C2-693B74B9D266}" srcOrd="1" destOrd="0" presId="urn:microsoft.com/office/officeart/2005/8/layout/target3"/>
    <dgm:cxn modelId="{644C90FF-C437-4600-BB09-DD87F1FE5A1C}" type="presOf" srcId="{F890CCA7-36C2-487F-A822-E11C3A08F734}" destId="{102E81BA-8C35-4B04-B55A-895D3EFB6B29}" srcOrd="0" destOrd="0" presId="urn:microsoft.com/office/officeart/2005/8/layout/target3"/>
    <dgm:cxn modelId="{ED7D2904-C4F1-49D3-AEB1-5F03625B1F19}" type="presOf" srcId="{863E5625-A12F-4A82-8419-6B1F6E52233E}" destId="{001689AB-1C0F-4EF7-A525-2224FFA90FAE}" srcOrd="0" destOrd="0" presId="urn:microsoft.com/office/officeart/2005/8/layout/target3"/>
    <dgm:cxn modelId="{48349055-A8BF-451C-8B01-B2A837516F3F}" srcId="{F890CCA7-36C2-487F-A822-E11C3A08F734}" destId="{863E5625-A12F-4A82-8419-6B1F6E52233E}" srcOrd="0" destOrd="0" parTransId="{A68A1752-E321-4345-B004-FB779D880E92}" sibTransId="{0A120927-7898-45A4-A9E4-654D3E146C07}"/>
    <dgm:cxn modelId="{858F86C8-CAD7-4D86-B806-C08068B2BD07}" type="presOf" srcId="{AEE3844A-3CE4-4A97-A442-4EEC5AA603E8}" destId="{619B18FC-D3C8-4EAB-9028-4964BB037A4C}" srcOrd="0" destOrd="0" presId="urn:microsoft.com/office/officeart/2005/8/layout/target3"/>
    <dgm:cxn modelId="{C72EEB9D-3DED-42EB-94D3-AC2895A21481}" type="presOf" srcId="{6A9D6286-47B6-4B03-A70A-3CC85DA28849}" destId="{AA0AF50F-FB00-4E60-B839-915329EB24D7}" srcOrd="1" destOrd="0" presId="urn:microsoft.com/office/officeart/2005/8/layout/target3"/>
    <dgm:cxn modelId="{FCF185CA-D02A-42AC-960C-06DBF50223BE}" type="presParOf" srcId="{3F338022-EA4A-445F-8BAF-54E2A54F47C4}" destId="{E39964A3-7358-440B-896D-D62737D09063}" srcOrd="0" destOrd="0" presId="urn:microsoft.com/office/officeart/2005/8/layout/target3"/>
    <dgm:cxn modelId="{DCD012BA-94F7-4E6B-9131-B9CC9C5129D6}" type="presParOf" srcId="{3F338022-EA4A-445F-8BAF-54E2A54F47C4}" destId="{E6CA2348-0276-4068-BE41-CEFFE7B78C39}" srcOrd="1" destOrd="0" presId="urn:microsoft.com/office/officeart/2005/8/layout/target3"/>
    <dgm:cxn modelId="{93816B50-3715-4EE5-A861-D8131EABDAB8}" type="presParOf" srcId="{3F338022-EA4A-445F-8BAF-54E2A54F47C4}" destId="{619B18FC-D3C8-4EAB-9028-4964BB037A4C}" srcOrd="2" destOrd="0" presId="urn:microsoft.com/office/officeart/2005/8/layout/target3"/>
    <dgm:cxn modelId="{746834CD-CCFE-4E7C-B0CC-7ED1DEE69F63}" type="presParOf" srcId="{3F338022-EA4A-445F-8BAF-54E2A54F47C4}" destId="{9C05BE57-C074-4E86-BDA9-454086F116C3}" srcOrd="3" destOrd="0" presId="urn:microsoft.com/office/officeart/2005/8/layout/target3"/>
    <dgm:cxn modelId="{39244FFF-9A65-4F0B-9E19-5A6E73749A2B}" type="presParOf" srcId="{3F338022-EA4A-445F-8BAF-54E2A54F47C4}" destId="{3926727F-6914-412B-A24F-DEB05D6CBEA4}" srcOrd="4" destOrd="0" presId="urn:microsoft.com/office/officeart/2005/8/layout/target3"/>
    <dgm:cxn modelId="{3C4FC62E-8AB1-4BF5-B217-C39FC28361B7}" type="presParOf" srcId="{3F338022-EA4A-445F-8BAF-54E2A54F47C4}" destId="{FE15416E-14C7-4D5A-B001-1EE612219633}" srcOrd="5" destOrd="0" presId="urn:microsoft.com/office/officeart/2005/8/layout/target3"/>
    <dgm:cxn modelId="{4A3CE8E3-CC26-4D0A-B127-7DA5AD020B18}" type="presParOf" srcId="{3F338022-EA4A-445F-8BAF-54E2A54F47C4}" destId="{CFDCFC81-49CD-497C-AA6D-CBC7C24E86A2}" srcOrd="6" destOrd="0" presId="urn:microsoft.com/office/officeart/2005/8/layout/target3"/>
    <dgm:cxn modelId="{66915DE3-F3A4-4F3A-B40E-0C5FF745ECFD}" type="presParOf" srcId="{3F338022-EA4A-445F-8BAF-54E2A54F47C4}" destId="{74B5FCE7-A29F-48EA-86E8-783EEC46821A}" srcOrd="7" destOrd="0" presId="urn:microsoft.com/office/officeart/2005/8/layout/target3"/>
    <dgm:cxn modelId="{6A2DED3E-7C4F-4577-825C-56F8179B5DE2}" type="presParOf" srcId="{3F338022-EA4A-445F-8BAF-54E2A54F47C4}" destId="{102E81BA-8C35-4B04-B55A-895D3EFB6B29}" srcOrd="8" destOrd="0" presId="urn:microsoft.com/office/officeart/2005/8/layout/target3"/>
    <dgm:cxn modelId="{36F32F76-9330-4A08-9880-CD02B287E7A2}" type="presParOf" srcId="{3F338022-EA4A-445F-8BAF-54E2A54F47C4}" destId="{8A899A97-49E5-4D3E-AEE5-02A04BD3EEF5}" srcOrd="9" destOrd="0" presId="urn:microsoft.com/office/officeart/2005/8/layout/target3"/>
    <dgm:cxn modelId="{6BA3950E-1CB1-48B5-AE91-0ADA160FCF0A}" type="presParOf" srcId="{3F338022-EA4A-445F-8BAF-54E2A54F47C4}" destId="{426A5AEA-5533-4F4B-9EA1-BD3CF0DA9FC5}" srcOrd="10" destOrd="0" presId="urn:microsoft.com/office/officeart/2005/8/layout/target3"/>
    <dgm:cxn modelId="{E061F589-3813-4D6A-8668-227DE127EA92}" type="presParOf" srcId="{3F338022-EA4A-445F-8BAF-54E2A54F47C4}" destId="{AA0AF50F-FB00-4E60-B839-915329EB24D7}" srcOrd="11" destOrd="0" presId="urn:microsoft.com/office/officeart/2005/8/layout/target3"/>
    <dgm:cxn modelId="{09B323A5-271F-42B6-B887-329DAA4735FA}" type="presParOf" srcId="{3F338022-EA4A-445F-8BAF-54E2A54F47C4}" destId="{72764E2B-5988-49AA-95BF-D3EA4A1A1775}" srcOrd="12" destOrd="0" presId="urn:microsoft.com/office/officeart/2005/8/layout/target3"/>
    <dgm:cxn modelId="{D5029D9F-F38A-4834-8B06-6992DB11DBE3}" type="presParOf" srcId="{3F338022-EA4A-445F-8BAF-54E2A54F47C4}" destId="{5927E15C-CA9D-4360-83C2-693B74B9D266}" srcOrd="13" destOrd="0" presId="urn:microsoft.com/office/officeart/2005/8/layout/target3"/>
    <dgm:cxn modelId="{CFDFAFF6-25EC-43CD-A0D1-6025816640C2}" type="presParOf" srcId="{3F338022-EA4A-445F-8BAF-54E2A54F47C4}" destId="{001689AB-1C0F-4EF7-A525-2224FFA90FAE}" srcOrd="14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9964A3-7358-440B-896D-D62737D09063}">
      <dsp:nvSpPr>
        <dsp:cNvPr id="0" name=""/>
        <dsp:cNvSpPr/>
      </dsp:nvSpPr>
      <dsp:spPr>
        <a:xfrm>
          <a:off x="-138599" y="8699"/>
          <a:ext cx="5057693" cy="5057693"/>
        </a:xfrm>
        <a:prstGeom prst="pie">
          <a:avLst>
            <a:gd name="adj1" fmla="val 5400000"/>
            <a:gd name="adj2" fmla="val 16200000"/>
          </a:avLst>
        </a:prstGeom>
        <a:solidFill>
          <a:schemeClr val="accent5">
            <a:lumMod val="60000"/>
            <a:lumOff val="40000"/>
          </a:schemeClr>
        </a:solidFill>
        <a:ln w="12700" cap="flat" cmpd="sng" algn="ctr">
          <a:solidFill>
            <a:schemeClr val="accent5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19B18FC-D3C8-4EAB-9028-4964BB037A4C}">
      <dsp:nvSpPr>
        <dsp:cNvPr id="0" name=""/>
        <dsp:cNvSpPr/>
      </dsp:nvSpPr>
      <dsp:spPr>
        <a:xfrm>
          <a:off x="2381548" y="0"/>
          <a:ext cx="8543372" cy="505769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tx2">
              <a:lumMod val="7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solidFill>
                <a:srgbClr val="002060"/>
              </a:solidFill>
            </a:rPr>
            <a:t>ПОСТАНОВЛЕНИЕ ПРАВИТЕЛЬСТВА СТАВРОПОЛЬСКОГО КРАЯ ОТ 16 апреля 2025 года №213-П «О внесении изменений в краевую программу «Дети Ставрополья», утвержденную постановлением Правительства Ставропольского края от 22 июня 2020 г. №334-п»</a:t>
          </a:r>
          <a:endParaRPr lang="ru-RU" sz="1500" kern="1200" dirty="0">
            <a:solidFill>
              <a:srgbClr val="002060"/>
            </a:solidFill>
          </a:endParaRPr>
        </a:p>
      </dsp:txBody>
      <dsp:txXfrm>
        <a:off x="2381548" y="0"/>
        <a:ext cx="4271686" cy="1517311"/>
      </dsp:txXfrm>
    </dsp:sp>
    <dsp:sp modelId="{3926727F-6914-412B-A24F-DEB05D6CBEA4}">
      <dsp:nvSpPr>
        <dsp:cNvPr id="0" name=""/>
        <dsp:cNvSpPr/>
      </dsp:nvSpPr>
      <dsp:spPr>
        <a:xfrm>
          <a:off x="737799" y="1517311"/>
          <a:ext cx="3287497" cy="3287497"/>
        </a:xfrm>
        <a:prstGeom prst="pie">
          <a:avLst>
            <a:gd name="adj1" fmla="val 5400000"/>
            <a:gd name="adj2" fmla="val 16200000"/>
          </a:avLst>
        </a:prstGeom>
        <a:solidFill>
          <a:schemeClr val="accent5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E15416E-14C7-4D5A-B001-1EE612219633}">
      <dsp:nvSpPr>
        <dsp:cNvPr id="0" name=""/>
        <dsp:cNvSpPr/>
      </dsp:nvSpPr>
      <dsp:spPr>
        <a:xfrm>
          <a:off x="2381548" y="1588156"/>
          <a:ext cx="8543372" cy="314580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tx2">
              <a:lumMod val="7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solidFill>
                <a:srgbClr val="002060"/>
              </a:solidFill>
            </a:rPr>
            <a:t>ПРИКАЗ СКИРО ПК и ПРО от 27 января 2025 года № 24-о/д  «О реализации комплексного проекта «Развитие эффективной межуровневой системы адресной поддержки школ с низкими образовательными результатами»</a:t>
          </a:r>
          <a:endParaRPr lang="ru-RU" sz="1500" kern="1200" dirty="0">
            <a:solidFill>
              <a:srgbClr val="002060"/>
            </a:solidFill>
          </a:endParaRPr>
        </a:p>
      </dsp:txBody>
      <dsp:txXfrm>
        <a:off x="2381548" y="1588156"/>
        <a:ext cx="4271686" cy="1451910"/>
      </dsp:txXfrm>
    </dsp:sp>
    <dsp:sp modelId="{74B5FCE7-A29F-48EA-86E8-783EEC46821A}">
      <dsp:nvSpPr>
        <dsp:cNvPr id="0" name=""/>
        <dsp:cNvSpPr/>
      </dsp:nvSpPr>
      <dsp:spPr>
        <a:xfrm>
          <a:off x="1622894" y="3034617"/>
          <a:ext cx="1517306" cy="1517306"/>
        </a:xfrm>
        <a:prstGeom prst="pie">
          <a:avLst>
            <a:gd name="adj1" fmla="val 5400000"/>
            <a:gd name="adj2" fmla="val 16200000"/>
          </a:avLst>
        </a:prstGeom>
        <a:solidFill>
          <a:schemeClr val="accent5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2E81BA-8C35-4B04-B55A-895D3EFB6B29}">
      <dsp:nvSpPr>
        <dsp:cNvPr id="0" name=""/>
        <dsp:cNvSpPr/>
      </dsp:nvSpPr>
      <dsp:spPr>
        <a:xfrm>
          <a:off x="2381548" y="2925378"/>
          <a:ext cx="8543372" cy="173578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tx2">
              <a:lumMod val="7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solidFill>
                <a:srgbClr val="002060"/>
              </a:solidFill>
            </a:rPr>
            <a:t>ПРИКАЗ СКИРО ПК И ПРО ОТ 07мая 2025 года № 148 О/Д «О реализации комплексного проекта по развитию эффективной межуровневой системы адресной поддержки школ с низкими результатами обучения на 2025-2029 гг. в рамках краевой программы «Дети Ставрополья»</a:t>
          </a:r>
          <a:endParaRPr lang="ru-RU" sz="1500" kern="1200" dirty="0">
            <a:solidFill>
              <a:srgbClr val="002060"/>
            </a:solidFill>
          </a:endParaRPr>
        </a:p>
      </dsp:txBody>
      <dsp:txXfrm>
        <a:off x="2381548" y="2925378"/>
        <a:ext cx="4271686" cy="1735783"/>
      </dsp:txXfrm>
    </dsp:sp>
    <dsp:sp modelId="{426A5AEA-5533-4F4B-9EA1-BD3CF0DA9FC5}">
      <dsp:nvSpPr>
        <dsp:cNvPr id="0" name=""/>
        <dsp:cNvSpPr/>
      </dsp:nvSpPr>
      <dsp:spPr>
        <a:xfrm>
          <a:off x="6358637" y="0"/>
          <a:ext cx="4860879" cy="1517311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solidFill>
                <a:srgbClr val="002060"/>
              </a:solidFill>
              <a:effectLst/>
            </a:rPr>
            <a:t>Мероприятие – Реализация в Ставропольском крае комплексного проекта «Развитие эффективной межуровневой системы адресной поддержки школ с низкими результатами обучения» на 2025-2029 гг.</a:t>
          </a:r>
          <a:endParaRPr lang="ru-RU" sz="1400" kern="1200" dirty="0">
            <a:solidFill>
              <a:srgbClr val="002060"/>
            </a:solidFill>
            <a:effectLst/>
          </a:endParaRPr>
        </a:p>
      </dsp:txBody>
      <dsp:txXfrm>
        <a:off x="6358637" y="0"/>
        <a:ext cx="4860879" cy="1517311"/>
      </dsp:txXfrm>
    </dsp:sp>
    <dsp:sp modelId="{72764E2B-5988-49AA-95BF-D3EA4A1A1775}">
      <dsp:nvSpPr>
        <dsp:cNvPr id="0" name=""/>
        <dsp:cNvSpPr/>
      </dsp:nvSpPr>
      <dsp:spPr>
        <a:xfrm>
          <a:off x="6434438" y="1517356"/>
          <a:ext cx="4312267" cy="1517306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solidFill>
                <a:srgbClr val="002060"/>
              </a:solidFill>
            </a:rPr>
            <a:t>Утвержден комплексный проект «Развитие эффективной межуровневой системы адресной поддержки школ с низкими образовательными результатами» на 2025-2029 гг.</a:t>
          </a:r>
          <a:endParaRPr lang="ru-RU" sz="1400" kern="1200" dirty="0">
            <a:solidFill>
              <a:srgbClr val="002060"/>
            </a:solidFill>
          </a:endParaRPr>
        </a:p>
      </dsp:txBody>
      <dsp:txXfrm>
        <a:off x="6434438" y="1517356"/>
        <a:ext cx="4312267" cy="1517306"/>
      </dsp:txXfrm>
    </dsp:sp>
    <dsp:sp modelId="{001689AB-1C0F-4EF7-A525-2224FFA90FAE}">
      <dsp:nvSpPr>
        <dsp:cNvPr id="0" name=""/>
        <dsp:cNvSpPr/>
      </dsp:nvSpPr>
      <dsp:spPr>
        <a:xfrm>
          <a:off x="6400713" y="3034617"/>
          <a:ext cx="4776727" cy="1517306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solidFill>
                <a:srgbClr val="002060"/>
              </a:solidFill>
            </a:rPr>
            <a:t>Утверждены:</a:t>
          </a:r>
          <a:endParaRPr lang="ru-RU" sz="1400" kern="1200" dirty="0">
            <a:solidFill>
              <a:srgbClr val="002060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solidFill>
                <a:srgbClr val="002060"/>
              </a:solidFill>
            </a:rPr>
            <a:t>-</a:t>
          </a:r>
          <a:r>
            <a:rPr lang="ru-RU" sz="1400" b="1" kern="1200" dirty="0" smtClean="0">
              <a:solidFill>
                <a:srgbClr val="002060"/>
              </a:solidFill>
            </a:rPr>
            <a:t>список муниципальных координаторов </a:t>
          </a:r>
          <a:r>
            <a:rPr lang="ru-RU" sz="1400" kern="1200" dirty="0" smtClean="0">
              <a:solidFill>
                <a:srgbClr val="002060"/>
              </a:solidFill>
            </a:rPr>
            <a:t>(по согласованию) – ответственных за реализацию проекта на муниципальном уровне;</a:t>
          </a:r>
          <a:endParaRPr lang="ru-RU" sz="1400" kern="1200" dirty="0">
            <a:solidFill>
              <a:srgbClr val="002060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>
              <a:solidFill>
                <a:srgbClr val="002060"/>
              </a:solidFill>
            </a:rPr>
            <a:t>региональный план мероприятий </a:t>
          </a:r>
          <a:r>
            <a:rPr lang="ru-RU" sz="1400" b="0" kern="1200" dirty="0" smtClean="0">
              <a:solidFill>
                <a:srgbClr val="002060"/>
              </a:solidFill>
            </a:rPr>
            <a:t>по развитию эффективной межуровневой системы адресной поддержки школ с низкими результатами обучения на 2025 год</a:t>
          </a:r>
          <a:endParaRPr lang="ru-RU" sz="1400" b="0" kern="1200" dirty="0">
            <a:solidFill>
              <a:srgbClr val="002060"/>
            </a:solidFill>
          </a:endParaRPr>
        </a:p>
      </dsp:txBody>
      <dsp:txXfrm>
        <a:off x="6400713" y="3034617"/>
        <a:ext cx="4776727" cy="15173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ED1D0A-0B7A-417F-B50C-78092B773C0B}" type="datetimeFigureOut">
              <a:rPr lang="ru-RU" smtClean="0"/>
              <a:pPr/>
              <a:t>10.09.2025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B8131E-55B0-4998-9B81-2BCDD1D3FA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90327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2075" y="744538"/>
            <a:ext cx="6616700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C684D0B-CF85-4BB7-93B7-9FC357A73FA4}" type="slidenum">
              <a:rPr lang="ru-RU" altLang="ru-RU" smtClean="0">
                <a:solidFill>
                  <a:prstClr val="black"/>
                </a:solidFill>
              </a:rPr>
              <a:pPr>
                <a:defRPr/>
              </a:pPr>
              <a:t>3</a:t>
            </a:fld>
            <a:endParaRPr lang="ru-RU" alt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61396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B8131E-55B0-4998-9B81-2BCDD1D3FAFF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22304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B8131E-55B0-4998-9B81-2BCDD1D3FAFF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67523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B8131E-55B0-4998-9B81-2BCDD1D3FAFF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24910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B8131E-55B0-4998-9B81-2BCDD1D3FAFF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19217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B8131E-55B0-4998-9B81-2BCDD1D3FAFF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88975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B8131E-55B0-4998-9B81-2BCDD1D3FAFF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55664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B8131E-55B0-4998-9B81-2BCDD1D3FAFF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83735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B8131E-55B0-4998-9B81-2BCDD1D3FAFF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15000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B8131E-55B0-4998-9B81-2BCDD1D3FAFF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00785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B994D-F0E6-48E1-B349-8B81DDACFA06}" type="datetimeFigureOut">
              <a:rPr lang="ru-RU" smtClean="0"/>
              <a:pPr/>
              <a:t>10.09.2025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37763-5933-4882-B4A2-E082FB048E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79621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B994D-F0E6-48E1-B349-8B81DDACFA06}" type="datetimeFigureOut">
              <a:rPr lang="ru-RU" smtClean="0"/>
              <a:pPr/>
              <a:t>10.09.2025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37763-5933-4882-B4A2-E082FB048E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04878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B994D-F0E6-48E1-B349-8B81DDACFA06}" type="datetimeFigureOut">
              <a:rPr lang="ru-RU" smtClean="0"/>
              <a:pPr/>
              <a:t>10.09.2025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37763-5933-4882-B4A2-E082FB048E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2466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B994D-F0E6-48E1-B349-8B81DDACFA06}" type="datetimeFigureOut">
              <a:rPr lang="ru-RU" smtClean="0"/>
              <a:pPr/>
              <a:t>10.09.2025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37763-5933-4882-B4A2-E082FB048E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8907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B994D-F0E6-48E1-B349-8B81DDACFA06}" type="datetimeFigureOut">
              <a:rPr lang="ru-RU" smtClean="0"/>
              <a:pPr/>
              <a:t>10.09.2025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37763-5933-4882-B4A2-E082FB048E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31611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B994D-F0E6-48E1-B349-8B81DDACFA06}" type="datetimeFigureOut">
              <a:rPr lang="ru-RU" smtClean="0"/>
              <a:pPr/>
              <a:t>10.09.2025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37763-5933-4882-B4A2-E082FB048E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91123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B994D-F0E6-48E1-B349-8B81DDACFA06}" type="datetimeFigureOut">
              <a:rPr lang="ru-RU" smtClean="0"/>
              <a:pPr/>
              <a:t>10.09.2025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37763-5933-4882-B4A2-E082FB048E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36931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B994D-F0E6-48E1-B349-8B81DDACFA06}" type="datetimeFigureOut">
              <a:rPr lang="ru-RU" smtClean="0"/>
              <a:pPr/>
              <a:t>10.09.2025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37763-5933-4882-B4A2-E082FB048E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52428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B994D-F0E6-48E1-B349-8B81DDACFA06}" type="datetimeFigureOut">
              <a:rPr lang="ru-RU" smtClean="0"/>
              <a:pPr/>
              <a:t>10.09.2025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37763-5933-4882-B4A2-E082FB048E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05044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B994D-F0E6-48E1-B349-8B81DDACFA06}" type="datetimeFigureOut">
              <a:rPr lang="ru-RU" smtClean="0"/>
              <a:pPr/>
              <a:t>10.09.2025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37763-5933-4882-B4A2-E082FB048E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32119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B994D-F0E6-48E1-B349-8B81DDACFA06}" type="datetimeFigureOut">
              <a:rPr lang="ru-RU" smtClean="0"/>
              <a:pPr/>
              <a:t>10.09.2025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37763-5933-4882-B4A2-E082FB048E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68926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8B994D-F0E6-48E1-B349-8B81DDACFA06}" type="datetimeFigureOut">
              <a:rPr lang="ru-RU" smtClean="0"/>
              <a:pPr/>
              <a:t>10.09.2025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D37763-5933-4882-B4A2-E082FB048E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9082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6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png"/><Relationship Id="rId5" Type="http://schemas.openxmlformats.org/officeDocument/2006/relationships/hyperlink" Target="https://myschool.edu.ru/" TargetMode="External"/><Relationship Id="rId4" Type="http://schemas.openxmlformats.org/officeDocument/2006/relationships/hyperlink" Target="https://&#1084;&#1086;&#1080;&#1091;&#1088;&#1086;&#1082;&#1080;.&#1088;&#1092;/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rgbClr val="E3E8F3"/>
            </a:gs>
            <a:gs pos="0">
              <a:srgbClr val="80A2D7"/>
            </a:gs>
            <a:gs pos="57000">
              <a:srgbClr val="A1C6DB"/>
            </a:gs>
          </a:gsLst>
          <a:path path="rect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0883" y="3052357"/>
            <a:ext cx="11113477" cy="1937657"/>
          </a:xfrm>
        </p:spPr>
        <p:txBody>
          <a:bodyPr>
            <a:noAutofit/>
          </a:bodyPr>
          <a:lstStyle/>
          <a:p>
            <a:r>
              <a:rPr lang="ru-RU" sz="2400" i="1" dirty="0" smtClean="0">
                <a:solidFill>
                  <a:srgbClr val="343F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«ПЕДАГОГИЧЕСКИЙ ДЕСАНТ»</a:t>
            </a:r>
            <a:br>
              <a:rPr lang="ru-RU" sz="2400" i="1" dirty="0" smtClean="0">
                <a:solidFill>
                  <a:srgbClr val="343F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i="1" dirty="0" smtClean="0">
                <a:solidFill>
                  <a:srgbClr val="343F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КУРСКИЙ, СТЕПНОВСКИЙ МУНИЦИПАЛЬНЫЕ ОКРУГА</a:t>
            </a:r>
            <a:r>
              <a:rPr lang="ru-RU" sz="2800" dirty="0" smtClean="0">
                <a:solidFill>
                  <a:srgbClr val="343F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rgbClr val="343F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343F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rgbClr val="343F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343F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rgbClr val="343F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343F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УПРАВЛЕНЧЕСКИЕ МЕХАНИЗМЫ И ЭФФЕКТИВНЫЕ ПРАКТИКИ ПОВЫШЕНИЯ КАЧЕСТВА ОБРАЗОВАНИЯ В ШКОЛАХ, ДЕМОНСТРИРУЮЩИХ НИЗКИЕ ОБРАЗОВАТЕЛЬНЫЕ РЕЗУЛЬТАТЫ ОБУЧАЮЩИХСЯ, В ШКОЛАХ, ФУНКЦИОНИРУЮЩИХ В ЗОНЕ РИСКА СНИЖЕНИЯ ОБРАЗОВАТЕЛЬНЫХ РЕЗУЛЬТАТОВ</a:t>
            </a:r>
            <a:br>
              <a:rPr lang="ru-RU" sz="2800" dirty="0" smtClean="0">
                <a:solidFill>
                  <a:srgbClr val="343F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200" dirty="0">
              <a:solidFill>
                <a:srgbClr val="343F4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11" descr="C:\Users\Администратор\Desktop\СКИРО (2)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84112" y="14514"/>
            <a:ext cx="1346200" cy="1020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524000" y="18556"/>
            <a:ext cx="9143999" cy="923330"/>
          </a:xfrm>
          <a:prstGeom prst="rect">
            <a:avLst/>
          </a:prstGeom>
          <a:effectLst>
            <a:outerShdw blurRad="25400" dist="25400" dir="5400000" sx="99000" sy="99000" algn="ctr" rotWithShape="0">
              <a:schemeClr val="bg1">
                <a:alpha val="50000"/>
              </a:scheme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dirty="0">
                <a:ln w="3175">
                  <a:noFill/>
                </a:ln>
                <a:solidFill>
                  <a:srgbClr val="343F4D"/>
                </a:solidFill>
                <a:effectLst>
                  <a:outerShdw blurRad="38100" dist="25400" dir="5400000" algn="ctr" rotWithShape="0">
                    <a:schemeClr val="bg1">
                      <a:alpha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СТАВРОПОЛЬСКИЙ КРАЕВОЙ </a:t>
            </a:r>
            <a:br>
              <a:rPr lang="ru-RU" dirty="0">
                <a:ln w="3175">
                  <a:noFill/>
                </a:ln>
                <a:solidFill>
                  <a:srgbClr val="343F4D"/>
                </a:solidFill>
                <a:effectLst>
                  <a:outerShdw blurRad="38100" dist="25400" dir="5400000" algn="ctr" rotWithShape="0">
                    <a:schemeClr val="bg1">
                      <a:alpha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n w="3175">
                  <a:noFill/>
                </a:ln>
                <a:solidFill>
                  <a:srgbClr val="343F4D"/>
                </a:solidFill>
                <a:effectLst>
                  <a:outerShdw blurRad="38100" dist="25400" dir="5400000" algn="ctr" rotWithShape="0">
                    <a:schemeClr val="bg1">
                      <a:alpha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ИНСТИТУТ РАЗВИТИЯ </a:t>
            </a:r>
            <a:r>
              <a:rPr lang="ru-RU" dirty="0">
                <a:ln w="3175">
                  <a:noFill/>
                </a:ln>
                <a:solidFill>
                  <a:srgbClr val="343F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</a:t>
            </a:r>
            <a:r>
              <a:rPr lang="ru-RU" dirty="0">
                <a:ln w="3175">
                  <a:noFill/>
                </a:ln>
                <a:solidFill>
                  <a:srgbClr val="343F4D"/>
                </a:solidFill>
                <a:effectLst>
                  <a:outerShdw blurRad="38100" dist="25400" dir="5400000" algn="ctr" rotWithShape="0">
                    <a:schemeClr val="bg1">
                      <a:alpha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ПОВЫШЕНИЯ КВАЛИФИКАЦИИ И ПЕРЕПОДГОТОВКИ РАБОТНИКОВ ОБРАЗОВАНИЯ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51269" y="6374674"/>
            <a:ext cx="22381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rgbClr val="4C5A74"/>
                </a:solidFill>
                <a:latin typeface="+mj-lt"/>
              </a:rPr>
              <a:t>08 сентября 2025 г.</a:t>
            </a:r>
            <a:endParaRPr lang="ru-RU" i="1" dirty="0">
              <a:solidFill>
                <a:srgbClr val="4C5A74"/>
              </a:solidFill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184572" y="5146766"/>
            <a:ext cx="41888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+mj-lt"/>
              </a:rPr>
              <a:t>Устименко Татьяна Алексеевна</a:t>
            </a:r>
            <a:r>
              <a:rPr lang="ru-RU" dirty="0" smtClean="0">
                <a:solidFill>
                  <a:schemeClr val="bg1"/>
                </a:solidFill>
                <a:latin typeface="+mj-lt"/>
              </a:rPr>
              <a:t>, проректор по информатизации и проектной деятельности СКИРО ПК и ПРО, </a:t>
            </a:r>
            <a:r>
              <a:rPr lang="ru-RU" dirty="0" err="1" smtClean="0">
                <a:solidFill>
                  <a:schemeClr val="bg1"/>
                </a:solidFill>
                <a:latin typeface="+mj-lt"/>
              </a:rPr>
              <a:t>к.пед.н</a:t>
            </a:r>
            <a:r>
              <a:rPr lang="ru-RU" dirty="0" smtClean="0">
                <a:solidFill>
                  <a:schemeClr val="bg1"/>
                </a:solidFill>
                <a:latin typeface="+mj-lt"/>
              </a:rPr>
              <a:t>., доцент</a:t>
            </a:r>
            <a:endParaRPr lang="ru-RU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17663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 flipH="1">
            <a:off x="11803441" y="-2447451"/>
            <a:ext cx="5101177" cy="13607762"/>
            <a:chOff x="-3812453" y="-3232122"/>
            <a:chExt cx="5101177" cy="13607762"/>
          </a:xfrm>
        </p:grpSpPr>
        <p:sp>
          <p:nvSpPr>
            <p:cNvPr id="3" name="Прямоугольник 2"/>
            <p:cNvSpPr/>
            <p:nvPr/>
          </p:nvSpPr>
          <p:spPr>
            <a:xfrm rot="18158689">
              <a:off x="-5797279" y="-1247296"/>
              <a:ext cx="8534829" cy="4565178"/>
            </a:xfrm>
            <a:prstGeom prst="rect">
              <a:avLst/>
            </a:prstGeom>
            <a:gradFill flip="none" rotWithShape="1">
              <a:gsLst>
                <a:gs pos="100000">
                  <a:srgbClr val="E3E8F3">
                    <a:alpha val="20000"/>
                  </a:srgbClr>
                </a:gs>
                <a:gs pos="0">
                  <a:srgbClr val="80A2D7">
                    <a:alpha val="20000"/>
                  </a:srgbClr>
                </a:gs>
                <a:gs pos="46000">
                  <a:srgbClr val="A1C6DB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Прямоугольник 3"/>
            <p:cNvSpPr/>
            <p:nvPr/>
          </p:nvSpPr>
          <p:spPr>
            <a:xfrm rot="4121243" flipH="1">
              <a:off x="-6601238" y="2485678"/>
              <a:ext cx="11214746" cy="4565178"/>
            </a:xfrm>
            <a:prstGeom prst="rect">
              <a:avLst/>
            </a:prstGeom>
            <a:gradFill flip="none" rotWithShape="1">
              <a:gsLst>
                <a:gs pos="100000">
                  <a:srgbClr val="E3E8F3">
                    <a:alpha val="20000"/>
                  </a:srgbClr>
                </a:gs>
                <a:gs pos="0">
                  <a:srgbClr val="80A2D7">
                    <a:alpha val="20000"/>
                  </a:srgbClr>
                </a:gs>
                <a:gs pos="46000">
                  <a:srgbClr val="A1C6DB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506766" y="220700"/>
            <a:ext cx="10756420" cy="707886"/>
          </a:xfrm>
          <a:prstGeom prst="rect">
            <a:avLst/>
          </a:prstGeom>
          <a:effectLst>
            <a:outerShdw blurRad="12700" dist="12700" dir="5400000" sx="99000" sy="99000" algn="ctr" rotWithShape="0">
              <a:schemeClr val="bg1">
                <a:alpha val="50000"/>
              </a:scheme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n w="3175">
                  <a:noFill/>
                </a:ln>
                <a:solidFill>
                  <a:srgbClr val="002060"/>
                </a:solidFill>
                <a:effectLst>
                  <a:outerShdw blurRad="38100" dist="25400" dir="5400000" algn="ctr" rotWithShape="0">
                    <a:schemeClr val="bg1">
                      <a:alpha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ИНДЕКС СОЦИАЛЬНОГО БЛАГОПОЛУЧИЯ</a:t>
            </a:r>
          </a:p>
          <a:p>
            <a:pPr algn="ctr"/>
            <a:r>
              <a:rPr lang="ru-RU" sz="2000" dirty="0" smtClean="0">
                <a:ln w="3175">
                  <a:noFill/>
                </a:ln>
                <a:solidFill>
                  <a:srgbClr val="002060"/>
                </a:solidFill>
                <a:effectLst>
                  <a:outerShdw blurRad="38100" dist="25400" dir="5400000" algn="ctr" rotWithShape="0">
                    <a:schemeClr val="bg1">
                      <a:alpha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ШКОЛ – УЧАСТНИКОВ ПРОЕКТА</a:t>
            </a:r>
            <a:endParaRPr lang="ru-RU" sz="2000" i="1" dirty="0">
              <a:ln w="3175">
                <a:noFill/>
              </a:ln>
              <a:solidFill>
                <a:srgbClr val="002060"/>
              </a:solidFill>
              <a:effectLst>
                <a:outerShdw blurRad="38100" dist="25400" dir="5400000" algn="ctr" rotWithShape="0">
                  <a:schemeClr val="bg1">
                    <a:alpha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64270" y="128564"/>
            <a:ext cx="840083" cy="63861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72357" y="6468023"/>
            <a:ext cx="108751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 smtClean="0">
                <a:solidFill>
                  <a:srgbClr val="002060"/>
                </a:solidFill>
              </a:rPr>
              <a:t>* Желтым выделены школы, функционирующие в зоне риска снижения образовательных результатов</a:t>
            </a:r>
            <a:endParaRPr lang="ru-RU" sz="1600" i="1" dirty="0">
              <a:solidFill>
                <a:srgbClr val="002060"/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2871" y="584999"/>
            <a:ext cx="8601129" cy="5883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103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 flipH="1">
            <a:off x="11803441" y="-2447451"/>
            <a:ext cx="5101177" cy="13607762"/>
            <a:chOff x="-3812453" y="-3232122"/>
            <a:chExt cx="5101177" cy="13607762"/>
          </a:xfrm>
        </p:grpSpPr>
        <p:sp>
          <p:nvSpPr>
            <p:cNvPr id="3" name="Прямоугольник 2"/>
            <p:cNvSpPr/>
            <p:nvPr/>
          </p:nvSpPr>
          <p:spPr>
            <a:xfrm rot="18158689">
              <a:off x="-5797279" y="-1247296"/>
              <a:ext cx="8534829" cy="4565178"/>
            </a:xfrm>
            <a:prstGeom prst="rect">
              <a:avLst/>
            </a:prstGeom>
            <a:gradFill flip="none" rotWithShape="1">
              <a:gsLst>
                <a:gs pos="100000">
                  <a:srgbClr val="E3E8F3">
                    <a:alpha val="20000"/>
                  </a:srgbClr>
                </a:gs>
                <a:gs pos="0">
                  <a:srgbClr val="80A2D7">
                    <a:alpha val="20000"/>
                  </a:srgbClr>
                </a:gs>
                <a:gs pos="46000">
                  <a:srgbClr val="A1C6DB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Прямоугольник 3"/>
            <p:cNvSpPr/>
            <p:nvPr/>
          </p:nvSpPr>
          <p:spPr>
            <a:xfrm rot="4121243" flipH="1">
              <a:off x="-6601238" y="2485678"/>
              <a:ext cx="11214746" cy="4565178"/>
            </a:xfrm>
            <a:prstGeom prst="rect">
              <a:avLst/>
            </a:prstGeom>
            <a:gradFill flip="none" rotWithShape="1">
              <a:gsLst>
                <a:gs pos="100000">
                  <a:srgbClr val="E3E8F3">
                    <a:alpha val="20000"/>
                  </a:srgbClr>
                </a:gs>
                <a:gs pos="0">
                  <a:srgbClr val="80A2D7">
                    <a:alpha val="20000"/>
                  </a:srgbClr>
                </a:gs>
                <a:gs pos="46000">
                  <a:srgbClr val="A1C6DB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1270245" y="159939"/>
            <a:ext cx="10756420" cy="461665"/>
          </a:xfrm>
          <a:prstGeom prst="rect">
            <a:avLst/>
          </a:prstGeom>
          <a:effectLst>
            <a:outerShdw blurRad="12700" dist="12700" dir="5400000" sx="99000" sy="99000" algn="ctr" rotWithShape="0">
              <a:schemeClr val="bg1">
                <a:alpha val="50000"/>
              </a:scheme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n w="3175">
                  <a:noFill/>
                </a:ln>
                <a:solidFill>
                  <a:srgbClr val="002060"/>
                </a:solidFill>
                <a:effectLst>
                  <a:outerShdw blurRad="38100" dist="25400" dir="5400000" algn="ctr" rotWithShape="0">
                    <a:schemeClr val="bg1">
                      <a:alpha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ИНДЕКС КАДРОВОГО СОСТАВА ШКОЛ</a:t>
            </a:r>
            <a:endParaRPr lang="ru-RU" sz="2400" i="1" dirty="0">
              <a:ln w="3175">
                <a:noFill/>
              </a:ln>
              <a:solidFill>
                <a:srgbClr val="002060"/>
              </a:solidFill>
              <a:effectLst>
                <a:outerShdw blurRad="38100" dist="25400" dir="5400000" algn="ctr" rotWithShape="0">
                  <a:schemeClr val="bg1">
                    <a:alpha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64270" y="128564"/>
            <a:ext cx="840083" cy="63861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72357" y="6248603"/>
            <a:ext cx="108751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 smtClean="0">
                <a:solidFill>
                  <a:srgbClr val="002060"/>
                </a:solidFill>
              </a:rPr>
              <a:t>* Желтым выделены школы, функционирующие в зоне риска снижения образовательных результатов</a:t>
            </a:r>
            <a:endParaRPr lang="ru-RU" sz="1600" i="1" dirty="0">
              <a:solidFill>
                <a:srgbClr val="00206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2357" y="878890"/>
            <a:ext cx="10368377" cy="5312315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182393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 flipH="1">
            <a:off x="11803441" y="-2447451"/>
            <a:ext cx="5101177" cy="13607762"/>
            <a:chOff x="-3812453" y="-3232122"/>
            <a:chExt cx="5101177" cy="13607762"/>
          </a:xfrm>
        </p:grpSpPr>
        <p:sp>
          <p:nvSpPr>
            <p:cNvPr id="3" name="Прямоугольник 2"/>
            <p:cNvSpPr/>
            <p:nvPr/>
          </p:nvSpPr>
          <p:spPr>
            <a:xfrm rot="18158689">
              <a:off x="-5797279" y="-1247296"/>
              <a:ext cx="8534829" cy="4565178"/>
            </a:xfrm>
            <a:prstGeom prst="rect">
              <a:avLst/>
            </a:prstGeom>
            <a:gradFill flip="none" rotWithShape="1">
              <a:gsLst>
                <a:gs pos="100000">
                  <a:srgbClr val="E3E8F3">
                    <a:alpha val="20000"/>
                  </a:srgbClr>
                </a:gs>
                <a:gs pos="0">
                  <a:srgbClr val="80A2D7">
                    <a:alpha val="20000"/>
                  </a:srgbClr>
                </a:gs>
                <a:gs pos="46000">
                  <a:srgbClr val="A1C6DB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Прямоугольник 3"/>
            <p:cNvSpPr/>
            <p:nvPr/>
          </p:nvSpPr>
          <p:spPr>
            <a:xfrm rot="4121243" flipH="1">
              <a:off x="-6601238" y="2485678"/>
              <a:ext cx="11214746" cy="4565178"/>
            </a:xfrm>
            <a:prstGeom prst="rect">
              <a:avLst/>
            </a:prstGeom>
            <a:gradFill flip="none" rotWithShape="1">
              <a:gsLst>
                <a:gs pos="100000">
                  <a:srgbClr val="E3E8F3">
                    <a:alpha val="20000"/>
                  </a:srgbClr>
                </a:gs>
                <a:gs pos="0">
                  <a:srgbClr val="80A2D7">
                    <a:alpha val="20000"/>
                  </a:srgbClr>
                </a:gs>
                <a:gs pos="46000">
                  <a:srgbClr val="A1C6DB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1270245" y="159939"/>
            <a:ext cx="10756420" cy="461665"/>
          </a:xfrm>
          <a:prstGeom prst="rect">
            <a:avLst/>
          </a:prstGeom>
          <a:effectLst>
            <a:outerShdw blurRad="12700" dist="12700" dir="5400000" sx="99000" sy="99000" algn="ctr" rotWithShape="0">
              <a:schemeClr val="bg1">
                <a:alpha val="50000"/>
              </a:scheme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n w="3175">
                  <a:noFill/>
                </a:ln>
                <a:solidFill>
                  <a:srgbClr val="002060"/>
                </a:solidFill>
                <a:effectLst>
                  <a:outerShdw blurRad="38100" dist="25400" dir="5400000" algn="ctr" rotWithShape="0">
                    <a:schemeClr val="bg1">
                      <a:alpha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ИНТЕГРАЛЬНОЕ ЗНАЧЕНИЕ ИНДЕКСОВ</a:t>
            </a:r>
            <a:endParaRPr lang="ru-RU" sz="2400" i="1" dirty="0">
              <a:ln w="3175">
                <a:noFill/>
              </a:ln>
              <a:solidFill>
                <a:srgbClr val="002060"/>
              </a:solidFill>
              <a:effectLst>
                <a:outerShdw blurRad="38100" dist="25400" dir="5400000" algn="ctr" rotWithShape="0">
                  <a:schemeClr val="bg1">
                    <a:alpha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64270" y="128564"/>
            <a:ext cx="840083" cy="63861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72357" y="6248603"/>
            <a:ext cx="108751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 smtClean="0">
                <a:solidFill>
                  <a:srgbClr val="002060"/>
                </a:solidFill>
              </a:rPr>
              <a:t>* Желтым выделены школы, функционирующие в зоне риска снижения образовательных результатов</a:t>
            </a:r>
            <a:endParaRPr lang="ru-RU" sz="1600" i="1" dirty="0">
              <a:solidFill>
                <a:srgbClr val="002060"/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51338" y="577414"/>
            <a:ext cx="9674662" cy="5717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3015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96771" y="1644137"/>
            <a:ext cx="5798460" cy="467190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 rot="21128197">
            <a:off x="-2319839" y="-2238948"/>
            <a:ext cx="15855480" cy="2924910"/>
          </a:xfrm>
          <a:prstGeom prst="rect">
            <a:avLst/>
          </a:prstGeom>
          <a:gradFill>
            <a:gsLst>
              <a:gs pos="100000">
                <a:srgbClr val="E3E8F3"/>
              </a:gs>
              <a:gs pos="0">
                <a:srgbClr val="80A2D7">
                  <a:alpha val="20000"/>
                </a:srgbClr>
              </a:gs>
              <a:gs pos="57000">
                <a:srgbClr val="A1C6DB"/>
              </a:gs>
            </a:gsLst>
            <a:path path="rect">
              <a:fillToRect t="100000" r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 rot="499623">
            <a:off x="-7137757" y="-3020376"/>
            <a:ext cx="19917814" cy="3435044"/>
          </a:xfrm>
          <a:prstGeom prst="rect">
            <a:avLst/>
          </a:prstGeom>
          <a:gradFill>
            <a:gsLst>
              <a:gs pos="100000">
                <a:srgbClr val="E3E8F3">
                  <a:alpha val="20000"/>
                </a:srgbClr>
              </a:gs>
              <a:gs pos="0">
                <a:srgbClr val="80A2D7">
                  <a:alpha val="20000"/>
                </a:srgbClr>
              </a:gs>
              <a:gs pos="57000">
                <a:srgbClr val="A1C6DB"/>
              </a:gs>
            </a:gsLst>
            <a:path path="rect">
              <a:fillToRect t="100000" r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11" descr="C:\Users\Администратор\Desktop\СКИРО (2)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84112" y="14514"/>
            <a:ext cx="1346200" cy="1020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538513" y="8659"/>
            <a:ext cx="9143999" cy="461665"/>
          </a:xfrm>
          <a:prstGeom prst="rect">
            <a:avLst/>
          </a:prstGeom>
          <a:effectLst>
            <a:outerShdw blurRad="12700" dist="12700" dir="5400000" sx="99000" sy="99000" algn="ctr" rotWithShape="0">
              <a:schemeClr val="bg1">
                <a:alpha val="50000"/>
              </a:scheme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МЕРОПРИЯТИЯ ПРОЕКТА В 2025 ГОДУ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88681" y="5019042"/>
            <a:ext cx="3926109" cy="2185214"/>
          </a:xfrm>
          <a:prstGeom prst="rect">
            <a:avLst/>
          </a:prstGeom>
          <a:effectLst>
            <a:outerShdw blurRad="25400" algn="ctr" rotWithShape="0">
              <a:schemeClr val="bg1">
                <a:alpha val="40000"/>
              </a:scheme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solidFill>
                  <a:srgbClr val="44546A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МАСТЕР-КЛАССЫ (</a:t>
            </a:r>
            <a:r>
              <a:rPr lang="ru-RU" sz="1400" b="1" dirty="0" smtClean="0">
                <a:solidFill>
                  <a:srgbClr val="44546A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май</a:t>
            </a:r>
            <a:r>
              <a:rPr lang="ru-RU" sz="1400" dirty="0" smtClean="0">
                <a:solidFill>
                  <a:srgbClr val="44546A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140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ЭКСПЕРТИЗА МУНИЦИПАЛЬНЫХ ДОРОЖНЫХ КАРТ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май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</a:p>
          <a:p>
            <a:pPr algn="ctr"/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КОНСУЛЬТАЦИИ (</a:t>
            </a:r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июнь, октябрь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ctr"/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ЭКСПЕРТИЗА ДОКУМЕНТОВ, ПОДТВЕРЖДАЮЩИХ РЕАЛИЗАЦИЮ ДК (</a:t>
            </a:r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ноябрь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lvl="0" algn="ctr">
              <a:lnSpc>
                <a:spcPts val="1200"/>
              </a:lnSpc>
            </a:pPr>
            <a:r>
              <a:rPr lang="ru-RU" sz="1400" dirty="0">
                <a:solidFill>
                  <a:srgbClr val="44546A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(100% </a:t>
            </a:r>
            <a:r>
              <a:rPr lang="ru-RU" sz="1400" dirty="0" smtClean="0">
                <a:solidFill>
                  <a:srgbClr val="44546A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охват, 29 А.Т.Е.)</a:t>
            </a:r>
            <a:endParaRPr lang="ru-RU" sz="140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40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400" i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16111" y="3276749"/>
            <a:ext cx="3211285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ВЫЕЗДНОЕ МЕРОПРИТИЕ «ПЕДАГОГИЧЕСКИЙ ДЕСАНТ»</a:t>
            </a:r>
          </a:p>
          <a:p>
            <a:pPr algn="ctr"/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(11 мероприятий, 29 муниципальных/городских округов)</a:t>
            </a:r>
          </a:p>
          <a:p>
            <a:pPr lvl="0" algn="ctr"/>
            <a:r>
              <a:rPr lang="ru-RU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май, сентябрь-декабрь</a:t>
            </a:r>
            <a:endParaRPr lang="ru-RU" sz="140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5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88681" y="1640998"/>
            <a:ext cx="4020458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 ДОПОЛНИТЕЛЬНОГО ПРОФЕССИОНАЛЬНОГО ОБРАЗОВАНИЯ</a:t>
            </a:r>
          </a:p>
          <a:p>
            <a:pPr algn="ctr"/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(11 групп КПК, 225 учителей-предметников, 50 руководителей ОО)</a:t>
            </a:r>
            <a:endParaRPr lang="ru-RU" sz="14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май-июнь, август-декабрь</a:t>
            </a:r>
            <a:endParaRPr lang="ru-RU" sz="1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924794" y="1690798"/>
            <a:ext cx="426720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ЭКСПЕРТИЗА ПРОГРАММНЫХ ДОКУМЕНТОВ, ДОКУМЕНТОВ, ПОДТВЕРЖДАЮЩИХ ИХ РЕАЛИЗАЦИЮ</a:t>
            </a:r>
          </a:p>
          <a:p>
            <a:pPr algn="ctr">
              <a:lnSpc>
                <a:spcPts val="1200"/>
              </a:lnSpc>
            </a:pPr>
            <a:r>
              <a:rPr lang="ru-RU" sz="1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(100% охват школ-участников проекта)</a:t>
            </a:r>
          </a:p>
          <a:p>
            <a:pPr algn="ctr"/>
            <a:r>
              <a:rPr lang="en-US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этап – май, июнь;</a:t>
            </a:r>
            <a:r>
              <a:rPr lang="en-US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II</a:t>
            </a:r>
            <a:r>
              <a:rPr lang="ru-RU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этап – октябрь, ноябрь</a:t>
            </a:r>
            <a:endParaRPr lang="ru-RU" sz="14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8810169" y="3180791"/>
            <a:ext cx="3307789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СТАЖИРОВКИ ДЛЯ УПРАВЛЕНЧЕСКИХ КОМАНД ШКОЛ</a:t>
            </a:r>
          </a:p>
          <a:p>
            <a:pPr algn="ctr"/>
            <a:r>
              <a:rPr lang="ru-RU" sz="1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(100% охват школ-участников проекта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14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ts val="1200"/>
              </a:lnSpc>
            </a:pPr>
            <a:r>
              <a:rPr lang="ru-RU" sz="1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ай, сентябрь-ноябрь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8020316" y="5089760"/>
            <a:ext cx="405557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ИНДИВИДУАЛЬНЫЕ КОНСУЛЬТАЦИИ С УПРАВЛЕНЧЕСКИМИ КОМАНДАМИ ШКОЛ</a:t>
            </a:r>
            <a:endParaRPr lang="ru-RU" sz="14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ts val="1200"/>
              </a:lnSpc>
            </a:pPr>
            <a:r>
              <a:rPr lang="ru-RU" sz="1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(100% охват школ-участников 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проекта, 320 часов)</a:t>
            </a:r>
            <a:endParaRPr lang="ru-RU" sz="1400" b="1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ts val="1200"/>
              </a:lnSpc>
            </a:pPr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май-июнь, октябрь-ноябрь</a:t>
            </a:r>
            <a:endParaRPr lang="ru-RU" sz="14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4748192" y="2555946"/>
            <a:ext cx="2695614" cy="2695614"/>
          </a:xfrm>
          <a:prstGeom prst="ellipse">
            <a:avLst/>
          </a:prstGeom>
          <a:solidFill>
            <a:srgbClr val="80A2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299855" y="3080587"/>
            <a:ext cx="362131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ВЫРАВНИВАНИЕ </a:t>
            </a:r>
          </a:p>
          <a:p>
            <a:pPr algn="ctr"/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УСЛОВИЙ ДЛЯ </a:t>
            </a:r>
          </a:p>
          <a:p>
            <a:pPr algn="ctr"/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ПОЛУЧЕНИЯ </a:t>
            </a:r>
          </a:p>
          <a:p>
            <a:pPr algn="ctr"/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КАЧЕСТВЕННОГО ОБРАЗОВАНИЯ ОБУЧАЮЩИМИСЯ СК</a:t>
            </a:r>
            <a:endParaRPr lang="ru-RU" sz="16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084458" y="1132113"/>
            <a:ext cx="41075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УПРАВЛЕНЧЕСКИЕ КОМАНДЫ ШКОЛ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64458" y="1045029"/>
            <a:ext cx="3207657" cy="3773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ПЕДАГОГИ ШКОЛ</a:t>
            </a:r>
            <a:endParaRPr lang="ru-RU" b="1" dirty="0"/>
          </a:p>
        </p:txBody>
      </p:sp>
      <p:sp>
        <p:nvSpPr>
          <p:cNvPr id="2" name="TextBox 1"/>
          <p:cNvSpPr txBox="1"/>
          <p:nvPr/>
        </p:nvSpPr>
        <p:spPr>
          <a:xfrm>
            <a:off x="881425" y="4657473"/>
            <a:ext cx="23153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МОУО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123421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7665919" y="3681657"/>
            <a:ext cx="4425035" cy="3108543"/>
          </a:xfrm>
          <a:prstGeom prst="rect">
            <a:avLst/>
          </a:prstGeom>
          <a:solidFill>
            <a:srgbClr val="E3E8F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7665919" y="844582"/>
            <a:ext cx="4425035" cy="2739420"/>
          </a:xfrm>
          <a:prstGeom prst="rect">
            <a:avLst/>
          </a:prstGeom>
          <a:solidFill>
            <a:srgbClr val="E3E8F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816166" y="4190260"/>
            <a:ext cx="4586037" cy="23614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742188" y="1167734"/>
            <a:ext cx="4694343" cy="225492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 flipH="1">
            <a:off x="11457212" y="-2465206"/>
            <a:ext cx="5101177" cy="13607762"/>
            <a:chOff x="-3812453" y="-3232122"/>
            <a:chExt cx="5101177" cy="13607762"/>
          </a:xfrm>
        </p:grpSpPr>
        <p:sp>
          <p:nvSpPr>
            <p:cNvPr id="3" name="Прямоугольник 2"/>
            <p:cNvSpPr/>
            <p:nvPr/>
          </p:nvSpPr>
          <p:spPr>
            <a:xfrm rot="18158689">
              <a:off x="-5797279" y="-1247296"/>
              <a:ext cx="8534829" cy="4565178"/>
            </a:xfrm>
            <a:prstGeom prst="rect">
              <a:avLst/>
            </a:prstGeom>
            <a:gradFill flip="none" rotWithShape="1">
              <a:gsLst>
                <a:gs pos="100000">
                  <a:srgbClr val="E3E8F3">
                    <a:alpha val="20000"/>
                  </a:srgbClr>
                </a:gs>
                <a:gs pos="0">
                  <a:srgbClr val="80A2D7">
                    <a:alpha val="20000"/>
                  </a:srgbClr>
                </a:gs>
                <a:gs pos="46000">
                  <a:srgbClr val="A1C6DB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Прямоугольник 3"/>
            <p:cNvSpPr/>
            <p:nvPr/>
          </p:nvSpPr>
          <p:spPr>
            <a:xfrm rot="4121243" flipH="1">
              <a:off x="-6601238" y="2485678"/>
              <a:ext cx="11214746" cy="4565178"/>
            </a:xfrm>
            <a:prstGeom prst="rect">
              <a:avLst/>
            </a:prstGeom>
            <a:gradFill flip="none" rotWithShape="1">
              <a:gsLst>
                <a:gs pos="100000">
                  <a:srgbClr val="E3E8F3">
                    <a:alpha val="20000"/>
                  </a:srgbClr>
                </a:gs>
                <a:gs pos="0">
                  <a:srgbClr val="80A2D7">
                    <a:alpha val="20000"/>
                  </a:srgbClr>
                </a:gs>
                <a:gs pos="46000">
                  <a:srgbClr val="A1C6DB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9" name="Прямоугольник 8"/>
          <p:cNvSpPr/>
          <p:nvPr/>
        </p:nvSpPr>
        <p:spPr>
          <a:xfrm>
            <a:off x="117331" y="4659438"/>
            <a:ext cx="1977799" cy="1059542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5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90729" y="1388252"/>
            <a:ext cx="1848843" cy="1037772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5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-711361" y="1614536"/>
            <a:ext cx="33237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КОНЦЕПЦИЯ </a:t>
            </a:r>
          </a:p>
          <a:p>
            <a:pPr algn="ctr"/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РАЗВИТИЯ</a:t>
            </a: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-711361" y="4805042"/>
            <a:ext cx="36285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АНТИРИСКОВЫЕ </a:t>
            </a:r>
          </a:p>
          <a:p>
            <a:pPr algn="ctr"/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ПРОГРАММЫ</a:t>
            </a: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7" name="Стрелка вниз 16"/>
          <p:cNvSpPr/>
          <p:nvPr/>
        </p:nvSpPr>
        <p:spPr>
          <a:xfrm rot="16200000">
            <a:off x="2039549" y="1573909"/>
            <a:ext cx="530473" cy="703593"/>
          </a:xfrm>
          <a:prstGeom prst="downArrow">
            <a:avLst/>
          </a:prstGeom>
          <a:solidFill>
            <a:schemeClr val="bg1"/>
          </a:solidFill>
          <a:ln w="28575">
            <a:solidFill>
              <a:schemeClr val="accent5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низ 18"/>
          <p:cNvSpPr/>
          <p:nvPr/>
        </p:nvSpPr>
        <p:spPr>
          <a:xfrm rot="16200000">
            <a:off x="2101236" y="4844594"/>
            <a:ext cx="522515" cy="689227"/>
          </a:xfrm>
          <a:prstGeom prst="downArrow">
            <a:avLst/>
          </a:prstGeom>
          <a:solidFill>
            <a:schemeClr val="bg1"/>
          </a:solidFill>
          <a:ln w="28575">
            <a:solidFill>
              <a:schemeClr val="accent5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2707105" y="1257372"/>
            <a:ext cx="4678903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</a:rPr>
              <a:t>Срок реализации: </a:t>
            </a: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</a:rPr>
              <a:t>2-3 года, перспективное (стратегическое) планирование, системный документ перехода к позитивным изменениям </a:t>
            </a:r>
          </a:p>
          <a:p>
            <a:pPr algn="just"/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</a:rPr>
              <a:t>Основное внимание в документе : </a:t>
            </a: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</a:rPr>
              <a:t>анализ текущего состояния ОО, определение рисковых профилей, ключевые направления деятельности школы на весь срок проекта, исходя из текущего состояния </a:t>
            </a:r>
            <a:r>
              <a:rPr lang="ru-RU" dirty="0" smtClean="0"/>
              <a:t>	</a:t>
            </a:r>
          </a:p>
          <a:p>
            <a:r>
              <a:rPr lang="ru-RU" b="1" dirty="0" smtClean="0"/>
              <a:t>	</a:t>
            </a:r>
          </a:p>
          <a:p>
            <a:r>
              <a:rPr lang="ru-RU" dirty="0" smtClean="0"/>
              <a:t>	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2864672" y="4280915"/>
            <a:ext cx="4537531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</a:rPr>
              <a:t>Срок реализации: </a:t>
            </a: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</a:rPr>
              <a:t>1 год, оперативное планирование, детализация мер по конкретному выбранному и утвержденному риску 	</a:t>
            </a:r>
          </a:p>
          <a:p>
            <a:pPr algn="just"/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</a:rPr>
              <a:t>Основное внимание в документе : </a:t>
            </a: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</a:rPr>
              <a:t>Описание по каждому риску цели, задач, ресурсов, показателей, мероприятий, которые будут использованы в работе для достижения наступления позитивных изменений 	</a:t>
            </a:r>
          </a:p>
          <a:p>
            <a:r>
              <a:rPr lang="ru-RU" dirty="0" smtClean="0"/>
              <a:t>	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190170" y="203200"/>
            <a:ext cx="100293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ПЛАНИРОВАНИЕ ДЕЯТЕЛЬНОСТИ ШКОЛЫ</a:t>
            </a:r>
            <a:endParaRPr lang="ru-RU" sz="28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786804" y="844582"/>
            <a:ext cx="423926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002060"/>
                </a:solidFill>
              </a:rPr>
              <a:t>СТРУКТУРА:</a:t>
            </a:r>
          </a:p>
          <a:p>
            <a:r>
              <a:rPr lang="ru-RU" sz="1400" dirty="0" smtClean="0"/>
              <a:t> </a:t>
            </a:r>
            <a:r>
              <a:rPr lang="ru-RU" sz="1400" dirty="0">
                <a:solidFill>
                  <a:schemeClr val="accent5">
                    <a:lumMod val="50000"/>
                  </a:schemeClr>
                </a:solidFill>
              </a:rPr>
              <a:t>Титульный лист </a:t>
            </a:r>
          </a:p>
          <a:p>
            <a:r>
              <a:rPr lang="ru-RU" sz="1400" dirty="0">
                <a:solidFill>
                  <a:schemeClr val="accent5">
                    <a:lumMod val="50000"/>
                  </a:schemeClr>
                </a:solidFill>
              </a:rPr>
              <a:t>Содержание концепции с указанием страниц разделов </a:t>
            </a:r>
          </a:p>
          <a:p>
            <a:r>
              <a:rPr lang="ru-RU" sz="1400" dirty="0">
                <a:solidFill>
                  <a:schemeClr val="accent5">
                    <a:lumMod val="50000"/>
                  </a:schemeClr>
                </a:solidFill>
              </a:rPr>
              <a:t>Основные разделы: </a:t>
            </a:r>
          </a:p>
          <a:p>
            <a:r>
              <a:rPr lang="ru-RU" sz="1400" dirty="0">
                <a:solidFill>
                  <a:schemeClr val="accent5">
                    <a:lumMod val="50000"/>
                  </a:schemeClr>
                </a:solidFill>
              </a:rPr>
              <a:t>1. Введение </a:t>
            </a:r>
          </a:p>
          <a:p>
            <a:r>
              <a:rPr lang="ru-RU" sz="1400" dirty="0">
                <a:solidFill>
                  <a:schemeClr val="accent5">
                    <a:lumMod val="50000"/>
                  </a:schemeClr>
                </a:solidFill>
              </a:rPr>
              <a:t>2. Общее описание и анализ текущего состояния ОО</a:t>
            </a:r>
          </a:p>
          <a:p>
            <a:r>
              <a:rPr lang="ru-RU" sz="1400" dirty="0">
                <a:solidFill>
                  <a:schemeClr val="accent5">
                    <a:lumMod val="50000"/>
                  </a:schemeClr>
                </a:solidFill>
              </a:rPr>
              <a:t>3. Цель и задачи развития образовательной организации </a:t>
            </a:r>
          </a:p>
          <a:p>
            <a:r>
              <a:rPr lang="ru-RU" sz="1400" dirty="0">
                <a:solidFill>
                  <a:schemeClr val="accent5">
                    <a:lumMod val="50000"/>
                  </a:schemeClr>
                </a:solidFill>
              </a:rPr>
              <a:t>4. Меры и мероприятия по достижению цели развития </a:t>
            </a:r>
          </a:p>
          <a:p>
            <a:r>
              <a:rPr lang="ru-RU" sz="1400" dirty="0">
                <a:solidFill>
                  <a:schemeClr val="accent5">
                    <a:lumMod val="50000"/>
                  </a:schemeClr>
                </a:solidFill>
              </a:rPr>
              <a:t>5. Лица, ответственные за достижение результатов </a:t>
            </a:r>
          </a:p>
          <a:p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</a:p>
          <a:p>
            <a:endParaRPr lang="ru-RU" dirty="0"/>
          </a:p>
        </p:txBody>
      </p:sp>
      <p:pic>
        <p:nvPicPr>
          <p:cNvPr id="24" name="Picture 11" descr="C:\Users\Администратор\Desktop\СКИРО (2)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036686" y="112169"/>
            <a:ext cx="938858" cy="711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716441" y="3702164"/>
            <a:ext cx="4425035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1400" b="1" dirty="0" smtClean="0">
                <a:solidFill>
                  <a:srgbClr val="002060"/>
                </a:solidFill>
              </a:rPr>
              <a:t>СТРУКТУРА:</a:t>
            </a:r>
          </a:p>
          <a:p>
            <a:pPr lvl="0"/>
            <a:r>
              <a:rPr lang="ru-RU" sz="1400" dirty="0" smtClean="0">
                <a:solidFill>
                  <a:srgbClr val="002060"/>
                </a:solidFill>
              </a:rPr>
              <a:t>1</a:t>
            </a:r>
            <a:r>
              <a:rPr lang="ru-RU" sz="1400" dirty="0">
                <a:solidFill>
                  <a:srgbClr val="002060"/>
                </a:solidFill>
              </a:rPr>
              <a:t>. Наименование программы </a:t>
            </a:r>
            <a:r>
              <a:rPr lang="ru-RU" sz="1400" dirty="0" err="1">
                <a:solidFill>
                  <a:srgbClr val="002060"/>
                </a:solidFill>
              </a:rPr>
              <a:t>антирисковых</a:t>
            </a:r>
            <a:r>
              <a:rPr lang="ru-RU" sz="1400" dirty="0">
                <a:solidFill>
                  <a:srgbClr val="002060"/>
                </a:solidFill>
              </a:rPr>
              <a:t> мер (в соответствии с рисковым профилем ОО). </a:t>
            </a:r>
          </a:p>
          <a:p>
            <a:pPr lvl="0"/>
            <a:r>
              <a:rPr lang="ru-RU" sz="1400" dirty="0">
                <a:solidFill>
                  <a:srgbClr val="002060"/>
                </a:solidFill>
              </a:rPr>
              <a:t>2. Цель и задачи реализации программы по работе с конкретным рисковым направлением. </a:t>
            </a:r>
          </a:p>
          <a:p>
            <a:pPr lvl="0"/>
            <a:r>
              <a:rPr lang="ru-RU" sz="1400" dirty="0">
                <a:solidFill>
                  <a:srgbClr val="002060"/>
                </a:solidFill>
              </a:rPr>
              <a:t>3. Целевые показатели (индикаторы достижения цели). </a:t>
            </a:r>
          </a:p>
          <a:p>
            <a:pPr lvl="0"/>
            <a:r>
              <a:rPr lang="ru-RU" sz="1400" dirty="0">
                <a:solidFill>
                  <a:srgbClr val="002060"/>
                </a:solidFill>
              </a:rPr>
              <a:t>4. Сроки и этапы реализации программы </a:t>
            </a:r>
            <a:r>
              <a:rPr lang="ru-RU" sz="1400" dirty="0" err="1">
                <a:solidFill>
                  <a:srgbClr val="002060"/>
                </a:solidFill>
              </a:rPr>
              <a:t>антирисковых</a:t>
            </a:r>
            <a:r>
              <a:rPr lang="ru-RU" sz="1400" dirty="0">
                <a:solidFill>
                  <a:srgbClr val="002060"/>
                </a:solidFill>
              </a:rPr>
              <a:t> мер. </a:t>
            </a:r>
          </a:p>
          <a:p>
            <a:pPr lvl="0"/>
            <a:r>
              <a:rPr lang="ru-RU" sz="1400" dirty="0">
                <a:solidFill>
                  <a:srgbClr val="002060"/>
                </a:solidFill>
              </a:rPr>
              <a:t>5. Меры/мероприятия по достижению цели и задач. </a:t>
            </a:r>
          </a:p>
          <a:p>
            <a:pPr lvl="0"/>
            <a:r>
              <a:rPr lang="ru-RU" sz="1400" dirty="0">
                <a:solidFill>
                  <a:srgbClr val="002060"/>
                </a:solidFill>
              </a:rPr>
              <a:t>6. Ожидаемые конечные результаты реализации программы </a:t>
            </a:r>
            <a:r>
              <a:rPr lang="ru-RU" sz="1400" dirty="0" err="1">
                <a:solidFill>
                  <a:srgbClr val="002060"/>
                </a:solidFill>
              </a:rPr>
              <a:t>антирисковых</a:t>
            </a:r>
            <a:r>
              <a:rPr lang="ru-RU" sz="1400" dirty="0">
                <a:solidFill>
                  <a:srgbClr val="002060"/>
                </a:solidFill>
              </a:rPr>
              <a:t> мер. </a:t>
            </a:r>
          </a:p>
          <a:p>
            <a:pPr lvl="0"/>
            <a:r>
              <a:rPr lang="ru-RU" sz="1400" dirty="0">
                <a:solidFill>
                  <a:srgbClr val="002060"/>
                </a:solidFill>
              </a:rPr>
              <a:t>7. Исполнители. </a:t>
            </a:r>
          </a:p>
          <a:p>
            <a:pPr lvl="0"/>
            <a:r>
              <a:rPr lang="ru-RU" sz="1400" dirty="0">
                <a:solidFill>
                  <a:srgbClr val="002060"/>
                </a:solidFill>
              </a:rPr>
              <a:t>8. Приложение. Дорожная карта реализации программы </a:t>
            </a:r>
            <a:r>
              <a:rPr lang="ru-RU" sz="1400" dirty="0" err="1">
                <a:solidFill>
                  <a:srgbClr val="002060"/>
                </a:solidFill>
              </a:rPr>
              <a:t>антирисковых</a:t>
            </a:r>
            <a:r>
              <a:rPr lang="ru-RU" sz="1400" dirty="0">
                <a:solidFill>
                  <a:srgbClr val="002060"/>
                </a:solidFill>
              </a:rPr>
              <a:t> мер. </a:t>
            </a:r>
          </a:p>
        </p:txBody>
      </p:sp>
      <p:sp>
        <p:nvSpPr>
          <p:cNvPr id="15" name="Стрелка вправо 14"/>
          <p:cNvSpPr/>
          <p:nvPr/>
        </p:nvSpPr>
        <p:spPr>
          <a:xfrm>
            <a:off x="7345836" y="1828800"/>
            <a:ext cx="481140" cy="362142"/>
          </a:xfrm>
          <a:prstGeom prst="rightArrow">
            <a:avLst/>
          </a:prstGeom>
          <a:solidFill>
            <a:schemeClr val="bg1"/>
          </a:solidFill>
          <a:ln w="19050"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69091" y="4808632"/>
            <a:ext cx="609653" cy="512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6178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 flipH="1">
            <a:off x="11457212" y="-2465206"/>
            <a:ext cx="5101177" cy="13607762"/>
            <a:chOff x="-3812453" y="-3232122"/>
            <a:chExt cx="5101177" cy="13607762"/>
          </a:xfrm>
        </p:grpSpPr>
        <p:sp>
          <p:nvSpPr>
            <p:cNvPr id="3" name="Прямоугольник 2"/>
            <p:cNvSpPr/>
            <p:nvPr/>
          </p:nvSpPr>
          <p:spPr>
            <a:xfrm rot="18158689">
              <a:off x="-5797279" y="-1247296"/>
              <a:ext cx="8534829" cy="4565178"/>
            </a:xfrm>
            <a:prstGeom prst="rect">
              <a:avLst/>
            </a:prstGeom>
            <a:gradFill flip="none" rotWithShape="1">
              <a:gsLst>
                <a:gs pos="100000">
                  <a:srgbClr val="E3E8F3">
                    <a:alpha val="20000"/>
                  </a:srgbClr>
                </a:gs>
                <a:gs pos="0">
                  <a:srgbClr val="80A2D7">
                    <a:alpha val="20000"/>
                  </a:srgbClr>
                </a:gs>
                <a:gs pos="46000">
                  <a:srgbClr val="A1C6DB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Прямоугольник 3"/>
            <p:cNvSpPr/>
            <p:nvPr/>
          </p:nvSpPr>
          <p:spPr>
            <a:xfrm rot="4121243" flipH="1">
              <a:off x="-6601238" y="2485678"/>
              <a:ext cx="11214746" cy="4565178"/>
            </a:xfrm>
            <a:prstGeom prst="rect">
              <a:avLst/>
            </a:prstGeom>
            <a:gradFill flip="none" rotWithShape="1">
              <a:gsLst>
                <a:gs pos="100000">
                  <a:srgbClr val="E3E8F3">
                    <a:alpha val="20000"/>
                  </a:srgbClr>
                </a:gs>
                <a:gs pos="0">
                  <a:srgbClr val="80A2D7">
                    <a:alpha val="20000"/>
                  </a:srgbClr>
                </a:gs>
                <a:gs pos="46000">
                  <a:srgbClr val="A1C6DB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776166" y="109495"/>
            <a:ext cx="9164715" cy="461665"/>
          </a:xfrm>
          <a:prstGeom prst="rect">
            <a:avLst/>
          </a:prstGeom>
          <a:effectLst>
            <a:outerShdw blurRad="12700" dist="12700" dir="5400000" sx="99000" sy="99000" algn="ctr" rotWithShape="0">
              <a:schemeClr val="bg1">
                <a:alpha val="50000"/>
              </a:scheme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n w="3175">
                  <a:noFill/>
                </a:ln>
                <a:solidFill>
                  <a:srgbClr val="002060"/>
                </a:solidFill>
                <a:effectLst>
                  <a:outerShdw blurRad="38100" dist="25400" dir="5400000" algn="ctr" rotWithShape="0">
                    <a:schemeClr val="bg1">
                      <a:alpha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РЕАЛИЗАЦИЯ ПРОГРАММНЫХ ДОКУМЕНТОВ В 2024 ГОДУ </a:t>
            </a:r>
            <a:endParaRPr lang="ru-RU" sz="2400" i="1" dirty="0">
              <a:ln w="3175">
                <a:noFill/>
              </a:ln>
              <a:solidFill>
                <a:srgbClr val="002060"/>
              </a:solidFill>
              <a:effectLst>
                <a:outerShdw blurRad="38100" dist="25400" dir="5400000" algn="ctr" rotWithShape="0">
                  <a:schemeClr val="bg1">
                    <a:alpha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05962" y="109495"/>
            <a:ext cx="1347333" cy="102421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88686" y="624114"/>
            <a:ext cx="11829143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sz="20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687" y="1713605"/>
            <a:ext cx="11654126" cy="2936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7721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1286" y="1252251"/>
            <a:ext cx="5798460" cy="467190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 rot="21128197">
            <a:off x="-2319839" y="-2238948"/>
            <a:ext cx="15855480" cy="2924910"/>
          </a:xfrm>
          <a:prstGeom prst="rect">
            <a:avLst/>
          </a:prstGeom>
          <a:gradFill>
            <a:gsLst>
              <a:gs pos="100000">
                <a:srgbClr val="E3E8F3"/>
              </a:gs>
              <a:gs pos="0">
                <a:srgbClr val="80A2D7">
                  <a:alpha val="20000"/>
                </a:srgbClr>
              </a:gs>
              <a:gs pos="57000">
                <a:srgbClr val="A1C6DB"/>
              </a:gs>
            </a:gsLst>
            <a:path path="rect">
              <a:fillToRect t="100000" r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 rot="499623">
            <a:off x="-7137757" y="-3020376"/>
            <a:ext cx="19917814" cy="3435044"/>
          </a:xfrm>
          <a:prstGeom prst="rect">
            <a:avLst/>
          </a:prstGeom>
          <a:gradFill>
            <a:gsLst>
              <a:gs pos="100000">
                <a:srgbClr val="E3E8F3">
                  <a:alpha val="20000"/>
                </a:srgbClr>
              </a:gs>
              <a:gs pos="0">
                <a:srgbClr val="80A2D7">
                  <a:alpha val="20000"/>
                </a:srgbClr>
              </a:gs>
              <a:gs pos="57000">
                <a:srgbClr val="A1C6DB"/>
              </a:gs>
            </a:gsLst>
            <a:path path="rect">
              <a:fillToRect t="100000" r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11" descr="C:\Users\Администратор\Desktop\СКИРО (2)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84112" y="14514"/>
            <a:ext cx="1346200" cy="1020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524000" y="294072"/>
            <a:ext cx="9143999" cy="707886"/>
          </a:xfrm>
          <a:prstGeom prst="rect">
            <a:avLst/>
          </a:prstGeom>
          <a:effectLst>
            <a:outerShdw blurRad="12700" dist="12700" dir="5400000" sx="99000" sy="99000" algn="ctr" rotWithShape="0">
              <a:schemeClr val="bg1">
                <a:alpha val="50000"/>
              </a:scheme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ПЕДАГОГИЧЕСКИЕ ИНСТРУМЕНТЫ ДЛЯ РАБОТЫ С ОТСТАЮЩИМИ И НЕМОТИВИРОВАННЫМИ УЧАЩИМИСЯ </a:t>
            </a:r>
            <a:endParaRPr lang="ru-RU" sz="20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0" y="2609092"/>
            <a:ext cx="3211285" cy="10310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ПРИНИМАЮЩАЯ И КОРРЕКТИРУЮЩАЯ ОБРАТНАЯ СВЯЗЬ</a:t>
            </a:r>
          </a:p>
          <a:p>
            <a:pPr algn="ctr"/>
            <a:endParaRPr lang="ru-RU" sz="140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ts val="600"/>
              </a:lnSpc>
            </a:pP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400" b="1" i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0" y="1205569"/>
            <a:ext cx="402045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РАВНЫХ ВОЗМОЖНОСТЕЙ ДЛЯ ОПРОСА</a:t>
            </a:r>
            <a:endParaRPr lang="ru-RU" sz="14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8200571" y="1240855"/>
            <a:ext cx="3991429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ОКАЗАНИЕ ИНДИВИДУАЛЬНОЙ ПОМОЩИ В ЗАТРУДНЕНИЯХ</a:t>
            </a:r>
          </a:p>
          <a:p>
            <a:r>
              <a:rPr lang="ru-RU" sz="1400" i="1" dirty="0" smtClean="0">
                <a:solidFill>
                  <a:schemeClr val="accent5">
                    <a:lumMod val="50000"/>
                  </a:schemeClr>
                </a:solidFill>
              </a:rPr>
              <a:t>предоставлять индивидуальную поддержку слабоуспевающим учащимся так же часто, как и остальным</a:t>
            </a:r>
            <a:endParaRPr lang="ru-RU" sz="1400" b="1" i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9072899" y="2585705"/>
            <a:ext cx="311910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ПОДДЕРЖКА И ПОХВАЛА ЗА УЧЕБНЫЕ ДОСТИЖЕНИЯ, ПЕРСОНАЛЬНЫЙ ПОДХОД </a:t>
            </a:r>
          </a:p>
          <a:p>
            <a:r>
              <a:rPr lang="ru-RU" sz="1400" i="1" dirty="0" smtClean="0">
                <a:solidFill>
                  <a:srgbClr val="002060"/>
                </a:solidFill>
              </a:rPr>
              <a:t>хвалить слабоуспевающих учеников за учебные успехи так же часто, как и остальных</a:t>
            </a:r>
            <a:endParaRPr lang="ru-RU" sz="14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8340052" y="4133030"/>
            <a:ext cx="405557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УВАЖИТЕЛЬНОЕ ОТНОШЕНИЕ</a:t>
            </a:r>
            <a:endParaRPr lang="ru-RU" sz="1400" b="1" i="1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i="1" dirty="0" smtClean="0">
                <a:solidFill>
                  <a:srgbClr val="002060"/>
                </a:solidFill>
              </a:rPr>
              <a:t>использовать уважительные слова по отношению к слабоуспевающим ученикам так же часто, как и к остальным ученикам</a:t>
            </a:r>
            <a:endParaRPr lang="ru-RU" sz="1400" b="1" i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ts val="1200"/>
              </a:lnSpc>
            </a:pPr>
            <a:endParaRPr lang="ru-RU" sz="1400" b="1" i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4748192" y="2309204"/>
            <a:ext cx="2695614" cy="2695614"/>
          </a:xfrm>
          <a:prstGeom prst="ellipse">
            <a:avLst/>
          </a:prstGeom>
          <a:solidFill>
            <a:srgbClr val="80A2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847772" y="2877387"/>
            <a:ext cx="2463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МОДЕЛЬ ВЗАИМОДЕЙСТВИЯ «ОЖИДАНИЯ УЧИТЕЛЯ-ДОСТИЖЕНИЯ УЧЕНИКА»</a:t>
            </a:r>
            <a:endParaRPr lang="ru-RU" sz="16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0" y="4354286"/>
            <a:ext cx="345439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1400" dirty="0" smtClean="0">
                <a:solidFill>
                  <a:srgbClr val="44546A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НАХОЖДЕНИЕ УЧЕНИКА В ЗОНЕ «ВЫТЯНУТОЙ РУКИ»</a:t>
            </a:r>
            <a:endParaRPr lang="ru-RU" sz="1400" dirty="0">
              <a:solidFill>
                <a:srgbClr val="44546A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i="1" dirty="0">
                <a:solidFill>
                  <a:srgbClr val="44546A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i="1" dirty="0" smtClean="0">
                <a:solidFill>
                  <a:srgbClr val="002060"/>
                </a:solidFill>
              </a:rPr>
              <a:t>находиться на расстоянии вытянутой руки от слабоуспевающих учеников так же часто, как и от остальных учащихся, в дружественной манере</a:t>
            </a:r>
            <a:endParaRPr lang="ru-RU" sz="14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0" y="1625601"/>
            <a:ext cx="3686629" cy="669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"/>
              </a:lnSpc>
            </a:pPr>
            <a:r>
              <a:rPr lang="ru-RU" sz="1400" i="1" dirty="0" smtClean="0">
                <a:solidFill>
                  <a:schemeClr val="tx2">
                    <a:lumMod val="75000"/>
                  </a:schemeClr>
                </a:solidFill>
              </a:rPr>
              <a:t>необходимо предоставить возможность «слабым» учащимся отвечать так же часто, как и их одноклассникам</a:t>
            </a:r>
            <a:endParaRPr lang="ru-RU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0" y="3183821"/>
            <a:ext cx="3236686" cy="1054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500"/>
              </a:lnSpc>
            </a:pPr>
            <a:r>
              <a:rPr lang="ru-RU" sz="1400" i="1" dirty="0" smtClean="0">
                <a:solidFill>
                  <a:srgbClr val="002060"/>
                </a:solidFill>
              </a:rPr>
              <a:t>слабоуспевающие ученики должны получать обратную связь относительно своей успеваемости в классе так же часто, как и их</a:t>
            </a:r>
          </a:p>
          <a:p>
            <a:pPr>
              <a:lnSpc>
                <a:spcPts val="1500"/>
              </a:lnSpc>
            </a:pPr>
            <a:r>
              <a:rPr lang="ru-RU" sz="1400" i="1" dirty="0" smtClean="0">
                <a:solidFill>
                  <a:srgbClr val="002060"/>
                </a:solidFill>
              </a:rPr>
              <a:t>одноклассники</a:t>
            </a:r>
            <a:endParaRPr lang="ru-RU" sz="1400" dirty="0">
              <a:solidFill>
                <a:srgbClr val="00206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8432800" y="5257562"/>
            <a:ext cx="37592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УДЕРЖАНИЕ ПАУЗЫ МЕЖДУ ВОПРОСОМ И ПРЕРЫВАНИЕМ ОТВЕТА</a:t>
            </a:r>
          </a:p>
          <a:p>
            <a:r>
              <a:rPr lang="ru-RU" sz="1400" i="1" dirty="0" smtClean="0">
                <a:solidFill>
                  <a:schemeClr val="accent5">
                    <a:lumMod val="50000"/>
                  </a:schemeClr>
                </a:solidFill>
              </a:rPr>
              <a:t> предоставить слабоуспевающим ученикам столько же времени для поиска ответа на вопрос или решения задачи, сколько он предоставляет остальным</a:t>
            </a:r>
            <a:endParaRPr lang="ru-RU" sz="1400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1618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1286" y="1252251"/>
            <a:ext cx="5798460" cy="467190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 rot="21128197">
            <a:off x="-1521555" y="-2238948"/>
            <a:ext cx="15855480" cy="2924910"/>
          </a:xfrm>
          <a:prstGeom prst="rect">
            <a:avLst/>
          </a:prstGeom>
          <a:gradFill>
            <a:gsLst>
              <a:gs pos="100000">
                <a:srgbClr val="E3E8F3"/>
              </a:gs>
              <a:gs pos="0">
                <a:srgbClr val="80A2D7">
                  <a:alpha val="20000"/>
                </a:srgbClr>
              </a:gs>
              <a:gs pos="57000">
                <a:srgbClr val="A1C6DB"/>
              </a:gs>
            </a:gsLst>
            <a:path path="rect">
              <a:fillToRect t="100000" r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 rot="499623">
            <a:off x="-7137757" y="-3020376"/>
            <a:ext cx="19917814" cy="3435044"/>
          </a:xfrm>
          <a:prstGeom prst="rect">
            <a:avLst/>
          </a:prstGeom>
          <a:gradFill>
            <a:gsLst>
              <a:gs pos="100000">
                <a:srgbClr val="E3E8F3">
                  <a:alpha val="20000"/>
                </a:srgbClr>
              </a:gs>
              <a:gs pos="0">
                <a:srgbClr val="80A2D7">
                  <a:alpha val="20000"/>
                </a:srgbClr>
              </a:gs>
              <a:gs pos="57000">
                <a:srgbClr val="A1C6DB"/>
              </a:gs>
            </a:gsLst>
            <a:path path="rect">
              <a:fillToRect t="100000" r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11" descr="C:\Users\Администратор\Desktop\СКИРО (2)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84112" y="14514"/>
            <a:ext cx="1346200" cy="1020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524000" y="294072"/>
            <a:ext cx="9143999" cy="707886"/>
          </a:xfrm>
          <a:prstGeom prst="rect">
            <a:avLst/>
          </a:prstGeom>
          <a:effectLst>
            <a:outerShdw blurRad="12700" dist="12700" dir="5400000" sx="99000" sy="99000" algn="ctr" rotWithShape="0">
              <a:schemeClr val="bg1">
                <a:alpha val="50000"/>
              </a:scheme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ПЕДАГОГИЧЕСКИЕ ИНСТРУМЕНТЫ ДЛЯ РАБОТЫ С ОТСТАЮЩИМИ И НЕМОТИВИРОВАННЫМИ УЧАЩИМИСЯ </a:t>
            </a:r>
            <a:endParaRPr lang="ru-RU" sz="20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0" y="2609092"/>
            <a:ext cx="3211285" cy="10310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40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 К ЛИЧНОМУ ОПЫТУ УЧЕНИКА</a:t>
            </a:r>
          </a:p>
          <a:p>
            <a:pPr algn="ctr"/>
            <a:endParaRPr lang="ru-RU" sz="140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ts val="600"/>
              </a:lnSpc>
            </a:pP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400" b="1" i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0" y="1205569"/>
            <a:ext cx="402045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КАЧЕСТВЕННАЯ ЧЕТЫРЕХСТУПЕНЧАТАЯ ОБОСНОВАННАЯ ПОХВАЛА </a:t>
            </a:r>
            <a:endParaRPr lang="ru-RU" sz="14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8200571" y="1240855"/>
            <a:ext cx="399142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ВНИМАТЕЛЬНОЕ СЛУШАНЬЕ</a:t>
            </a:r>
          </a:p>
          <a:p>
            <a:r>
              <a:rPr lang="ru-RU" sz="1400" i="1" dirty="0" smtClean="0">
                <a:solidFill>
                  <a:srgbClr val="002060"/>
                </a:solidFill>
              </a:rPr>
              <a:t>внимательно слушать слабоуспевающих учеников наравне с другими</a:t>
            </a:r>
            <a:endParaRPr lang="ru-RU" sz="14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9072899" y="2585705"/>
            <a:ext cx="3119101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СТИМУЛИРОВАНИЕ МЫШЛЕНИЯ ВОПРОСАМИ БОЛЕЕ ВЫСОКОГО УРОВНЯ</a:t>
            </a:r>
          </a:p>
          <a:p>
            <a:r>
              <a:rPr lang="ru-RU" sz="1400" i="1" dirty="0" smtClean="0">
                <a:solidFill>
                  <a:schemeClr val="accent5">
                    <a:lumMod val="50000"/>
                  </a:schemeClr>
                </a:solidFill>
              </a:rPr>
              <a:t>побуждать слабых учеников думать так же часто, как и других,</a:t>
            </a:r>
          </a:p>
          <a:p>
            <a:r>
              <a:rPr lang="ru-RU" sz="1400" i="1" dirty="0" smtClean="0">
                <a:solidFill>
                  <a:schemeClr val="accent5">
                    <a:lumMod val="50000"/>
                  </a:schemeClr>
                </a:solidFill>
              </a:rPr>
              <a:t>требуя от них большего, чем вспоминания фактов</a:t>
            </a:r>
            <a:endParaRPr lang="ru-RU" sz="1400" b="1" i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4702629" y="2381775"/>
            <a:ext cx="2784720" cy="2695614"/>
          </a:xfrm>
          <a:prstGeom prst="ellipse">
            <a:avLst/>
          </a:prstGeom>
          <a:solidFill>
            <a:srgbClr val="80A2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МОДЕЛЬ ВЗАИМОДЕЙСТВИЯ «ОЖИДАНИЯ УЧИТЕЛЯ-ДОСТИЖЕНИЯ УЧЕНИКА»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0" y="5007428"/>
            <a:ext cx="3454399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1400" dirty="0" smtClean="0">
                <a:solidFill>
                  <a:srgbClr val="44546A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ПОМОЩЬ ПРИ ОТВЕТЕ, НАВОДЯЩИЕ ВОПРОСЫ</a:t>
            </a:r>
            <a:endParaRPr lang="ru-RU" sz="1400" dirty="0">
              <a:solidFill>
                <a:srgbClr val="44546A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i="1" dirty="0">
                <a:solidFill>
                  <a:srgbClr val="44546A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i="1" dirty="0" smtClean="0">
                <a:solidFill>
                  <a:srgbClr val="002060"/>
                </a:solidFill>
              </a:rPr>
              <a:t>помочь ученикам отвечать на вопросы, предоставляя им дополнительную информацию</a:t>
            </a:r>
            <a:endParaRPr lang="ru-RU" sz="14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0" y="1625601"/>
            <a:ext cx="403497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i="1" dirty="0" smtClean="0">
                <a:solidFill>
                  <a:schemeClr val="accent5">
                    <a:lumMod val="50000"/>
                  </a:schemeClr>
                </a:solidFill>
              </a:rPr>
              <a:t>более конкретно говорить слабоуспевающим ученикам о том, почему их работа в классе приемлема и достойна похвалы так же</a:t>
            </a:r>
          </a:p>
          <a:p>
            <a:r>
              <a:rPr lang="ru-RU" sz="1400" i="1" dirty="0" smtClean="0">
                <a:solidFill>
                  <a:schemeClr val="accent5">
                    <a:lumMod val="50000"/>
                  </a:schemeClr>
                </a:solidFill>
              </a:rPr>
              <a:t>часто, как и остальные</a:t>
            </a:r>
            <a:endParaRPr lang="ru-RU" sz="14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0" y="3314450"/>
            <a:ext cx="3236686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>
                <a:solidFill>
                  <a:schemeClr val="accent5">
                    <a:lumMod val="50000"/>
                  </a:schemeClr>
                </a:solidFill>
              </a:rPr>
              <a:t>делать личные комплименты слабоуспевающим учащимся и выражать личный интерес к их жизни вне школы так же часто, как</a:t>
            </a:r>
          </a:p>
          <a:p>
            <a:r>
              <a:rPr lang="ru-RU" sz="1400" i="1" dirty="0" smtClean="0">
                <a:solidFill>
                  <a:schemeClr val="accent5">
                    <a:lumMod val="50000"/>
                  </a:schemeClr>
                </a:solidFill>
              </a:rPr>
              <a:t>и другим ученикам</a:t>
            </a:r>
            <a:endParaRPr lang="ru-RU" sz="14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8432800" y="4735047"/>
            <a:ext cx="37592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УДЕРЖАНИЕ ПАУЗЫ МЕЖДУ ВОПРОСОМ И ПРЕРЫВАНИЕМ ОТВЕТА</a:t>
            </a:r>
          </a:p>
          <a:p>
            <a:r>
              <a:rPr lang="ru-RU" sz="1400" i="1" dirty="0" smtClean="0">
                <a:solidFill>
                  <a:schemeClr val="accent5">
                    <a:lumMod val="50000"/>
                  </a:schemeClr>
                </a:solidFill>
              </a:rPr>
              <a:t> предоставить слабоуспевающим ученикам столько же времени для поиска ответа на вопрос или решения задачи, сколько он предоставляет остальным</a:t>
            </a:r>
            <a:endParaRPr lang="ru-RU" sz="1400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0104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6" name="Группа 1"/>
          <p:cNvGrpSpPr/>
          <p:nvPr/>
        </p:nvGrpSpPr>
        <p:grpSpPr>
          <a:xfrm>
            <a:off x="9574920" y="-3021120"/>
            <a:ext cx="8917920" cy="14608800"/>
            <a:chOff x="9574920" y="-3021120"/>
            <a:chExt cx="8917920" cy="14608800"/>
          </a:xfrm>
        </p:grpSpPr>
        <p:sp>
          <p:nvSpPr>
            <p:cNvPr id="147" name="Прямоугольник 2"/>
            <p:cNvSpPr/>
            <p:nvPr/>
          </p:nvSpPr>
          <p:spPr>
            <a:xfrm rot="3441600" flipH="1">
              <a:off x="10003680" y="-479160"/>
              <a:ext cx="8533080" cy="4563360"/>
            </a:xfrm>
            <a:prstGeom prst="rect">
              <a:avLst/>
            </a:prstGeom>
            <a:gradFill rotWithShape="0">
              <a:gsLst>
                <a:gs pos="0">
                  <a:srgbClr val="80A2D7">
                    <a:alpha val="20000"/>
                  </a:srgbClr>
                </a:gs>
                <a:gs pos="46000">
                  <a:srgbClr val="A1C6DB"/>
                </a:gs>
                <a:gs pos="100000">
                  <a:srgbClr val="E3E8F3">
                    <a:alpha val="20000"/>
                  </a:srgbClr>
                </a:gs>
              </a:gsLst>
              <a:lin ang="4656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pPr algn="ctr" defTabSz="914400">
                <a:lnSpc>
                  <a:spcPct val="100000"/>
                </a:lnSpc>
              </a:pPr>
              <a:endParaRPr lang="ru-RU" sz="1800" b="0" strike="noStrike" spc="-1">
                <a:solidFill>
                  <a:schemeClr val="lt1"/>
                </a:solidFill>
                <a:latin typeface="Calibri"/>
                <a:ea typeface="Arial"/>
              </a:endParaRPr>
            </a:p>
          </p:txBody>
        </p:sp>
        <p:sp>
          <p:nvSpPr>
            <p:cNvPr id="148" name="Прямоугольник 3"/>
            <p:cNvSpPr/>
            <p:nvPr/>
          </p:nvSpPr>
          <p:spPr>
            <a:xfrm rot="17478600">
              <a:off x="8131320" y="3253320"/>
              <a:ext cx="11212920" cy="4563360"/>
            </a:xfrm>
            <a:prstGeom prst="rect">
              <a:avLst/>
            </a:prstGeom>
            <a:gradFill rotWithShape="0">
              <a:gsLst>
                <a:gs pos="0">
                  <a:srgbClr val="80A2D7">
                    <a:alpha val="20000"/>
                  </a:srgbClr>
                </a:gs>
                <a:gs pos="46000">
                  <a:srgbClr val="A1C6DB"/>
                </a:gs>
                <a:gs pos="100000">
                  <a:srgbClr val="E3E8F3">
                    <a:alpha val="20000"/>
                  </a:srgbClr>
                </a:gs>
              </a:gsLst>
              <a:lin ang="6816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pPr algn="ctr" defTabSz="914400">
                <a:lnSpc>
                  <a:spcPct val="100000"/>
                </a:lnSpc>
              </a:pPr>
              <a:endParaRPr lang="ru-RU" sz="1800" b="0" strike="noStrike" spc="-1">
                <a:solidFill>
                  <a:schemeClr val="lt1"/>
                </a:solidFill>
                <a:latin typeface="Calibri"/>
                <a:ea typeface="Arial"/>
              </a:endParaRPr>
            </a:p>
          </p:txBody>
        </p:sp>
      </p:grpSp>
      <p:pic>
        <p:nvPicPr>
          <p:cNvPr id="149" name="Picture 11" descr="C:\Users\Администратор\Desktop\СКИРО (2).pn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10784160" y="237240"/>
            <a:ext cx="1344240" cy="1019160"/>
          </a:xfrm>
          <a:prstGeom prst="rect">
            <a:avLst/>
          </a:prstGeom>
          <a:ln w="0">
            <a:noFill/>
          </a:ln>
        </p:spPr>
      </p:pic>
      <p:sp>
        <p:nvSpPr>
          <p:cNvPr id="150" name="Прямоугольник 5"/>
          <p:cNvSpPr/>
          <p:nvPr/>
        </p:nvSpPr>
        <p:spPr>
          <a:xfrm>
            <a:off x="1523880" y="239760"/>
            <a:ext cx="9142200" cy="952653"/>
          </a:xfrm>
          <a:prstGeom prst="rect">
            <a:avLst/>
          </a:prstGeom>
          <a:noFill/>
          <a:ln w="0">
            <a:noFill/>
          </a:ln>
          <a:effectLst>
            <a:outerShdw blurRad="12600" dist="12600" dir="5400000" sx="99000" sy="99000" algn="ctr" rotWithShape="0">
              <a:schemeClr val="bg1">
                <a:alpha val="50000"/>
              </a:scheme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914400">
              <a:lnSpc>
                <a:spcPct val="100000"/>
              </a:lnSpc>
            </a:pPr>
            <a:r>
              <a:rPr lang="ru-RU" sz="2800" b="0" strike="noStrike" spc="-1" dirty="0" smtClean="0">
                <a:solidFill>
                  <a:srgbClr val="002060"/>
                </a:solidFill>
                <a:latin typeface="Times New Roman"/>
                <a:ea typeface="Arial"/>
              </a:rPr>
              <a:t>СОВРЕМЕННЫЕ ПЕДАГОГИЧЕСКИЕ ТЕХНОЛОГИИ/</a:t>
            </a:r>
          </a:p>
          <a:p>
            <a:pPr algn="ctr" defTabSz="914400">
              <a:lnSpc>
                <a:spcPct val="100000"/>
              </a:lnSpc>
            </a:pPr>
            <a:r>
              <a:rPr lang="ru-RU" sz="2800" spc="-1" dirty="0" smtClean="0">
                <a:solidFill>
                  <a:srgbClr val="002060"/>
                </a:solidFill>
                <a:latin typeface="Times New Roman"/>
                <a:ea typeface="Arial"/>
              </a:rPr>
              <a:t>ЦИФРОВЫЕ ОБРАЗОВАТЕЛЬНЫЕ ТЕХНОЛОГИИ</a:t>
            </a:r>
            <a:r>
              <a:rPr lang="ru-RU" sz="2800" b="0" strike="noStrike" spc="-1" dirty="0" smtClean="0">
                <a:solidFill>
                  <a:srgbClr val="002060"/>
                </a:solidFill>
                <a:latin typeface="Times New Roman"/>
                <a:ea typeface="Arial"/>
              </a:rPr>
              <a:t>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288" y="1431000"/>
            <a:ext cx="12051000" cy="542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5966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6" name="Группа 1"/>
          <p:cNvGrpSpPr/>
          <p:nvPr/>
        </p:nvGrpSpPr>
        <p:grpSpPr>
          <a:xfrm>
            <a:off x="9574920" y="-3021120"/>
            <a:ext cx="8917920" cy="14608800"/>
            <a:chOff x="9574920" y="-3021120"/>
            <a:chExt cx="8917920" cy="14608800"/>
          </a:xfrm>
        </p:grpSpPr>
        <p:sp>
          <p:nvSpPr>
            <p:cNvPr id="147" name="Прямоугольник 2"/>
            <p:cNvSpPr/>
            <p:nvPr/>
          </p:nvSpPr>
          <p:spPr>
            <a:xfrm rot="3441600" flipH="1">
              <a:off x="10003680" y="-479160"/>
              <a:ext cx="8533080" cy="4563360"/>
            </a:xfrm>
            <a:prstGeom prst="rect">
              <a:avLst/>
            </a:prstGeom>
            <a:gradFill rotWithShape="0">
              <a:gsLst>
                <a:gs pos="0">
                  <a:srgbClr val="80A2D7">
                    <a:alpha val="20000"/>
                  </a:srgbClr>
                </a:gs>
                <a:gs pos="46000">
                  <a:srgbClr val="A1C6DB"/>
                </a:gs>
                <a:gs pos="100000">
                  <a:srgbClr val="E3E8F3">
                    <a:alpha val="20000"/>
                  </a:srgbClr>
                </a:gs>
              </a:gsLst>
              <a:lin ang="4656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pPr algn="ctr" defTabSz="914400">
                <a:lnSpc>
                  <a:spcPct val="100000"/>
                </a:lnSpc>
              </a:pPr>
              <a:endParaRPr lang="ru-RU" sz="1800" b="0" strike="noStrike" spc="-1">
                <a:solidFill>
                  <a:schemeClr val="lt1"/>
                </a:solidFill>
                <a:latin typeface="Calibri"/>
                <a:ea typeface="Arial"/>
              </a:endParaRPr>
            </a:p>
          </p:txBody>
        </p:sp>
        <p:sp>
          <p:nvSpPr>
            <p:cNvPr id="148" name="Прямоугольник 3"/>
            <p:cNvSpPr/>
            <p:nvPr/>
          </p:nvSpPr>
          <p:spPr>
            <a:xfrm rot="17478600">
              <a:off x="8131320" y="3253320"/>
              <a:ext cx="11212920" cy="4563360"/>
            </a:xfrm>
            <a:prstGeom prst="rect">
              <a:avLst/>
            </a:prstGeom>
            <a:gradFill rotWithShape="0">
              <a:gsLst>
                <a:gs pos="0">
                  <a:srgbClr val="80A2D7">
                    <a:alpha val="20000"/>
                  </a:srgbClr>
                </a:gs>
                <a:gs pos="46000">
                  <a:srgbClr val="A1C6DB"/>
                </a:gs>
                <a:gs pos="100000">
                  <a:srgbClr val="E3E8F3">
                    <a:alpha val="20000"/>
                  </a:srgbClr>
                </a:gs>
              </a:gsLst>
              <a:lin ang="6816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pPr algn="ctr" defTabSz="914400">
                <a:lnSpc>
                  <a:spcPct val="100000"/>
                </a:lnSpc>
              </a:pPr>
              <a:endParaRPr lang="ru-RU" sz="1800" b="0" strike="noStrike" spc="-1">
                <a:solidFill>
                  <a:schemeClr val="lt1"/>
                </a:solidFill>
                <a:latin typeface="Calibri"/>
                <a:ea typeface="Arial"/>
              </a:endParaRPr>
            </a:p>
          </p:txBody>
        </p:sp>
      </p:grpSp>
      <p:pic>
        <p:nvPicPr>
          <p:cNvPr id="149" name="Picture 11" descr="C:\Users\Администратор\Desktop\СКИРО (2).pn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10784160" y="237240"/>
            <a:ext cx="1344240" cy="1019160"/>
          </a:xfrm>
          <a:prstGeom prst="rect">
            <a:avLst/>
          </a:prstGeom>
          <a:ln w="0">
            <a:noFill/>
          </a:ln>
        </p:spPr>
      </p:pic>
      <p:sp>
        <p:nvSpPr>
          <p:cNvPr id="150" name="Прямоугольник 5"/>
          <p:cNvSpPr/>
          <p:nvPr/>
        </p:nvSpPr>
        <p:spPr>
          <a:xfrm>
            <a:off x="1523880" y="239760"/>
            <a:ext cx="9142200" cy="952653"/>
          </a:xfrm>
          <a:prstGeom prst="rect">
            <a:avLst/>
          </a:prstGeom>
          <a:noFill/>
          <a:ln w="0">
            <a:noFill/>
          </a:ln>
          <a:effectLst>
            <a:outerShdw blurRad="12600" dist="12600" dir="5400000" sx="99000" sy="99000" algn="ctr" rotWithShape="0">
              <a:schemeClr val="bg1">
                <a:alpha val="50000"/>
              </a:scheme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914400">
              <a:lnSpc>
                <a:spcPct val="100000"/>
              </a:lnSpc>
            </a:pPr>
            <a:r>
              <a:rPr lang="ru-RU" sz="2800" b="0" strike="noStrike" spc="-1" dirty="0" smtClean="0">
                <a:solidFill>
                  <a:srgbClr val="002060"/>
                </a:solidFill>
                <a:latin typeface="Times New Roman"/>
                <a:ea typeface="Arial"/>
              </a:rPr>
              <a:t>СОВРЕМЕННЫЕ ПЕДАГОГИЧЕСКИЕ ТЕХНОЛОГИИ </a:t>
            </a:r>
          </a:p>
          <a:p>
            <a:pPr algn="ctr" defTabSz="914400">
              <a:lnSpc>
                <a:spcPct val="100000"/>
              </a:lnSpc>
            </a:pPr>
            <a:r>
              <a:rPr lang="ru-RU" sz="2800" spc="-1" dirty="0" smtClean="0">
                <a:solidFill>
                  <a:srgbClr val="002060"/>
                </a:solidFill>
                <a:latin typeface="Times New Roman"/>
              </a:rPr>
              <a:t>ЦОС</a:t>
            </a:r>
            <a:endParaRPr lang="ru-RU" sz="2800" b="0" strike="noStrike" spc="-1" dirty="0">
              <a:solidFill>
                <a:srgbClr val="000000"/>
              </a:solidFill>
              <a:latin typeface="Open Sans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4676" y="1633198"/>
            <a:ext cx="10980000" cy="468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9394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19975" y="324849"/>
            <a:ext cx="111372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</a:rPr>
              <a:t>ДОКУМЕНТЫ РЕГЛАМЕНТИРУЮЩИЕ ДЕЯТЕЛЬНОСТЬ ПО РЕАЛИЗАЦИИ ПРОЕКТА</a:t>
            </a:r>
            <a:endParaRPr lang="ru-RU" sz="2000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2109019546"/>
              </p:ext>
            </p:extLst>
          </p:nvPr>
        </p:nvGraphicFramePr>
        <p:xfrm>
          <a:off x="623392" y="1412776"/>
          <a:ext cx="11072219" cy="50576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Picture 11" descr="C:\Users\Администратор\Desktop\СКИРО (2)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84112" y="14514"/>
            <a:ext cx="1346200" cy="1020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73844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>
            <a:extLst>
              <a:ext uri="{FF2B5EF4-FFF2-40B4-BE49-F238E27FC236}">
                <a16:creationId xmlns:a16="http://schemas.microsoft.com/office/drawing/2014/main" xmlns="" id="{3A5BF351-C8DF-4400-9C96-B1ACA896C1F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6437" y="1278844"/>
            <a:ext cx="5734041" cy="32743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xmlns="" id="{1DB5318F-2394-4AB2-82FA-EDF6BD88CD2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83846" y="3683180"/>
            <a:ext cx="5664041" cy="28995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6BC84D1D-E4C9-4973-B4F2-463D76BF06B3}"/>
              </a:ext>
            </a:extLst>
          </p:cNvPr>
          <p:cNvSpPr txBox="1"/>
          <p:nvPr/>
        </p:nvSpPr>
        <p:spPr>
          <a:xfrm>
            <a:off x="7815867" y="787384"/>
            <a:ext cx="324783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4"/>
              </a:rPr>
              <a:t>https://</a:t>
            </a:r>
            <a:r>
              <a:rPr lang="ru-RU" dirty="0" err="1">
                <a:hlinkClick r:id="rId4"/>
              </a:rPr>
              <a:t>моиуроки.рф</a:t>
            </a:r>
            <a:endParaRPr lang="ru-RU" dirty="0"/>
          </a:p>
          <a:p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F3ADA7C3-A767-4C9D-A973-00263BA81EB2}"/>
              </a:ext>
            </a:extLst>
          </p:cNvPr>
          <p:cNvSpPr txBox="1"/>
          <p:nvPr/>
        </p:nvSpPr>
        <p:spPr>
          <a:xfrm>
            <a:off x="7506122" y="429078"/>
            <a:ext cx="23059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Библиотека ЦОК: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5D7F21FA-05D8-4541-904F-194F85EAEEF3}"/>
              </a:ext>
            </a:extLst>
          </p:cNvPr>
          <p:cNvSpPr txBox="1"/>
          <p:nvPr/>
        </p:nvSpPr>
        <p:spPr>
          <a:xfrm>
            <a:off x="7506122" y="1629407"/>
            <a:ext cx="23059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ФГИС «Моя школа»: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ED1C7F55-BCF3-4F56-81CF-12FA0C75F96F}"/>
              </a:ext>
            </a:extLst>
          </p:cNvPr>
          <p:cNvSpPr txBox="1"/>
          <p:nvPr/>
        </p:nvSpPr>
        <p:spPr>
          <a:xfrm>
            <a:off x="7815867" y="2224241"/>
            <a:ext cx="291737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5"/>
              </a:rPr>
              <a:t>https://myschool.edu.ru/</a:t>
            </a:r>
            <a:endParaRPr lang="ru-RU" dirty="0"/>
          </a:p>
          <a:p>
            <a:endParaRPr lang="ru-RU" dirty="0"/>
          </a:p>
        </p:txBody>
      </p:sp>
      <p:pic>
        <p:nvPicPr>
          <p:cNvPr id="26" name="Рисунок 25">
            <a:extLst>
              <a:ext uri="{FF2B5EF4-FFF2-40B4-BE49-F238E27FC236}">
                <a16:creationId xmlns:a16="http://schemas.microsoft.com/office/drawing/2014/main" xmlns="" id="{A465E4C2-7ACB-4DCB-9DB5-CA20CE31628D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250" y="161513"/>
            <a:ext cx="1150371" cy="85114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914399" y="13579"/>
            <a:ext cx="699298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</a:rPr>
              <a:t>Универсальная библиотека цифрового образовательного контента</a:t>
            </a:r>
            <a:endParaRPr lang="ru-RU" sz="28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5576" y="5132973"/>
            <a:ext cx="597460" cy="59746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14400" y="4598125"/>
            <a:ext cx="245581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b="1">
                <a:solidFill>
                  <a:srgbClr val="C00000"/>
                </a:solidFill>
                <a:latin typeface="Segoe UI"/>
              </a:rPr>
              <a:t>Для полноценной работы сервисов необходимо наличие у ученика подтвержденной учетной записи на ЕПГУ</a:t>
            </a:r>
            <a:endParaRPr lang="ru-RU" b="1" dirty="0">
              <a:solidFill>
                <a:srgbClr val="C00000"/>
              </a:solidFill>
              <a:latin typeface="Segoe UI"/>
            </a:endParaRPr>
          </a:p>
        </p:txBody>
      </p:sp>
    </p:spTree>
    <p:extLst>
      <p:ext uri="{BB962C8B-B14F-4D97-AF65-F5344CB8AC3E}">
        <p14:creationId xmlns:p14="http://schemas.microsoft.com/office/powerpoint/2010/main" val="16318799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C3C82EA1-56D6-4A46-9AFC-3319B7B8137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752" y="248797"/>
            <a:ext cx="1012878" cy="90757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771E4886-BE21-4C7B-ABA2-B9D9504E285C}"/>
              </a:ext>
            </a:extLst>
          </p:cNvPr>
          <p:cNvSpPr txBox="1"/>
          <p:nvPr/>
        </p:nvSpPr>
        <p:spPr>
          <a:xfrm>
            <a:off x="1099243" y="816967"/>
            <a:ext cx="5292679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dirty="0"/>
              <a:t>Федеральный закон от 24.06.2025 № 156-ФЗ</a:t>
            </a:r>
          </a:p>
          <a:p>
            <a:pPr algn="ctr"/>
            <a:r>
              <a:rPr lang="ru-RU" dirty="0"/>
              <a:t>"О создании многофункционального сервиса обмена информацией и о внесении изменений в отдельные законодательные акты Российской Федерации"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D5A92C9A-03F8-4C79-8DFD-7467E66E207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9848" y="2441358"/>
            <a:ext cx="5630977" cy="37627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A87FD424-D3C1-4A87-88AE-7223CBBCC26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12458" y="1636321"/>
            <a:ext cx="5039593" cy="26864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3DCF045F-C694-40E5-9155-B3C4F6D9056E}"/>
              </a:ext>
            </a:extLst>
          </p:cNvPr>
          <p:cNvSpPr txBox="1"/>
          <p:nvPr/>
        </p:nvSpPr>
        <p:spPr>
          <a:xfrm>
            <a:off x="6882414" y="702586"/>
            <a:ext cx="437447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Распоряжение Правительства Российской Федерации от 12.07.2025 № 1880-р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1966BE7A-BB52-4DC8-AB66-B943C6C0968E}"/>
              </a:ext>
            </a:extLst>
          </p:cNvPr>
          <p:cNvSpPr txBox="1"/>
          <p:nvPr/>
        </p:nvSpPr>
        <p:spPr>
          <a:xfrm>
            <a:off x="8267333" y="4898513"/>
            <a:ext cx="348663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Внести изменения в положения о </a:t>
            </a:r>
            <a:r>
              <a:rPr lang="ru-RU" b="1" dirty="0" err="1">
                <a:solidFill>
                  <a:srgbClr val="FF0000"/>
                </a:solidFill>
              </a:rPr>
              <a:t>Сферум</a:t>
            </a:r>
            <a:r>
              <a:rPr lang="ru-RU" b="1" dirty="0">
                <a:solidFill>
                  <a:srgbClr val="FF0000"/>
                </a:solidFill>
              </a:rPr>
              <a:t> школ!!!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E8615FAD-FDD5-4520-909D-23B79D23B7F2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94167" y="4609790"/>
            <a:ext cx="802266" cy="1151344"/>
          </a:xfrm>
          <a:prstGeom prst="rect">
            <a:avLst/>
          </a:prstGeom>
        </p:spPr>
      </p:pic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xmlns="" id="{DB18DA1F-5E97-4D41-BEC6-B80CCF16E0E7}"/>
              </a:ext>
            </a:extLst>
          </p:cNvPr>
          <p:cNvCxnSpPr>
            <a:cxnSpLocks/>
          </p:cNvCxnSpPr>
          <p:nvPr/>
        </p:nvCxnSpPr>
        <p:spPr>
          <a:xfrm>
            <a:off x="6882414" y="4689526"/>
            <a:ext cx="0" cy="1949777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9A12CB20-0BC2-4A4A-94D3-48EB10CB03B7}"/>
              </a:ext>
            </a:extLst>
          </p:cNvPr>
          <p:cNvSpPr txBox="1"/>
          <p:nvPr/>
        </p:nvSpPr>
        <p:spPr>
          <a:xfrm>
            <a:off x="7370621" y="5804738"/>
            <a:ext cx="448988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Постановление Правительства Российской Федерации от 11.10.2023 № 1678</a:t>
            </a:r>
          </a:p>
        </p:txBody>
      </p:sp>
    </p:spTree>
    <p:extLst>
      <p:ext uri="{BB962C8B-B14F-4D97-AF65-F5344CB8AC3E}">
        <p14:creationId xmlns:p14="http://schemas.microsoft.com/office/powerpoint/2010/main" val="382661746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омб 3"/>
          <p:cNvSpPr/>
          <p:nvPr/>
        </p:nvSpPr>
        <p:spPr>
          <a:xfrm>
            <a:off x="3825240" y="2352675"/>
            <a:ext cx="3761105" cy="2152650"/>
          </a:xfrm>
          <a:prstGeom prst="diamond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altLang="en-US" sz="1350"/>
          </a:p>
        </p:txBody>
      </p:sp>
      <p:cxnSp>
        <p:nvCxnSpPr>
          <p:cNvPr id="5" name="Прямое соединение 4"/>
          <p:cNvCxnSpPr/>
          <p:nvPr/>
        </p:nvCxnSpPr>
        <p:spPr>
          <a:xfrm>
            <a:off x="0" y="3429001"/>
            <a:ext cx="3926205" cy="80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ое соединение 5"/>
          <p:cNvCxnSpPr>
            <a:endCxn id="4" idx="0"/>
          </p:cNvCxnSpPr>
          <p:nvPr/>
        </p:nvCxnSpPr>
        <p:spPr>
          <a:xfrm>
            <a:off x="5690235" y="819628"/>
            <a:ext cx="15875" cy="15330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ое соединение 6"/>
          <p:cNvCxnSpPr>
            <a:stCxn id="4" idx="3"/>
          </p:cNvCxnSpPr>
          <p:nvPr/>
        </p:nvCxnSpPr>
        <p:spPr>
          <a:xfrm>
            <a:off x="7586345" y="3429000"/>
            <a:ext cx="4605655" cy="190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ое соединение 7"/>
          <p:cNvCxnSpPr/>
          <p:nvPr/>
        </p:nvCxnSpPr>
        <p:spPr>
          <a:xfrm>
            <a:off x="5811520" y="4497706"/>
            <a:ext cx="0" cy="152114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Текстовое поле 8"/>
          <p:cNvSpPr txBox="1"/>
          <p:nvPr/>
        </p:nvSpPr>
        <p:spPr>
          <a:xfrm>
            <a:off x="4572001" y="2790899"/>
            <a:ext cx="227896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altLang="en-US" sz="1500" b="1" dirty="0" smtClean="0">
              <a:ln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entury Schoolbook" panose="02040604050505020304" charset="0"/>
              <a:cs typeface="Century Schoolbook" panose="02040604050505020304" charset="0"/>
            </a:endParaRPr>
          </a:p>
          <a:p>
            <a:pPr algn="ctr"/>
            <a:r>
              <a:rPr lang="ru-RU" altLang="en-US" sz="1500" b="1" dirty="0" smtClean="0">
                <a:ln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Schoolbook" panose="02040604050505020304" charset="0"/>
                <a:cs typeface="Century Schoolbook" panose="02040604050505020304" charset="0"/>
              </a:rPr>
              <a:t>ПРИЧИНЫ УЧЕБНОЙ НЕУСПЕШНОСТИ</a:t>
            </a:r>
            <a:endParaRPr lang="ru-RU" altLang="en-US" sz="1500" b="1" dirty="0">
              <a:ln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entury Schoolbook" panose="02040604050505020304" charset="0"/>
              <a:cs typeface="Century Schoolbook" panose="02040604050505020304" charset="0"/>
            </a:endParaRPr>
          </a:p>
        </p:txBody>
      </p:sp>
      <p:sp>
        <p:nvSpPr>
          <p:cNvPr id="10" name="Текстовое поле 9"/>
          <p:cNvSpPr txBox="1"/>
          <p:nvPr/>
        </p:nvSpPr>
        <p:spPr>
          <a:xfrm>
            <a:off x="196949" y="513032"/>
            <a:ext cx="526415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en-US" sz="15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Schoolbook" panose="02040604050505020304" charset="0"/>
                <a:cs typeface="Century Schoolbook" panose="02040604050505020304" charset="0"/>
              </a:rPr>
              <a:t>С точки зрения УЧЕНИКА</a:t>
            </a:r>
            <a:endParaRPr lang="ru-RU" altLang="en-US" sz="1500" b="1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entury Schoolbook" panose="02040604050505020304" charset="0"/>
              <a:cs typeface="Century Schoolbook" panose="02040604050505020304" charset="0"/>
            </a:endParaRPr>
          </a:p>
        </p:txBody>
      </p:sp>
      <p:sp>
        <p:nvSpPr>
          <p:cNvPr id="11" name="Текстовое поле 10"/>
          <p:cNvSpPr txBox="1"/>
          <p:nvPr/>
        </p:nvSpPr>
        <p:spPr>
          <a:xfrm>
            <a:off x="7627034" y="609160"/>
            <a:ext cx="512127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en-US" sz="15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Schoolbook" panose="02040604050505020304" charset="0"/>
                <a:cs typeface="Century Schoolbook" panose="02040604050505020304" charset="0"/>
              </a:rPr>
              <a:t>С точки зрения РОДИТЕЛЯ</a:t>
            </a:r>
            <a:endParaRPr lang="ru-RU" altLang="en-US" sz="1500" b="1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entury Schoolbook" panose="02040604050505020304" charset="0"/>
              <a:cs typeface="Century Schoolbook" panose="02040604050505020304" charset="0"/>
            </a:endParaRPr>
          </a:p>
        </p:txBody>
      </p:sp>
      <p:sp>
        <p:nvSpPr>
          <p:cNvPr id="12" name="Текстовое поле 11"/>
          <p:cNvSpPr txBox="1"/>
          <p:nvPr/>
        </p:nvSpPr>
        <p:spPr>
          <a:xfrm>
            <a:off x="283846" y="3535681"/>
            <a:ext cx="355663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en-US" sz="15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Schoolbook" panose="02040604050505020304" charset="0"/>
                <a:cs typeface="Century Schoolbook" panose="02040604050505020304" charset="0"/>
              </a:rPr>
              <a:t>С точки зрения УЧИТЕЛЯ</a:t>
            </a:r>
            <a:endParaRPr lang="ru-RU" altLang="en-US" sz="1500" b="1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entury Schoolbook" panose="02040604050505020304" charset="0"/>
              <a:cs typeface="Century Schoolbook" panose="02040604050505020304" charset="0"/>
            </a:endParaRPr>
          </a:p>
        </p:txBody>
      </p:sp>
      <p:sp>
        <p:nvSpPr>
          <p:cNvPr id="13" name="Текстовое поле 12"/>
          <p:cNvSpPr txBox="1"/>
          <p:nvPr/>
        </p:nvSpPr>
        <p:spPr>
          <a:xfrm>
            <a:off x="7779434" y="3616863"/>
            <a:ext cx="422030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en-US" sz="15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Schoolbook" panose="02040604050505020304" charset="0"/>
                <a:cs typeface="Century Schoolbook" panose="02040604050505020304" charset="0"/>
              </a:rPr>
              <a:t>С точки зрения ДИРЕКТОРА ШКОЛЫ</a:t>
            </a:r>
            <a:endParaRPr lang="ru-RU" altLang="en-US" sz="1500" b="1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entury Schoolbook" panose="02040604050505020304" charset="0"/>
              <a:cs typeface="Century Schoolbook" panose="020406040505050203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3864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омб 3"/>
          <p:cNvSpPr/>
          <p:nvPr/>
        </p:nvSpPr>
        <p:spPr>
          <a:xfrm>
            <a:off x="3825240" y="2352675"/>
            <a:ext cx="3761105" cy="2152650"/>
          </a:xfrm>
          <a:prstGeom prst="diamond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altLang="en-US" sz="1350"/>
          </a:p>
        </p:txBody>
      </p:sp>
      <p:cxnSp>
        <p:nvCxnSpPr>
          <p:cNvPr id="5" name="Прямое соединение 4"/>
          <p:cNvCxnSpPr/>
          <p:nvPr/>
        </p:nvCxnSpPr>
        <p:spPr>
          <a:xfrm>
            <a:off x="0" y="3429001"/>
            <a:ext cx="3926205" cy="80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ое соединение 5"/>
          <p:cNvCxnSpPr>
            <a:endCxn id="4" idx="0"/>
          </p:cNvCxnSpPr>
          <p:nvPr/>
        </p:nvCxnSpPr>
        <p:spPr>
          <a:xfrm>
            <a:off x="5690235" y="819628"/>
            <a:ext cx="15875" cy="15330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ое соединение 6"/>
          <p:cNvCxnSpPr>
            <a:stCxn id="4" idx="3"/>
          </p:cNvCxnSpPr>
          <p:nvPr/>
        </p:nvCxnSpPr>
        <p:spPr>
          <a:xfrm>
            <a:off x="7586345" y="3429000"/>
            <a:ext cx="4605655" cy="190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ое соединение 7"/>
          <p:cNvCxnSpPr/>
          <p:nvPr/>
        </p:nvCxnSpPr>
        <p:spPr>
          <a:xfrm>
            <a:off x="5811520" y="4497706"/>
            <a:ext cx="0" cy="152114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Текстовое поле 8"/>
          <p:cNvSpPr txBox="1"/>
          <p:nvPr/>
        </p:nvSpPr>
        <p:spPr>
          <a:xfrm>
            <a:off x="4572001" y="2790899"/>
            <a:ext cx="227896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altLang="en-US" sz="1500" b="1" dirty="0" smtClean="0">
              <a:ln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entury Schoolbook" panose="02040604050505020304" charset="0"/>
              <a:cs typeface="Century Schoolbook" panose="02040604050505020304" charset="0"/>
            </a:endParaRPr>
          </a:p>
          <a:p>
            <a:pPr algn="ctr"/>
            <a:r>
              <a:rPr lang="ru-RU" altLang="en-US" sz="1500" b="1" dirty="0" smtClean="0">
                <a:ln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Schoolbook" panose="02040604050505020304" charset="0"/>
                <a:cs typeface="Century Schoolbook" panose="02040604050505020304" charset="0"/>
              </a:rPr>
              <a:t>ПРИЧИНЫ УЧЕБНОЙ НЕУСПЕШНОСТИ</a:t>
            </a:r>
            <a:endParaRPr lang="ru-RU" altLang="en-US" sz="1500" b="1" dirty="0">
              <a:ln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entury Schoolbook" panose="02040604050505020304" charset="0"/>
              <a:cs typeface="Century Schoolbook" panose="02040604050505020304" charset="0"/>
            </a:endParaRPr>
          </a:p>
        </p:txBody>
      </p:sp>
      <p:sp>
        <p:nvSpPr>
          <p:cNvPr id="10" name="Текстовое поле 9"/>
          <p:cNvSpPr txBox="1"/>
          <p:nvPr/>
        </p:nvSpPr>
        <p:spPr>
          <a:xfrm>
            <a:off x="325890" y="1097584"/>
            <a:ext cx="526415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en-US" sz="15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Schoolbook" panose="02040604050505020304" charset="0"/>
                <a:cs typeface="Century Schoolbook" panose="02040604050505020304" charset="0"/>
              </a:rPr>
              <a:t>С точки зрения УЧЕНИКА</a:t>
            </a:r>
            <a:endParaRPr lang="ru-RU" altLang="en-US" sz="1500" b="1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entury Schoolbook" panose="02040604050505020304" charset="0"/>
              <a:cs typeface="Century Schoolbook" panose="02040604050505020304" charset="0"/>
            </a:endParaRPr>
          </a:p>
        </p:txBody>
      </p:sp>
      <p:sp>
        <p:nvSpPr>
          <p:cNvPr id="11" name="Текстовое поле 10"/>
          <p:cNvSpPr txBox="1"/>
          <p:nvPr/>
        </p:nvSpPr>
        <p:spPr>
          <a:xfrm>
            <a:off x="7070725" y="1002052"/>
            <a:ext cx="512127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en-US" sz="15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Schoolbook" panose="02040604050505020304" charset="0"/>
                <a:cs typeface="Century Schoolbook" panose="02040604050505020304" charset="0"/>
              </a:rPr>
              <a:t>С точки зрения РОДИТЕЛЯ</a:t>
            </a:r>
            <a:endParaRPr lang="ru-RU" altLang="en-US" sz="1500" b="1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entury Schoolbook" panose="02040604050505020304" charset="0"/>
              <a:cs typeface="Century Schoolbook" panose="02040604050505020304" charset="0"/>
            </a:endParaRPr>
          </a:p>
        </p:txBody>
      </p:sp>
      <p:sp>
        <p:nvSpPr>
          <p:cNvPr id="12" name="Текстовое поле 11"/>
          <p:cNvSpPr txBox="1"/>
          <p:nvPr/>
        </p:nvSpPr>
        <p:spPr>
          <a:xfrm>
            <a:off x="283846" y="3535681"/>
            <a:ext cx="355663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en-US" sz="15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Schoolbook" panose="02040604050505020304" charset="0"/>
                <a:cs typeface="Century Schoolbook" panose="02040604050505020304" charset="0"/>
              </a:rPr>
              <a:t>С точки зрения УЧИТЕЛЯ, ДИРЕКТОРА ШКОЛЫ</a:t>
            </a:r>
            <a:endParaRPr lang="ru-RU" altLang="en-US" sz="1500" b="1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entury Schoolbook" panose="02040604050505020304" charset="0"/>
              <a:cs typeface="Century Schoolbook" panose="02040604050505020304" charset="0"/>
            </a:endParaRPr>
          </a:p>
        </p:txBody>
      </p:sp>
      <p:sp>
        <p:nvSpPr>
          <p:cNvPr id="13" name="Текстовое поле 12"/>
          <p:cNvSpPr txBox="1"/>
          <p:nvPr/>
        </p:nvSpPr>
        <p:spPr>
          <a:xfrm>
            <a:off x="7597727" y="3726477"/>
            <a:ext cx="422030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en-US" sz="15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Schoolbook" panose="02040604050505020304" charset="0"/>
                <a:cs typeface="Century Schoolbook" panose="02040604050505020304" charset="0"/>
              </a:rPr>
              <a:t>ЧТО ОТЛИЧАЕТ РЕЗИЛЬЕНТНЫЕ ШКОЛЫ?</a:t>
            </a:r>
            <a:endParaRPr lang="ru-RU" altLang="en-US" sz="1500" b="1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entury Schoolbook" panose="02040604050505020304" charset="0"/>
              <a:cs typeface="Century Schoolbook" panose="0204060405050502030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970" y="1506011"/>
            <a:ext cx="448459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dirty="0" smtClean="0">
                <a:solidFill>
                  <a:srgbClr val="002060"/>
                </a:solidFill>
              </a:rPr>
              <a:t>- Недостаточные </a:t>
            </a:r>
            <a:r>
              <a:rPr lang="ru-RU" dirty="0">
                <a:solidFill>
                  <a:srgbClr val="002060"/>
                </a:solidFill>
              </a:rPr>
              <a:t>способности</a:t>
            </a:r>
          </a:p>
          <a:p>
            <a:pPr lvl="0">
              <a:buFontTx/>
              <a:buChar char="-"/>
            </a:pPr>
            <a:r>
              <a:rPr lang="ru-RU" dirty="0">
                <a:solidFill>
                  <a:srgbClr val="002060"/>
                </a:solidFill>
              </a:rPr>
              <a:t>Недостаточные усилия, неспособность себя организовать</a:t>
            </a:r>
          </a:p>
          <a:p>
            <a:pPr lvl="0">
              <a:buFontTx/>
              <a:buChar char="-"/>
            </a:pPr>
            <a:r>
              <a:rPr lang="ru-RU" dirty="0">
                <a:solidFill>
                  <a:srgbClr val="002060"/>
                </a:solidFill>
              </a:rPr>
              <a:t>Приоритет другой деятельности, например спорта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070725" y="1421512"/>
            <a:ext cx="36401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Tx/>
              <a:buChar char="-"/>
            </a:pPr>
            <a:r>
              <a:rPr lang="ru-RU" sz="1600" dirty="0">
                <a:solidFill>
                  <a:srgbClr val="002060"/>
                </a:solidFill>
              </a:rPr>
              <a:t>Недостаточное усердие ученика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96949" y="4497706"/>
            <a:ext cx="42023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Tx/>
              <a:buChar char="-"/>
            </a:pPr>
            <a:r>
              <a:rPr lang="ru-RU" dirty="0">
                <a:solidFill>
                  <a:srgbClr val="002060"/>
                </a:solidFill>
              </a:rPr>
              <a:t>Недостаточные способности ученика</a:t>
            </a:r>
          </a:p>
          <a:p>
            <a:pPr lvl="0">
              <a:buFontTx/>
              <a:buChar char="-"/>
            </a:pPr>
            <a:r>
              <a:rPr lang="ru-RU" dirty="0" err="1">
                <a:solidFill>
                  <a:srgbClr val="002060"/>
                </a:solidFill>
              </a:rPr>
              <a:t>Немотивированность</a:t>
            </a:r>
            <a:r>
              <a:rPr lang="ru-RU" dirty="0">
                <a:solidFill>
                  <a:srgbClr val="002060"/>
                </a:solidFill>
              </a:rPr>
              <a:t> ученика</a:t>
            </a:r>
          </a:p>
          <a:p>
            <a:pPr lvl="0">
              <a:buFontTx/>
              <a:buChar char="-"/>
            </a:pPr>
            <a:r>
              <a:rPr lang="ru-RU" dirty="0">
                <a:solidFill>
                  <a:srgbClr val="002060"/>
                </a:solidFill>
              </a:rPr>
              <a:t>Отсутствие поддержки и помощи в семье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978853" y="59448"/>
            <a:ext cx="922237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1600" dirty="0">
                <a:ln w="3175">
                  <a:noFill/>
                </a:ln>
                <a:solidFill>
                  <a:srgbClr val="002060"/>
                </a:solidFill>
                <a:effectLst>
                  <a:outerShdw blurRad="38100" dist="25400" dir="5400000" algn="ctr" rotWithShape="0">
                    <a:prstClr val="white">
                      <a:alpha val="5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ПРИЧИНЫ </a:t>
            </a:r>
            <a:r>
              <a:rPr lang="ru-RU" sz="1600" dirty="0" smtClean="0">
                <a:ln w="3175">
                  <a:noFill/>
                </a:ln>
                <a:solidFill>
                  <a:srgbClr val="002060"/>
                </a:solidFill>
                <a:effectLst>
                  <a:outerShdw blurRad="38100" dist="25400" dir="5400000" algn="ctr" rotWithShape="0">
                    <a:prstClr val="white">
                      <a:alpha val="5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НЕУСПЕХА </a:t>
            </a:r>
            <a:r>
              <a:rPr lang="ru-RU" sz="1600" dirty="0">
                <a:ln w="3175">
                  <a:noFill/>
                </a:ln>
                <a:solidFill>
                  <a:srgbClr val="002060"/>
                </a:solidFill>
                <a:effectLst>
                  <a:outerShdw blurRad="38100" dist="25400" dir="5400000" algn="ctr" rotWithShape="0">
                    <a:prstClr val="white">
                      <a:alpha val="5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УЧЕБЕ С ТОЧКИ ЗРЕНИЯ ВСЕХ УЧАСТНИКОВ ОБРАЗОВАТЕЛЬНОГО ПРОЦЕССА</a:t>
            </a:r>
          </a:p>
          <a:p>
            <a:pPr lvl="0" algn="ctr"/>
            <a:r>
              <a:rPr lang="ru-RU" sz="1600" i="1" dirty="0">
                <a:ln w="3175">
                  <a:noFill/>
                </a:ln>
                <a:solidFill>
                  <a:srgbClr val="002060"/>
                </a:solidFill>
                <a:effectLst>
                  <a:outerShdw blurRad="38100" dist="25400" dir="5400000" algn="ctr" rotWithShape="0">
                    <a:prstClr val="white">
                      <a:alpha val="5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(исследование </a:t>
            </a:r>
            <a:r>
              <a:rPr lang="ru-RU" sz="1600" i="1" dirty="0" err="1">
                <a:ln w="3175">
                  <a:noFill/>
                </a:ln>
                <a:solidFill>
                  <a:srgbClr val="002060"/>
                </a:solidFill>
                <a:effectLst>
                  <a:outerShdw blurRad="38100" dist="25400" dir="5400000" algn="ctr" rotWithShape="0">
                    <a:prstClr val="white">
                      <a:alpha val="5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резильентных</a:t>
            </a:r>
            <a:r>
              <a:rPr lang="ru-RU" sz="1600" i="1" dirty="0">
                <a:ln w="3175">
                  <a:noFill/>
                </a:ln>
                <a:solidFill>
                  <a:srgbClr val="002060"/>
                </a:solidFill>
                <a:effectLst>
                  <a:outerShdw blurRad="38100" dist="25400" dir="5400000" algn="ctr" rotWithShape="0">
                    <a:prstClr val="white">
                      <a:alpha val="5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Российских школ)</a:t>
            </a: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69098" y="87167"/>
            <a:ext cx="1347333" cy="1024217"/>
          </a:xfrm>
          <a:prstGeom prst="rect">
            <a:avLst/>
          </a:prstGeom>
        </p:spPr>
      </p:pic>
      <p:sp>
        <p:nvSpPr>
          <p:cNvPr id="18" name="Прямоугольник 17"/>
          <p:cNvSpPr/>
          <p:nvPr/>
        </p:nvSpPr>
        <p:spPr>
          <a:xfrm>
            <a:off x="7070725" y="3819354"/>
            <a:ext cx="418436" cy="410324"/>
          </a:xfrm>
          <a:prstGeom prst="rect">
            <a:avLst/>
          </a:prstGeom>
          <a:blipFill>
            <a:blip r:embed="rId3" cstate="email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-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0" name="TextBox 19"/>
          <p:cNvSpPr txBox="1"/>
          <p:nvPr/>
        </p:nvSpPr>
        <p:spPr>
          <a:xfrm>
            <a:off x="6412613" y="4311362"/>
            <a:ext cx="5677989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 algn="just">
              <a:buFont typeface="Wingdings" panose="05000000000000000000" pitchFamily="2" charset="2"/>
              <a:buChar char="ü"/>
            </a:pPr>
            <a:r>
              <a:rPr lang="ru-RU" b="1" dirty="0">
                <a:solidFill>
                  <a:srgbClr val="4472C4">
                    <a:lumMod val="50000"/>
                  </a:srgbClr>
                </a:solidFill>
              </a:rPr>
              <a:t>безопасная и организованная школьная среда</a:t>
            </a:r>
            <a:r>
              <a:rPr lang="ru-RU" dirty="0">
                <a:solidFill>
                  <a:srgbClr val="4472C4">
                    <a:lumMod val="50000"/>
                  </a:srgbClr>
                </a:solidFill>
              </a:rPr>
              <a:t>, положительные ожидания учеников в отношении школы, их вовлеченность в академические активности и в жизнь школы в целом</a:t>
            </a:r>
            <a:r>
              <a:rPr lang="ru-RU" dirty="0" smtClean="0">
                <a:solidFill>
                  <a:srgbClr val="4472C4">
                    <a:lumMod val="50000"/>
                  </a:srgbClr>
                </a:solidFill>
              </a:rPr>
              <a:t>;</a:t>
            </a:r>
          </a:p>
          <a:p>
            <a:pPr marL="285750" lvl="0" indent="-285750" algn="just">
              <a:buFont typeface="Wingdings" panose="05000000000000000000" pitchFamily="2" charset="2"/>
              <a:buChar char="ü"/>
            </a:pPr>
            <a:r>
              <a:rPr lang="ru-RU" b="1" dirty="0">
                <a:solidFill>
                  <a:srgbClr val="4472C4">
                    <a:lumMod val="50000"/>
                  </a:srgbClr>
                </a:solidFill>
              </a:rPr>
              <a:t>высокие ожидания по отношению к ученикам</a:t>
            </a:r>
            <a:r>
              <a:rPr lang="ru-RU" dirty="0">
                <a:solidFill>
                  <a:srgbClr val="4472C4">
                    <a:lumMod val="50000"/>
                  </a:srgbClr>
                </a:solidFill>
              </a:rPr>
              <a:t>, стимулирование их образовательной активности</a:t>
            </a:r>
            <a:r>
              <a:rPr lang="ru-RU" dirty="0" smtClean="0">
                <a:solidFill>
                  <a:srgbClr val="4472C4">
                    <a:lumMod val="50000"/>
                  </a:srgbClr>
                </a:solidFill>
              </a:rPr>
              <a:t>;</a:t>
            </a:r>
          </a:p>
          <a:p>
            <a:pPr marL="285750" lvl="0" indent="-285750" algn="just">
              <a:buFont typeface="Wingdings" panose="05000000000000000000" pitchFamily="2" charset="2"/>
              <a:buChar char="ü"/>
            </a:pPr>
            <a:r>
              <a:rPr lang="ru-RU" b="1" dirty="0">
                <a:solidFill>
                  <a:srgbClr val="4472C4">
                    <a:lumMod val="50000"/>
                  </a:srgbClr>
                </a:solidFill>
              </a:rPr>
              <a:t>индивидуализация образовательного процесса</a:t>
            </a:r>
          </a:p>
          <a:p>
            <a:pPr lvl="0" algn="just"/>
            <a:endParaRPr lang="ru-RU" sz="1600" dirty="0">
              <a:solidFill>
                <a:srgbClr val="4472C4">
                  <a:lumMod val="50000"/>
                </a:srgbClr>
              </a:solidFill>
            </a:endParaRPr>
          </a:p>
          <a:p>
            <a:pPr lvl="0" algn="just">
              <a:buFont typeface="Wingdings" pitchFamily="2" charset="2"/>
              <a:buChar char="q"/>
            </a:pPr>
            <a:endParaRPr lang="ru-RU" sz="1600" dirty="0" smtClean="0">
              <a:solidFill>
                <a:srgbClr val="4472C4">
                  <a:lumMod val="50000"/>
                </a:srgbClr>
              </a:solidFill>
            </a:endParaRPr>
          </a:p>
          <a:p>
            <a:pPr lvl="0" algn="just">
              <a:buFont typeface="Wingdings" pitchFamily="2" charset="2"/>
              <a:buChar char="q"/>
            </a:pPr>
            <a:endParaRPr lang="ru-RU" sz="1600" dirty="0">
              <a:solidFill>
                <a:srgbClr val="4472C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520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rgbClr val="E3E8F3"/>
            </a:gs>
            <a:gs pos="0">
              <a:srgbClr val="80A2D7"/>
            </a:gs>
            <a:gs pos="57000">
              <a:srgbClr val="A1C6DB"/>
            </a:gs>
          </a:gsLst>
          <a:path path="rect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0883" y="3052357"/>
            <a:ext cx="11113477" cy="1937657"/>
          </a:xfrm>
        </p:spPr>
        <p:txBody>
          <a:bodyPr>
            <a:noAutofit/>
          </a:bodyPr>
          <a:lstStyle/>
          <a:p>
            <a:r>
              <a:rPr lang="ru-RU" sz="2400" i="1" dirty="0" smtClean="0">
                <a:solidFill>
                  <a:srgbClr val="343F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«ПЕДАГОГИЧЕСКИЙ ДЕСАНТ»</a:t>
            </a:r>
            <a:br>
              <a:rPr lang="ru-RU" sz="2400" i="1" dirty="0" smtClean="0">
                <a:solidFill>
                  <a:srgbClr val="343F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i="1" dirty="0" smtClean="0">
                <a:solidFill>
                  <a:srgbClr val="343F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КУРСКИЙ, СТЕПНОВСКИЙ МУНИЦИПАЛЬНЫЕ ОКРУГА</a:t>
            </a:r>
            <a:r>
              <a:rPr lang="ru-RU" sz="2800" dirty="0" smtClean="0">
                <a:solidFill>
                  <a:srgbClr val="343F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rgbClr val="343F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343F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rgbClr val="343F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343F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rgbClr val="343F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343F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УПРАВЛЕНЧЕСКИЕ МЕХАНИЗМЫ И ЭФФЕКТИВНЫЕ ПРАКТИКИ ПОВЫШЕНИЯ КАЧЕСТВА ОБРАЗОВАНИЯ В ШКОЛАХ, ДЕМОНСТРИРУЮЩИХ НИЗКИЕ ОБРАЗОВАТЕЛЬНЫЕ РЕЗУЛЬТАТЫ ОБУЧАЮЩИХСЯ, В ШКОЛАХ, ФУНКЦИОНИРУЮЩИХ В ЗОНЕ РИСКА СНИЖЕНИЯ ОБРАЗОВАТЕЛЬНЫХ РЕЗУЛЬТАТОВ</a:t>
            </a:r>
            <a:br>
              <a:rPr lang="ru-RU" sz="2800" dirty="0" smtClean="0">
                <a:solidFill>
                  <a:srgbClr val="343F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200" dirty="0">
              <a:solidFill>
                <a:srgbClr val="343F4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11" descr="C:\Users\Администратор\Desktop\СКИРО (2)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84112" y="14514"/>
            <a:ext cx="1346200" cy="1020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524000" y="18556"/>
            <a:ext cx="9143999" cy="923330"/>
          </a:xfrm>
          <a:prstGeom prst="rect">
            <a:avLst/>
          </a:prstGeom>
          <a:effectLst>
            <a:outerShdw blurRad="25400" dist="25400" dir="5400000" sx="99000" sy="99000" algn="ctr" rotWithShape="0">
              <a:schemeClr val="bg1">
                <a:alpha val="50000"/>
              </a:scheme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dirty="0">
                <a:ln w="3175">
                  <a:noFill/>
                </a:ln>
                <a:solidFill>
                  <a:srgbClr val="343F4D"/>
                </a:solidFill>
                <a:effectLst>
                  <a:outerShdw blurRad="38100" dist="25400" dir="5400000" algn="ctr" rotWithShape="0">
                    <a:schemeClr val="bg1">
                      <a:alpha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СТАВРОПОЛЬСКИЙ КРАЕВОЙ </a:t>
            </a:r>
            <a:br>
              <a:rPr lang="ru-RU" dirty="0">
                <a:ln w="3175">
                  <a:noFill/>
                </a:ln>
                <a:solidFill>
                  <a:srgbClr val="343F4D"/>
                </a:solidFill>
                <a:effectLst>
                  <a:outerShdw blurRad="38100" dist="25400" dir="5400000" algn="ctr" rotWithShape="0">
                    <a:schemeClr val="bg1">
                      <a:alpha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n w="3175">
                  <a:noFill/>
                </a:ln>
                <a:solidFill>
                  <a:srgbClr val="343F4D"/>
                </a:solidFill>
                <a:effectLst>
                  <a:outerShdw blurRad="38100" dist="25400" dir="5400000" algn="ctr" rotWithShape="0">
                    <a:schemeClr val="bg1">
                      <a:alpha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ИНСТИТУТ РАЗВИТИЯ </a:t>
            </a:r>
            <a:r>
              <a:rPr lang="ru-RU" dirty="0">
                <a:ln w="3175">
                  <a:noFill/>
                </a:ln>
                <a:solidFill>
                  <a:srgbClr val="343F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</a:t>
            </a:r>
            <a:r>
              <a:rPr lang="ru-RU" dirty="0">
                <a:ln w="3175">
                  <a:noFill/>
                </a:ln>
                <a:solidFill>
                  <a:srgbClr val="343F4D"/>
                </a:solidFill>
                <a:effectLst>
                  <a:outerShdw blurRad="38100" dist="25400" dir="5400000" algn="ctr" rotWithShape="0">
                    <a:schemeClr val="bg1">
                      <a:alpha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ПОВЫШЕНИЯ КВАЛИФИКАЦИИ И ПЕРЕПОДГОТОВКИ РАБОТНИКОВ ОБРАЗОВАНИЯ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51269" y="6374674"/>
            <a:ext cx="22381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rgbClr val="4C5A74"/>
                </a:solidFill>
                <a:latin typeface="+mj-lt"/>
              </a:rPr>
              <a:t>08 сентября 2025 г.</a:t>
            </a:r>
            <a:endParaRPr lang="ru-RU" i="1" dirty="0">
              <a:solidFill>
                <a:srgbClr val="4C5A74"/>
              </a:solidFill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184572" y="5146766"/>
            <a:ext cx="41888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+mj-lt"/>
              </a:rPr>
              <a:t>Устименко Татьяна Алексеевна</a:t>
            </a:r>
            <a:r>
              <a:rPr lang="ru-RU" dirty="0" smtClean="0">
                <a:solidFill>
                  <a:schemeClr val="bg1"/>
                </a:solidFill>
                <a:latin typeface="+mj-lt"/>
              </a:rPr>
              <a:t>, проректор по информатизации и проектной деятельности СКИРО ПК и ПРО, </a:t>
            </a:r>
            <a:r>
              <a:rPr lang="ru-RU" dirty="0" err="1" smtClean="0">
                <a:solidFill>
                  <a:schemeClr val="bg1"/>
                </a:solidFill>
                <a:latin typeface="+mj-lt"/>
              </a:rPr>
              <a:t>к.пед.н</a:t>
            </a:r>
            <a:r>
              <a:rPr lang="ru-RU" dirty="0" smtClean="0">
                <a:solidFill>
                  <a:schemeClr val="bg1"/>
                </a:solidFill>
                <a:latin typeface="+mj-lt"/>
              </a:rPr>
              <a:t>., доцент</a:t>
            </a:r>
            <a:endParaRPr lang="ru-RU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85803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Прямоугольник 28"/>
          <p:cNvSpPr/>
          <p:nvPr/>
        </p:nvSpPr>
        <p:spPr>
          <a:xfrm>
            <a:off x="661751" y="158204"/>
            <a:ext cx="9853781" cy="400110"/>
          </a:xfrm>
          <a:prstGeom prst="rect">
            <a:avLst/>
          </a:prstGeom>
          <a:ln>
            <a:noFill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4BACC6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РЕАЛИЗАЦИИ ПРОЕКТА В 2024 ГОДУ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10633095" y="405966"/>
            <a:ext cx="127493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ШКОЛЫ</a:t>
            </a:r>
            <a:endParaRPr lang="ru-RU" sz="2000" b="1" dirty="0">
              <a:solidFill>
                <a:prstClr val="white"/>
              </a:solidFill>
            </a:endParaRPr>
          </a:p>
        </p:txBody>
      </p:sp>
      <p:grpSp>
        <p:nvGrpSpPr>
          <p:cNvPr id="3" name="Группа 9"/>
          <p:cNvGrpSpPr/>
          <p:nvPr/>
        </p:nvGrpSpPr>
        <p:grpSpPr>
          <a:xfrm>
            <a:off x="10678616" y="-445448"/>
            <a:ext cx="1709389" cy="2084789"/>
            <a:chOff x="10677226" y="-445448"/>
            <a:chExt cx="1709166" cy="2084789"/>
          </a:xfrm>
        </p:grpSpPr>
        <p:sp>
          <p:nvSpPr>
            <p:cNvPr id="12" name="Параллелограмм 11"/>
            <p:cNvSpPr/>
            <p:nvPr/>
          </p:nvSpPr>
          <p:spPr>
            <a:xfrm rot="18712771" flipH="1">
              <a:off x="10489414" y="-257636"/>
              <a:ext cx="2084789" cy="1709166"/>
            </a:xfrm>
            <a:prstGeom prst="parallelogram">
              <a:avLst>
                <a:gd name="adj" fmla="val 90550"/>
              </a:avLst>
            </a:prstGeom>
            <a:gradFill>
              <a:gsLst>
                <a:gs pos="61600">
                  <a:srgbClr val="3B9AB2"/>
                </a:gs>
                <a:gs pos="43000">
                  <a:schemeClr val="accent5"/>
                </a:gs>
                <a:gs pos="100000">
                  <a:schemeClr val="accent5">
                    <a:shade val="75000"/>
                    <a:satMod val="120000"/>
                    <a:lumMod val="90000"/>
                  </a:schemeClr>
                </a:gs>
              </a:gsLst>
            </a:gra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lIns="0" tIns="72000" rIns="0" bIns="37581" rtlCol="0" anchor="ctr"/>
            <a:lstStyle/>
            <a:p>
              <a:pPr algn="ctr"/>
              <a:endParaRPr lang="ru-RU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10919742" y="433239"/>
              <a:ext cx="98975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b="1" dirty="0" smtClean="0">
                  <a:solidFill>
                    <a:prstClr val="white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Школы</a:t>
              </a:r>
              <a:endParaRPr lang="ru-RU" b="1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5" name="Группа 21"/>
          <p:cNvGrpSpPr/>
          <p:nvPr/>
        </p:nvGrpSpPr>
        <p:grpSpPr>
          <a:xfrm>
            <a:off x="4542093" y="4356054"/>
            <a:ext cx="6348869" cy="2337321"/>
            <a:chOff x="276693" y="1391166"/>
            <a:chExt cx="6348042" cy="2101125"/>
          </a:xfrm>
        </p:grpSpPr>
        <p:sp>
          <p:nvSpPr>
            <p:cNvPr id="16" name="TextBox 15"/>
            <p:cNvSpPr txBox="1"/>
            <p:nvPr/>
          </p:nvSpPr>
          <p:spPr>
            <a:xfrm>
              <a:off x="1534181" y="1391166"/>
              <a:ext cx="509055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" name="Скругленный прямоугольник 16"/>
            <p:cNvSpPr/>
            <p:nvPr/>
          </p:nvSpPr>
          <p:spPr>
            <a:xfrm>
              <a:off x="276693" y="2449668"/>
              <a:ext cx="5658248" cy="1042623"/>
            </a:xfrm>
            <a:prstGeom prst="roundRect">
              <a:avLst/>
            </a:prstGeom>
            <a:noFill/>
            <a:ln w="635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" name="Группа 18"/>
          <p:cNvGrpSpPr/>
          <p:nvPr/>
        </p:nvGrpSpPr>
        <p:grpSpPr>
          <a:xfrm>
            <a:off x="4573540" y="3512787"/>
            <a:ext cx="4740552" cy="847218"/>
            <a:chOff x="1156142" y="3411771"/>
            <a:chExt cx="5872615" cy="847218"/>
          </a:xfrm>
        </p:grpSpPr>
        <p:sp>
          <p:nvSpPr>
            <p:cNvPr id="20" name="TextBox 19"/>
            <p:cNvSpPr txBox="1"/>
            <p:nvPr/>
          </p:nvSpPr>
          <p:spPr>
            <a:xfrm>
              <a:off x="1234280" y="3411771"/>
              <a:ext cx="5716337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800"/>
                </a:lnSpc>
              </a:pPr>
              <a:r>
                <a:rPr lang="ru-RU" sz="1600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54 (75%) общеобразовательных организаций продемонстрировали положительную динамику по результатам ГИА</a:t>
              </a:r>
              <a:endPara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" name="Скругленный прямоугольник 20"/>
            <p:cNvSpPr/>
            <p:nvPr/>
          </p:nvSpPr>
          <p:spPr>
            <a:xfrm>
              <a:off x="1156142" y="3420598"/>
              <a:ext cx="5872615" cy="838391"/>
            </a:xfrm>
            <a:prstGeom prst="roundRect">
              <a:avLst/>
            </a:prstGeom>
            <a:noFill/>
            <a:ln w="635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7" name="Группа 19"/>
          <p:cNvGrpSpPr/>
          <p:nvPr/>
        </p:nvGrpSpPr>
        <p:grpSpPr>
          <a:xfrm>
            <a:off x="60916" y="4567105"/>
            <a:ext cx="3972728" cy="869437"/>
            <a:chOff x="1164525" y="5061873"/>
            <a:chExt cx="5872615" cy="787606"/>
          </a:xfrm>
        </p:grpSpPr>
        <p:sp>
          <p:nvSpPr>
            <p:cNvPr id="24" name="TextBox 23"/>
            <p:cNvSpPr txBox="1"/>
            <p:nvPr/>
          </p:nvSpPr>
          <p:spPr>
            <a:xfrm>
              <a:off x="1225424" y="5085006"/>
              <a:ext cx="5680093" cy="7109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800"/>
                </a:lnSpc>
              </a:pPr>
              <a:r>
                <a:rPr lang="ru-RU" sz="1600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Организация работы со школами, функционирующими в зоне риска снижения образовательных результатов</a:t>
              </a:r>
              <a:endPara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" name="Скругленный прямоугольник 24"/>
            <p:cNvSpPr/>
            <p:nvPr/>
          </p:nvSpPr>
          <p:spPr>
            <a:xfrm>
              <a:off x="1164525" y="5061873"/>
              <a:ext cx="5872615" cy="787606"/>
            </a:xfrm>
            <a:prstGeom prst="roundRect">
              <a:avLst/>
            </a:prstGeom>
            <a:noFill/>
            <a:ln w="635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cxnSp>
        <p:nvCxnSpPr>
          <p:cNvPr id="26" name="Прямая со стрелкой 25"/>
          <p:cNvCxnSpPr/>
          <p:nvPr/>
        </p:nvCxnSpPr>
        <p:spPr>
          <a:xfrm flipV="1">
            <a:off x="1908325" y="1492332"/>
            <a:ext cx="357096" cy="1569"/>
          </a:xfrm>
          <a:prstGeom prst="straightConnector1">
            <a:avLst/>
          </a:prstGeom>
          <a:ln w="3810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Группа 20"/>
          <p:cNvGrpSpPr/>
          <p:nvPr/>
        </p:nvGrpSpPr>
        <p:grpSpPr>
          <a:xfrm>
            <a:off x="1" y="5640780"/>
            <a:ext cx="4003246" cy="819398"/>
            <a:chOff x="1047640" y="6946723"/>
            <a:chExt cx="5937083" cy="1123102"/>
          </a:xfrm>
        </p:grpSpPr>
        <p:sp>
          <p:nvSpPr>
            <p:cNvPr id="37" name="TextBox 36"/>
            <p:cNvSpPr txBox="1"/>
            <p:nvPr/>
          </p:nvSpPr>
          <p:spPr>
            <a:xfrm>
              <a:off x="1047640" y="7155867"/>
              <a:ext cx="5933584" cy="8015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600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Профилактика учебной </a:t>
              </a:r>
              <a:r>
                <a:rPr lang="ru-RU" sz="1600" dirty="0" err="1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неуспешности</a:t>
              </a:r>
              <a:r>
                <a:rPr lang="ru-RU" sz="1600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в ОО региона</a:t>
              </a:r>
              <a:endPara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8" name="Скругленный прямоугольник 37"/>
            <p:cNvSpPr/>
            <p:nvPr/>
          </p:nvSpPr>
          <p:spPr>
            <a:xfrm>
              <a:off x="1112108" y="6946723"/>
              <a:ext cx="5872615" cy="1123102"/>
            </a:xfrm>
            <a:prstGeom prst="roundRect">
              <a:avLst/>
            </a:prstGeom>
            <a:noFill/>
            <a:ln w="635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9" name="Группа 34"/>
          <p:cNvGrpSpPr/>
          <p:nvPr/>
        </p:nvGrpSpPr>
        <p:grpSpPr>
          <a:xfrm>
            <a:off x="8407730" y="1353786"/>
            <a:ext cx="1534047" cy="1088802"/>
            <a:chOff x="7222802" y="1229150"/>
            <a:chExt cx="4615058" cy="1293130"/>
          </a:xfrm>
        </p:grpSpPr>
        <p:sp>
          <p:nvSpPr>
            <p:cNvPr id="41" name="Скругленный прямоугольник 40"/>
            <p:cNvSpPr/>
            <p:nvPr/>
          </p:nvSpPr>
          <p:spPr>
            <a:xfrm>
              <a:off x="7222802" y="1229150"/>
              <a:ext cx="4473842" cy="1293130"/>
            </a:xfrm>
            <a:prstGeom prst="roundRect">
              <a:avLst/>
            </a:prstGeom>
            <a:noFill/>
            <a:ln w="69850">
              <a:gradFill>
                <a:gsLst>
                  <a:gs pos="0">
                    <a:schemeClr val="accent1">
                      <a:lumMod val="5000"/>
                      <a:lumOff val="95000"/>
                      <a:alpha val="60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7379480" y="1481978"/>
              <a:ext cx="4458380" cy="8592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ШКОЛЫ – УЧАСТНИКИ ПРОЕКТА</a:t>
              </a:r>
              <a:endParaRPr lang="ru-RU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0" name="Группа 34"/>
          <p:cNvGrpSpPr/>
          <p:nvPr/>
        </p:nvGrpSpPr>
        <p:grpSpPr>
          <a:xfrm>
            <a:off x="181572" y="1250060"/>
            <a:ext cx="1768053" cy="559524"/>
            <a:chOff x="7222802" y="1229150"/>
            <a:chExt cx="4473842" cy="1367559"/>
          </a:xfrm>
        </p:grpSpPr>
        <p:sp>
          <p:nvSpPr>
            <p:cNvPr id="44" name="Скругленный прямоугольник 43"/>
            <p:cNvSpPr/>
            <p:nvPr/>
          </p:nvSpPr>
          <p:spPr>
            <a:xfrm>
              <a:off x="7222802" y="1229150"/>
              <a:ext cx="4473842" cy="1293130"/>
            </a:xfrm>
            <a:prstGeom prst="roundRect">
              <a:avLst/>
            </a:prstGeom>
            <a:noFill/>
            <a:ln w="69850">
              <a:gradFill>
                <a:gsLst>
                  <a:gs pos="0">
                    <a:schemeClr val="accent1">
                      <a:lumMod val="5000"/>
                      <a:lumOff val="95000"/>
                      <a:alpha val="60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7238265" y="1317882"/>
              <a:ext cx="4458379" cy="12788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ФЕДЕРАЛЬНЫЙ </a:t>
              </a:r>
            </a:p>
            <a:p>
              <a:pPr algn="ctr"/>
              <a:r>
                <a:rPr lang="ru-RU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СПИСОК</a:t>
              </a:r>
              <a:endParaRPr lang="ru-RU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4" name="Группа 34"/>
          <p:cNvGrpSpPr/>
          <p:nvPr/>
        </p:nvGrpSpPr>
        <p:grpSpPr>
          <a:xfrm>
            <a:off x="206871" y="2036385"/>
            <a:ext cx="1768053" cy="559524"/>
            <a:chOff x="7222802" y="1229150"/>
            <a:chExt cx="4473842" cy="1367559"/>
          </a:xfrm>
        </p:grpSpPr>
        <p:sp>
          <p:nvSpPr>
            <p:cNvPr id="47" name="Скругленный прямоугольник 46"/>
            <p:cNvSpPr/>
            <p:nvPr/>
          </p:nvSpPr>
          <p:spPr>
            <a:xfrm>
              <a:off x="7222802" y="1229150"/>
              <a:ext cx="4473842" cy="1293130"/>
            </a:xfrm>
            <a:prstGeom prst="roundRect">
              <a:avLst/>
            </a:prstGeom>
            <a:noFill/>
            <a:ln w="69850">
              <a:gradFill>
                <a:gsLst>
                  <a:gs pos="0">
                    <a:schemeClr val="accent1">
                      <a:lumMod val="5000"/>
                      <a:lumOff val="95000"/>
                      <a:alpha val="60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7238265" y="1317882"/>
              <a:ext cx="4458379" cy="12788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УЧАСТНИКИ ПРОЕКТА «500+»</a:t>
              </a:r>
              <a:endParaRPr lang="ru-RU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49" name="Прямая со стрелкой 48"/>
          <p:cNvCxnSpPr/>
          <p:nvPr/>
        </p:nvCxnSpPr>
        <p:spPr>
          <a:xfrm flipV="1">
            <a:off x="9660341" y="1248202"/>
            <a:ext cx="234496" cy="149469"/>
          </a:xfrm>
          <a:prstGeom prst="straightConnector1">
            <a:avLst/>
          </a:prstGeom>
          <a:ln w="3810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 стрелкой 49"/>
          <p:cNvCxnSpPr/>
          <p:nvPr/>
        </p:nvCxnSpPr>
        <p:spPr>
          <a:xfrm>
            <a:off x="2829353" y="1781402"/>
            <a:ext cx="0" cy="291287"/>
          </a:xfrm>
          <a:prstGeom prst="straightConnector1">
            <a:avLst/>
          </a:prstGeom>
          <a:ln w="3810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 стрелкой 51"/>
          <p:cNvCxnSpPr>
            <a:stCxn id="60" idx="2"/>
          </p:cNvCxnSpPr>
          <p:nvPr/>
        </p:nvCxnSpPr>
        <p:spPr>
          <a:xfrm>
            <a:off x="10849980" y="1659197"/>
            <a:ext cx="4067" cy="347733"/>
          </a:xfrm>
          <a:prstGeom prst="straightConnector1">
            <a:avLst/>
          </a:prstGeom>
          <a:ln w="3810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Группа 34"/>
          <p:cNvGrpSpPr/>
          <p:nvPr/>
        </p:nvGrpSpPr>
        <p:grpSpPr>
          <a:xfrm>
            <a:off x="2357804" y="2017843"/>
            <a:ext cx="944924" cy="559234"/>
            <a:chOff x="7222802" y="1229150"/>
            <a:chExt cx="4473842" cy="1366851"/>
          </a:xfrm>
        </p:grpSpPr>
        <p:sp>
          <p:nvSpPr>
            <p:cNvPr id="54" name="Скругленный прямоугольник 53"/>
            <p:cNvSpPr/>
            <p:nvPr/>
          </p:nvSpPr>
          <p:spPr>
            <a:xfrm>
              <a:off x="7222802" y="1229150"/>
              <a:ext cx="4473842" cy="1293130"/>
            </a:xfrm>
            <a:prstGeom prst="roundRect">
              <a:avLst/>
            </a:prstGeom>
            <a:noFill/>
            <a:ln w="69850">
              <a:gradFill>
                <a:gsLst>
                  <a:gs pos="0">
                    <a:schemeClr val="accent1">
                      <a:lumMod val="5000"/>
                      <a:lumOff val="95000"/>
                      <a:alpha val="60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7541772" y="1317174"/>
              <a:ext cx="3944816" cy="12788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2021 год</a:t>
              </a:r>
            </a:p>
            <a:p>
              <a:pPr algn="ctr"/>
              <a:r>
                <a:rPr lang="ru-RU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25 школ</a:t>
              </a:r>
              <a:endParaRPr lang="ru-RU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8" name="Группа 34"/>
          <p:cNvGrpSpPr/>
          <p:nvPr/>
        </p:nvGrpSpPr>
        <p:grpSpPr>
          <a:xfrm>
            <a:off x="2311884" y="1257019"/>
            <a:ext cx="949208" cy="559524"/>
            <a:chOff x="7222802" y="1229150"/>
            <a:chExt cx="4473842" cy="1367559"/>
          </a:xfrm>
        </p:grpSpPr>
        <p:sp>
          <p:nvSpPr>
            <p:cNvPr id="57" name="Скругленный прямоугольник 56"/>
            <p:cNvSpPr/>
            <p:nvPr/>
          </p:nvSpPr>
          <p:spPr>
            <a:xfrm>
              <a:off x="7222802" y="1229150"/>
              <a:ext cx="4473842" cy="1293130"/>
            </a:xfrm>
            <a:prstGeom prst="roundRect">
              <a:avLst/>
            </a:prstGeom>
            <a:noFill/>
            <a:ln w="69850">
              <a:gradFill>
                <a:gsLst>
                  <a:gs pos="0">
                    <a:schemeClr val="accent1">
                      <a:lumMod val="5000"/>
                      <a:lumOff val="95000"/>
                      <a:alpha val="60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7238265" y="1317882"/>
              <a:ext cx="4458379" cy="12788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2021 год</a:t>
              </a:r>
            </a:p>
            <a:p>
              <a:pPr algn="ctr"/>
              <a:r>
                <a:rPr lang="ru-RU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75 школ</a:t>
              </a:r>
              <a:endParaRPr lang="ru-RU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9" name="Группа 34"/>
          <p:cNvGrpSpPr/>
          <p:nvPr/>
        </p:nvGrpSpPr>
        <p:grpSpPr>
          <a:xfrm>
            <a:off x="9965953" y="1130125"/>
            <a:ext cx="1768053" cy="559524"/>
            <a:chOff x="7222802" y="1229150"/>
            <a:chExt cx="4473842" cy="1367559"/>
          </a:xfrm>
        </p:grpSpPr>
        <p:sp>
          <p:nvSpPr>
            <p:cNvPr id="60" name="Скругленный прямоугольник 59"/>
            <p:cNvSpPr/>
            <p:nvPr/>
          </p:nvSpPr>
          <p:spPr>
            <a:xfrm>
              <a:off x="7222802" y="1229150"/>
              <a:ext cx="4473842" cy="1293130"/>
            </a:xfrm>
            <a:prstGeom prst="roundRect">
              <a:avLst/>
            </a:prstGeom>
            <a:noFill/>
            <a:ln w="69850">
              <a:gradFill>
                <a:gsLst>
                  <a:gs pos="0">
                    <a:schemeClr val="accent1">
                      <a:lumMod val="5000"/>
                      <a:lumOff val="95000"/>
                      <a:alpha val="60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7238265" y="1317882"/>
              <a:ext cx="4458379" cy="12788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2021 год</a:t>
              </a:r>
            </a:p>
            <a:p>
              <a:pPr algn="ctr"/>
              <a:r>
                <a:rPr lang="ru-RU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145 школ</a:t>
              </a:r>
              <a:endParaRPr lang="ru-RU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2" name="Группа 34"/>
          <p:cNvGrpSpPr/>
          <p:nvPr/>
        </p:nvGrpSpPr>
        <p:grpSpPr>
          <a:xfrm>
            <a:off x="3708612" y="2010487"/>
            <a:ext cx="864927" cy="535774"/>
            <a:chOff x="7222802" y="1229150"/>
            <a:chExt cx="4473842" cy="1309511"/>
          </a:xfrm>
        </p:grpSpPr>
        <p:sp>
          <p:nvSpPr>
            <p:cNvPr id="63" name="Скругленный прямоугольник 62"/>
            <p:cNvSpPr/>
            <p:nvPr/>
          </p:nvSpPr>
          <p:spPr>
            <a:xfrm>
              <a:off x="7222802" y="1229150"/>
              <a:ext cx="4473842" cy="1293130"/>
            </a:xfrm>
            <a:prstGeom prst="roundRect">
              <a:avLst/>
            </a:prstGeom>
            <a:noFill/>
            <a:ln w="69850">
              <a:gradFill>
                <a:gsLst>
                  <a:gs pos="0">
                    <a:schemeClr val="accent1">
                      <a:lumMod val="5000"/>
                      <a:lumOff val="95000"/>
                      <a:alpha val="60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7238265" y="1259834"/>
              <a:ext cx="4458379" cy="12788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2022 год</a:t>
              </a:r>
            </a:p>
            <a:p>
              <a:pPr algn="ctr"/>
              <a:r>
                <a:rPr lang="ru-RU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18 школ</a:t>
              </a:r>
              <a:endParaRPr lang="ru-RU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65" name="Прямая со стрелкой 64"/>
          <p:cNvCxnSpPr/>
          <p:nvPr/>
        </p:nvCxnSpPr>
        <p:spPr>
          <a:xfrm flipV="1">
            <a:off x="3251358" y="1513717"/>
            <a:ext cx="357096" cy="1569"/>
          </a:xfrm>
          <a:prstGeom prst="straightConnector1">
            <a:avLst/>
          </a:prstGeom>
          <a:ln w="3810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 стрелкой 65"/>
          <p:cNvCxnSpPr/>
          <p:nvPr/>
        </p:nvCxnSpPr>
        <p:spPr>
          <a:xfrm>
            <a:off x="8233161" y="1489369"/>
            <a:ext cx="335574" cy="235906"/>
          </a:xfrm>
          <a:prstGeom prst="straightConnector1">
            <a:avLst/>
          </a:prstGeom>
          <a:ln w="3810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 стрелкой 66"/>
          <p:cNvCxnSpPr/>
          <p:nvPr/>
        </p:nvCxnSpPr>
        <p:spPr>
          <a:xfrm flipV="1">
            <a:off x="1964072" y="2262593"/>
            <a:ext cx="357096" cy="1569"/>
          </a:xfrm>
          <a:prstGeom prst="straightConnector1">
            <a:avLst/>
          </a:prstGeom>
          <a:ln w="3810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 стрелкой 67"/>
          <p:cNvCxnSpPr/>
          <p:nvPr/>
        </p:nvCxnSpPr>
        <p:spPr>
          <a:xfrm flipV="1">
            <a:off x="3331756" y="2277590"/>
            <a:ext cx="357096" cy="1569"/>
          </a:xfrm>
          <a:prstGeom prst="straightConnector1">
            <a:avLst/>
          </a:prstGeom>
          <a:ln w="3810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Группа 34"/>
          <p:cNvGrpSpPr/>
          <p:nvPr/>
        </p:nvGrpSpPr>
        <p:grpSpPr>
          <a:xfrm>
            <a:off x="10010768" y="1990169"/>
            <a:ext cx="1768053" cy="559524"/>
            <a:chOff x="7222802" y="1229150"/>
            <a:chExt cx="4473842" cy="1367559"/>
          </a:xfrm>
        </p:grpSpPr>
        <p:sp>
          <p:nvSpPr>
            <p:cNvPr id="71" name="Скругленный прямоугольник 70"/>
            <p:cNvSpPr/>
            <p:nvPr/>
          </p:nvSpPr>
          <p:spPr>
            <a:xfrm>
              <a:off x="7222802" y="1229150"/>
              <a:ext cx="4473842" cy="1293130"/>
            </a:xfrm>
            <a:prstGeom prst="roundRect">
              <a:avLst/>
            </a:prstGeom>
            <a:noFill/>
            <a:ln w="69850">
              <a:gradFill>
                <a:gsLst>
                  <a:gs pos="0">
                    <a:schemeClr val="accent1">
                      <a:lumMod val="5000"/>
                      <a:lumOff val="95000"/>
                      <a:alpha val="60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7238265" y="1317882"/>
              <a:ext cx="4458379" cy="12788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2022 год</a:t>
              </a:r>
            </a:p>
            <a:p>
              <a:pPr algn="ctr"/>
              <a:r>
                <a:rPr lang="ru-RU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96 школ</a:t>
              </a:r>
              <a:endParaRPr lang="ru-RU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7" name="Группа 34"/>
          <p:cNvGrpSpPr/>
          <p:nvPr/>
        </p:nvGrpSpPr>
        <p:grpSpPr>
          <a:xfrm>
            <a:off x="4856990" y="1262468"/>
            <a:ext cx="946560" cy="568860"/>
            <a:chOff x="7222802" y="1229150"/>
            <a:chExt cx="4473842" cy="1367559"/>
          </a:xfrm>
        </p:grpSpPr>
        <p:sp>
          <p:nvSpPr>
            <p:cNvPr id="74" name="Скругленный прямоугольник 73"/>
            <p:cNvSpPr/>
            <p:nvPr/>
          </p:nvSpPr>
          <p:spPr>
            <a:xfrm>
              <a:off x="7222802" y="1229150"/>
              <a:ext cx="4473842" cy="1293130"/>
            </a:xfrm>
            <a:prstGeom prst="roundRect">
              <a:avLst/>
            </a:prstGeom>
            <a:noFill/>
            <a:ln w="69850">
              <a:gradFill>
                <a:gsLst>
                  <a:gs pos="0">
                    <a:schemeClr val="accent1">
                      <a:lumMod val="5000"/>
                      <a:lumOff val="95000"/>
                      <a:alpha val="60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7238266" y="1317882"/>
              <a:ext cx="4458378" cy="12788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2023 год</a:t>
              </a:r>
            </a:p>
            <a:p>
              <a:pPr algn="ctr"/>
              <a:r>
                <a:rPr lang="ru-RU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31 школа</a:t>
              </a:r>
              <a:endParaRPr lang="ru-RU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8" name="Группа 19"/>
          <p:cNvGrpSpPr/>
          <p:nvPr/>
        </p:nvGrpSpPr>
        <p:grpSpPr>
          <a:xfrm>
            <a:off x="89627" y="3521614"/>
            <a:ext cx="3959860" cy="869437"/>
            <a:chOff x="1164525" y="5061873"/>
            <a:chExt cx="5872615" cy="787606"/>
          </a:xfrm>
        </p:grpSpPr>
        <p:sp>
          <p:nvSpPr>
            <p:cNvPr id="78" name="TextBox 77"/>
            <p:cNvSpPr txBox="1"/>
            <p:nvPr/>
          </p:nvSpPr>
          <p:spPr>
            <a:xfrm>
              <a:off x="1288469" y="5134049"/>
              <a:ext cx="5680093" cy="5018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800"/>
                </a:lnSpc>
              </a:pPr>
              <a:r>
                <a:rPr lang="ru-RU" sz="1600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Адресная поддержка школ с низкими образовательными результатами</a:t>
              </a:r>
              <a:endPara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9" name="Скругленный прямоугольник 78"/>
            <p:cNvSpPr/>
            <p:nvPr/>
          </p:nvSpPr>
          <p:spPr>
            <a:xfrm>
              <a:off x="1164525" y="5061873"/>
              <a:ext cx="5872615" cy="787606"/>
            </a:xfrm>
            <a:prstGeom prst="roundRect">
              <a:avLst/>
            </a:prstGeom>
            <a:noFill/>
            <a:ln w="635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80" name="TextBox 79"/>
          <p:cNvSpPr txBox="1"/>
          <p:nvPr/>
        </p:nvSpPr>
        <p:spPr>
          <a:xfrm>
            <a:off x="4538251" y="5567106"/>
            <a:ext cx="566282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5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38,2% неуспевающих обучающихся в ОО региона разработаны индивидуальные образовательные маршруты, 50,4% неуспевающих обучающихся региона посещают дополнительные занятия с целью ликвидации отставания по учебной программе</a:t>
            </a:r>
            <a:endParaRPr lang="ru-RU" sz="15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2" name="Скругленный прямоугольник 81"/>
          <p:cNvSpPr/>
          <p:nvPr/>
        </p:nvSpPr>
        <p:spPr>
          <a:xfrm>
            <a:off x="4526973" y="4583802"/>
            <a:ext cx="4775841" cy="819146"/>
          </a:xfrm>
          <a:prstGeom prst="roundRect">
            <a:avLst/>
          </a:prstGeom>
          <a:noFill/>
          <a:ln w="6350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4" name="TextBox 83"/>
          <p:cNvSpPr txBox="1"/>
          <p:nvPr/>
        </p:nvSpPr>
        <p:spPr>
          <a:xfrm>
            <a:off x="0" y="2928485"/>
            <a:ext cx="109466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 РЕАЛИЗАЦИИ  ПРОЕКТА  В  2024 году</a:t>
            </a:r>
            <a:endParaRPr lang="ru-RU" b="1" i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43" name="Picture 19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43133" y="2202842"/>
            <a:ext cx="432104" cy="334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6" name="Прямая со стрелкой 75"/>
          <p:cNvCxnSpPr/>
          <p:nvPr/>
        </p:nvCxnSpPr>
        <p:spPr>
          <a:xfrm>
            <a:off x="1126801" y="1762861"/>
            <a:ext cx="0" cy="291287"/>
          </a:xfrm>
          <a:prstGeom prst="straightConnector1">
            <a:avLst/>
          </a:prstGeom>
          <a:ln w="3810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Прямая со стрелкой 80"/>
          <p:cNvCxnSpPr/>
          <p:nvPr/>
        </p:nvCxnSpPr>
        <p:spPr>
          <a:xfrm>
            <a:off x="4141075" y="1752543"/>
            <a:ext cx="0" cy="291287"/>
          </a:xfrm>
          <a:prstGeom prst="straightConnector1">
            <a:avLst/>
          </a:prstGeom>
          <a:ln w="3810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9" name="Группа 34"/>
          <p:cNvGrpSpPr/>
          <p:nvPr/>
        </p:nvGrpSpPr>
        <p:grpSpPr>
          <a:xfrm>
            <a:off x="3602241" y="1248984"/>
            <a:ext cx="924732" cy="559524"/>
            <a:chOff x="7222802" y="1229150"/>
            <a:chExt cx="4473842" cy="1367559"/>
          </a:xfrm>
        </p:grpSpPr>
        <p:sp>
          <p:nvSpPr>
            <p:cNvPr id="70" name="Скругленный прямоугольник 69"/>
            <p:cNvSpPr/>
            <p:nvPr/>
          </p:nvSpPr>
          <p:spPr>
            <a:xfrm>
              <a:off x="7222802" y="1229150"/>
              <a:ext cx="4473842" cy="1293130"/>
            </a:xfrm>
            <a:prstGeom prst="roundRect">
              <a:avLst/>
            </a:prstGeom>
            <a:noFill/>
            <a:ln w="69850">
              <a:gradFill>
                <a:gsLst>
                  <a:gs pos="0">
                    <a:schemeClr val="accent1">
                      <a:lumMod val="5000"/>
                      <a:lumOff val="95000"/>
                      <a:alpha val="60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7238265" y="1317882"/>
              <a:ext cx="4458379" cy="12788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2022 год</a:t>
              </a:r>
            </a:p>
            <a:p>
              <a:pPr algn="ctr"/>
              <a:r>
                <a:rPr lang="ru-RU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50 школ</a:t>
              </a:r>
              <a:endParaRPr lang="ru-RU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77" name="Группа 34"/>
          <p:cNvGrpSpPr/>
          <p:nvPr/>
        </p:nvGrpSpPr>
        <p:grpSpPr>
          <a:xfrm>
            <a:off x="4943431" y="2043830"/>
            <a:ext cx="959638" cy="559524"/>
            <a:chOff x="7222802" y="1229150"/>
            <a:chExt cx="2625271" cy="1367559"/>
          </a:xfrm>
        </p:grpSpPr>
        <p:sp>
          <p:nvSpPr>
            <p:cNvPr id="83" name="Скругленный прямоугольник 82"/>
            <p:cNvSpPr/>
            <p:nvPr/>
          </p:nvSpPr>
          <p:spPr>
            <a:xfrm>
              <a:off x="7222802" y="1229150"/>
              <a:ext cx="2625271" cy="1293130"/>
            </a:xfrm>
            <a:prstGeom prst="roundRect">
              <a:avLst/>
            </a:prstGeom>
            <a:noFill/>
            <a:ln w="69850">
              <a:gradFill>
                <a:gsLst>
                  <a:gs pos="0">
                    <a:schemeClr val="accent1">
                      <a:lumMod val="5000"/>
                      <a:lumOff val="95000"/>
                      <a:alpha val="60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7238268" y="1317882"/>
              <a:ext cx="2469920" cy="12788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2023 год</a:t>
              </a:r>
            </a:p>
            <a:p>
              <a:pPr algn="ctr"/>
              <a:r>
                <a:rPr lang="ru-RU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 школ</a:t>
              </a:r>
              <a:endParaRPr lang="ru-RU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88" name="Прямая со стрелкой 87"/>
          <p:cNvCxnSpPr/>
          <p:nvPr/>
        </p:nvCxnSpPr>
        <p:spPr>
          <a:xfrm>
            <a:off x="5419527" y="1787230"/>
            <a:ext cx="0" cy="291287"/>
          </a:xfrm>
          <a:prstGeom prst="straightConnector1">
            <a:avLst/>
          </a:prstGeom>
          <a:ln w="3810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5" name="Группа 34"/>
          <p:cNvGrpSpPr/>
          <p:nvPr/>
        </p:nvGrpSpPr>
        <p:grpSpPr>
          <a:xfrm>
            <a:off x="10010767" y="3497199"/>
            <a:ext cx="1870897" cy="559524"/>
            <a:chOff x="7222802" y="1229150"/>
            <a:chExt cx="4473842" cy="1367559"/>
          </a:xfrm>
        </p:grpSpPr>
        <p:sp>
          <p:nvSpPr>
            <p:cNvPr id="96" name="Скругленный прямоугольник 95"/>
            <p:cNvSpPr/>
            <p:nvPr/>
          </p:nvSpPr>
          <p:spPr>
            <a:xfrm>
              <a:off x="7222802" y="1229150"/>
              <a:ext cx="4473842" cy="1293130"/>
            </a:xfrm>
            <a:prstGeom prst="roundRect">
              <a:avLst/>
            </a:prstGeom>
            <a:noFill/>
            <a:ln w="69850">
              <a:gradFill>
                <a:gsLst>
                  <a:gs pos="0">
                    <a:schemeClr val="accent1">
                      <a:lumMod val="5000"/>
                      <a:lumOff val="95000"/>
                      <a:alpha val="60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7238265" y="1317882"/>
              <a:ext cx="4458379" cy="12788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400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2024 год</a:t>
              </a:r>
            </a:p>
            <a:p>
              <a:pPr algn="ctr"/>
              <a:r>
                <a:rPr lang="ru-RU" sz="1400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77 + 61 школ</a:t>
              </a:r>
              <a:endPara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98" name="Прямая со стрелкой 97"/>
          <p:cNvCxnSpPr/>
          <p:nvPr/>
        </p:nvCxnSpPr>
        <p:spPr>
          <a:xfrm>
            <a:off x="10861856" y="2466719"/>
            <a:ext cx="4067" cy="347733"/>
          </a:xfrm>
          <a:prstGeom prst="straightConnector1">
            <a:avLst/>
          </a:prstGeom>
          <a:ln w="3810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Прямая со стрелкой 98"/>
          <p:cNvCxnSpPr/>
          <p:nvPr/>
        </p:nvCxnSpPr>
        <p:spPr>
          <a:xfrm flipV="1">
            <a:off x="4538251" y="1522694"/>
            <a:ext cx="357096" cy="1569"/>
          </a:xfrm>
          <a:prstGeom prst="straightConnector1">
            <a:avLst/>
          </a:prstGeom>
          <a:ln w="3810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Прямая со стрелкой 99"/>
          <p:cNvCxnSpPr/>
          <p:nvPr/>
        </p:nvCxnSpPr>
        <p:spPr>
          <a:xfrm flipV="1">
            <a:off x="4577684" y="2280810"/>
            <a:ext cx="357096" cy="1569"/>
          </a:xfrm>
          <a:prstGeom prst="straightConnector1">
            <a:avLst/>
          </a:prstGeom>
          <a:ln w="3810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Прямая со стрелкой 100"/>
          <p:cNvCxnSpPr/>
          <p:nvPr/>
        </p:nvCxnSpPr>
        <p:spPr>
          <a:xfrm flipV="1">
            <a:off x="4075126" y="3928218"/>
            <a:ext cx="357096" cy="1569"/>
          </a:xfrm>
          <a:prstGeom prst="straightConnector1">
            <a:avLst/>
          </a:prstGeom>
          <a:ln w="3810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Прямая со стрелкой 101"/>
          <p:cNvCxnSpPr>
            <a:endCxn id="82" idx="1"/>
          </p:cNvCxnSpPr>
          <p:nvPr/>
        </p:nvCxnSpPr>
        <p:spPr>
          <a:xfrm>
            <a:off x="4049487" y="4988565"/>
            <a:ext cx="477486" cy="4810"/>
          </a:xfrm>
          <a:prstGeom prst="straightConnector1">
            <a:avLst/>
          </a:prstGeom>
          <a:ln w="3810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Прямая со стрелкой 102"/>
          <p:cNvCxnSpPr/>
          <p:nvPr/>
        </p:nvCxnSpPr>
        <p:spPr>
          <a:xfrm flipV="1">
            <a:off x="4064607" y="6048910"/>
            <a:ext cx="357096" cy="1569"/>
          </a:xfrm>
          <a:prstGeom prst="straightConnector1">
            <a:avLst/>
          </a:prstGeom>
          <a:ln w="3810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81718" y="4775772"/>
            <a:ext cx="36195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grpSp>
        <p:nvGrpSpPr>
          <p:cNvPr id="90" name="Группа 34"/>
          <p:cNvGrpSpPr/>
          <p:nvPr/>
        </p:nvGrpSpPr>
        <p:grpSpPr>
          <a:xfrm>
            <a:off x="6105475" y="1270503"/>
            <a:ext cx="946560" cy="568860"/>
            <a:chOff x="7222802" y="1229150"/>
            <a:chExt cx="4473842" cy="1367559"/>
          </a:xfrm>
        </p:grpSpPr>
        <p:sp>
          <p:nvSpPr>
            <p:cNvPr id="91" name="Скругленный прямоугольник 90"/>
            <p:cNvSpPr/>
            <p:nvPr/>
          </p:nvSpPr>
          <p:spPr>
            <a:xfrm>
              <a:off x="7222802" y="1229150"/>
              <a:ext cx="4473842" cy="1293130"/>
            </a:xfrm>
            <a:prstGeom prst="roundRect">
              <a:avLst/>
            </a:prstGeom>
            <a:noFill/>
            <a:ln w="69850">
              <a:gradFill>
                <a:gsLst>
                  <a:gs pos="0">
                    <a:schemeClr val="accent1">
                      <a:lumMod val="5000"/>
                      <a:lumOff val="95000"/>
                      <a:alpha val="60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7238266" y="1317882"/>
              <a:ext cx="4458378" cy="12788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2024 год</a:t>
              </a:r>
            </a:p>
            <a:p>
              <a:pPr algn="ctr"/>
              <a:r>
                <a:rPr lang="ru-RU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14 школ</a:t>
              </a:r>
              <a:endParaRPr lang="ru-RU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94" name="Группа 34"/>
          <p:cNvGrpSpPr/>
          <p:nvPr/>
        </p:nvGrpSpPr>
        <p:grpSpPr>
          <a:xfrm>
            <a:off x="7291710" y="1254017"/>
            <a:ext cx="946560" cy="568860"/>
            <a:chOff x="7222802" y="1229150"/>
            <a:chExt cx="4473842" cy="1367559"/>
          </a:xfrm>
        </p:grpSpPr>
        <p:sp>
          <p:nvSpPr>
            <p:cNvPr id="104" name="Скругленный прямоугольник 103"/>
            <p:cNvSpPr/>
            <p:nvPr/>
          </p:nvSpPr>
          <p:spPr>
            <a:xfrm>
              <a:off x="7222802" y="1229150"/>
              <a:ext cx="4473842" cy="1293130"/>
            </a:xfrm>
            <a:prstGeom prst="roundRect">
              <a:avLst/>
            </a:prstGeom>
            <a:noFill/>
            <a:ln w="69850">
              <a:gradFill>
                <a:gsLst>
                  <a:gs pos="0">
                    <a:schemeClr val="accent1">
                      <a:lumMod val="5000"/>
                      <a:lumOff val="95000"/>
                      <a:alpha val="60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7238266" y="1317882"/>
              <a:ext cx="4458378" cy="12788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2025 год</a:t>
              </a:r>
            </a:p>
            <a:p>
              <a:pPr algn="ctr"/>
              <a:r>
                <a:rPr lang="ru-RU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7 школ</a:t>
              </a:r>
              <a:endParaRPr lang="ru-RU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81555" y="1322937"/>
            <a:ext cx="548688" cy="37798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47844" y="1332562"/>
            <a:ext cx="548688" cy="377985"/>
          </a:xfrm>
          <a:prstGeom prst="rect">
            <a:avLst/>
          </a:prstGeom>
        </p:spPr>
      </p:pic>
      <p:grpSp>
        <p:nvGrpSpPr>
          <p:cNvPr id="106" name="Группа 34"/>
          <p:cNvGrpSpPr/>
          <p:nvPr/>
        </p:nvGrpSpPr>
        <p:grpSpPr>
          <a:xfrm>
            <a:off x="10010767" y="2711808"/>
            <a:ext cx="1768053" cy="559524"/>
            <a:chOff x="7222802" y="1229150"/>
            <a:chExt cx="4473842" cy="1367559"/>
          </a:xfrm>
        </p:grpSpPr>
        <p:sp>
          <p:nvSpPr>
            <p:cNvPr id="107" name="Скругленный прямоугольник 106"/>
            <p:cNvSpPr/>
            <p:nvPr/>
          </p:nvSpPr>
          <p:spPr>
            <a:xfrm>
              <a:off x="7222802" y="1229150"/>
              <a:ext cx="4473842" cy="1293130"/>
            </a:xfrm>
            <a:prstGeom prst="roundRect">
              <a:avLst/>
            </a:prstGeom>
            <a:noFill/>
            <a:ln w="69850">
              <a:gradFill>
                <a:gsLst>
                  <a:gs pos="0">
                    <a:schemeClr val="accent1">
                      <a:lumMod val="5000"/>
                      <a:lumOff val="95000"/>
                      <a:alpha val="60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7238265" y="1317882"/>
              <a:ext cx="4458379" cy="12788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400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2023 год</a:t>
              </a:r>
            </a:p>
            <a:p>
              <a:pPr algn="ctr"/>
              <a:r>
                <a:rPr lang="ru-RU" sz="1400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95 + 33 школ</a:t>
              </a:r>
              <a:endPara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09" name="Группа 34"/>
          <p:cNvGrpSpPr/>
          <p:nvPr/>
        </p:nvGrpSpPr>
        <p:grpSpPr>
          <a:xfrm>
            <a:off x="9985715" y="4304291"/>
            <a:ext cx="1870897" cy="559524"/>
            <a:chOff x="7222802" y="1229150"/>
            <a:chExt cx="4473842" cy="1367559"/>
          </a:xfrm>
        </p:grpSpPr>
        <p:sp>
          <p:nvSpPr>
            <p:cNvPr id="110" name="Скругленный прямоугольник 109"/>
            <p:cNvSpPr/>
            <p:nvPr/>
          </p:nvSpPr>
          <p:spPr>
            <a:xfrm>
              <a:off x="7222802" y="1229150"/>
              <a:ext cx="4473842" cy="1293130"/>
            </a:xfrm>
            <a:prstGeom prst="roundRect">
              <a:avLst/>
            </a:prstGeom>
            <a:noFill/>
            <a:ln w="69850">
              <a:gradFill>
                <a:gsLst>
                  <a:gs pos="0">
                    <a:schemeClr val="accent1">
                      <a:lumMod val="5000"/>
                      <a:lumOff val="95000"/>
                      <a:alpha val="60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1" name="TextBox 110"/>
            <p:cNvSpPr txBox="1"/>
            <p:nvPr/>
          </p:nvSpPr>
          <p:spPr>
            <a:xfrm>
              <a:off x="7238265" y="1317882"/>
              <a:ext cx="4458379" cy="12788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400" b="1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2025 год</a:t>
              </a:r>
            </a:p>
            <a:p>
              <a:pPr algn="ctr"/>
              <a:r>
                <a:rPr lang="ru-RU" sz="1400" b="1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68 + 92 школ</a:t>
              </a:r>
              <a:endPara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33" name="Рисунок 3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008" y="162106"/>
            <a:ext cx="1032825" cy="785134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4863598" y="4639605"/>
            <a:ext cx="44826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Устранение ресурсных дефицитов за счет участия в проектах федерального уровня</a:t>
            </a:r>
            <a:endParaRPr lang="ru-RU" sz="1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2213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 flipH="1">
            <a:off x="11803441" y="-2447451"/>
            <a:ext cx="5101177" cy="13607762"/>
            <a:chOff x="-3812453" y="-3232122"/>
            <a:chExt cx="5101177" cy="13607762"/>
          </a:xfrm>
        </p:grpSpPr>
        <p:sp>
          <p:nvSpPr>
            <p:cNvPr id="3" name="Прямоугольник 2"/>
            <p:cNvSpPr/>
            <p:nvPr/>
          </p:nvSpPr>
          <p:spPr>
            <a:xfrm rot="18158689">
              <a:off x="-5797279" y="-1247296"/>
              <a:ext cx="8534829" cy="4565178"/>
            </a:xfrm>
            <a:prstGeom prst="rect">
              <a:avLst/>
            </a:prstGeom>
            <a:gradFill flip="none" rotWithShape="1">
              <a:gsLst>
                <a:gs pos="100000">
                  <a:srgbClr val="E3E8F3">
                    <a:alpha val="20000"/>
                  </a:srgbClr>
                </a:gs>
                <a:gs pos="0">
                  <a:srgbClr val="80A2D7">
                    <a:alpha val="20000"/>
                  </a:srgbClr>
                </a:gs>
                <a:gs pos="46000">
                  <a:srgbClr val="A1C6DB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Прямоугольник 3"/>
            <p:cNvSpPr/>
            <p:nvPr/>
          </p:nvSpPr>
          <p:spPr>
            <a:xfrm rot="4121243" flipH="1">
              <a:off x="-6601238" y="2485678"/>
              <a:ext cx="11214746" cy="4565178"/>
            </a:xfrm>
            <a:prstGeom prst="rect">
              <a:avLst/>
            </a:prstGeom>
            <a:gradFill flip="none" rotWithShape="1">
              <a:gsLst>
                <a:gs pos="100000">
                  <a:srgbClr val="E3E8F3">
                    <a:alpha val="20000"/>
                  </a:srgbClr>
                </a:gs>
                <a:gs pos="0">
                  <a:srgbClr val="80A2D7">
                    <a:alpha val="20000"/>
                  </a:srgbClr>
                </a:gs>
                <a:gs pos="46000">
                  <a:srgbClr val="A1C6DB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1278384" y="25531"/>
            <a:ext cx="9666131" cy="461665"/>
          </a:xfrm>
          <a:prstGeom prst="rect">
            <a:avLst/>
          </a:prstGeom>
          <a:effectLst>
            <a:outerShdw blurRad="12700" dist="12700" dir="5400000" sx="99000" sy="99000" algn="ctr" rotWithShape="0">
              <a:schemeClr val="bg1">
                <a:alpha val="50000"/>
              </a:schemeClr>
            </a:outerShdw>
          </a:effectLst>
        </p:spPr>
        <p:txBody>
          <a:bodyPr wrap="square">
            <a:spAutoFit/>
          </a:bodyPr>
          <a:lstStyle/>
          <a:p>
            <a:r>
              <a:rPr lang="ru-RU" sz="2400" dirty="0" smtClean="0">
                <a:ln w="3175">
                  <a:noFill/>
                </a:ln>
                <a:solidFill>
                  <a:srgbClr val="002060"/>
                </a:solidFill>
                <a:effectLst>
                  <a:outerShdw blurRad="38100" dist="25400" dir="5400000" algn="ctr" rotWithShape="0">
                    <a:schemeClr val="bg1">
                      <a:alpha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ВПР ШКОЛ-УЧАСТНИКОВ ПРОЕКТА </a:t>
            </a:r>
            <a:r>
              <a:rPr lang="ru-RU" sz="2400" i="1" dirty="0" smtClean="0">
                <a:ln w="3175">
                  <a:noFill/>
                </a:ln>
                <a:solidFill>
                  <a:srgbClr val="002060"/>
                </a:solidFill>
                <a:effectLst>
                  <a:outerShdw blurRad="38100" dist="25400" dir="5400000" algn="ctr" rotWithShape="0">
                    <a:schemeClr val="bg1">
                      <a:alpha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2023-2025 гг.</a:t>
            </a:r>
            <a:endParaRPr lang="ru-RU" sz="2400" i="1" dirty="0">
              <a:ln w="3175">
                <a:noFill/>
              </a:ln>
              <a:solidFill>
                <a:srgbClr val="002060"/>
              </a:solidFill>
              <a:effectLst>
                <a:outerShdw blurRad="38100" dist="25400" dir="5400000" algn="ctr" rotWithShape="0">
                  <a:schemeClr val="bg1">
                    <a:alpha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64270" y="128564"/>
            <a:ext cx="840083" cy="63861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194043" y="6378062"/>
            <a:ext cx="95735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 smtClean="0">
                <a:solidFill>
                  <a:srgbClr val="002060"/>
                </a:solidFill>
              </a:rPr>
              <a:t>* Желтым выделены школы, функционирующие в зоне риска снижения образовательных результатов</a:t>
            </a:r>
            <a:endParaRPr lang="ru-RU" sz="1600" i="1" dirty="0">
              <a:solidFill>
                <a:srgbClr val="002060"/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311" y="770878"/>
            <a:ext cx="11007000" cy="5391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036178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 flipH="1">
            <a:off x="11803441" y="-2447451"/>
            <a:ext cx="5101177" cy="13607762"/>
            <a:chOff x="-3812453" y="-3232122"/>
            <a:chExt cx="5101177" cy="13607762"/>
          </a:xfrm>
        </p:grpSpPr>
        <p:sp>
          <p:nvSpPr>
            <p:cNvPr id="3" name="Прямоугольник 2"/>
            <p:cNvSpPr/>
            <p:nvPr/>
          </p:nvSpPr>
          <p:spPr>
            <a:xfrm rot="18158689">
              <a:off x="-5797279" y="-1247296"/>
              <a:ext cx="8534829" cy="4565178"/>
            </a:xfrm>
            <a:prstGeom prst="rect">
              <a:avLst/>
            </a:prstGeom>
            <a:gradFill flip="none" rotWithShape="1">
              <a:gsLst>
                <a:gs pos="100000">
                  <a:srgbClr val="E3E8F3">
                    <a:alpha val="20000"/>
                  </a:srgbClr>
                </a:gs>
                <a:gs pos="0">
                  <a:srgbClr val="80A2D7">
                    <a:alpha val="20000"/>
                  </a:srgbClr>
                </a:gs>
                <a:gs pos="46000">
                  <a:srgbClr val="A1C6DB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Прямоугольник 3"/>
            <p:cNvSpPr/>
            <p:nvPr/>
          </p:nvSpPr>
          <p:spPr>
            <a:xfrm rot="4121243" flipH="1">
              <a:off x="-6601238" y="2485678"/>
              <a:ext cx="11214746" cy="4565178"/>
            </a:xfrm>
            <a:prstGeom prst="rect">
              <a:avLst/>
            </a:prstGeom>
            <a:gradFill flip="none" rotWithShape="1">
              <a:gsLst>
                <a:gs pos="100000">
                  <a:srgbClr val="E3E8F3">
                    <a:alpha val="20000"/>
                  </a:srgbClr>
                </a:gs>
                <a:gs pos="0">
                  <a:srgbClr val="80A2D7">
                    <a:alpha val="20000"/>
                  </a:srgbClr>
                </a:gs>
                <a:gs pos="46000">
                  <a:srgbClr val="A1C6DB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1482570" y="128564"/>
            <a:ext cx="9666131" cy="461665"/>
          </a:xfrm>
          <a:prstGeom prst="rect">
            <a:avLst/>
          </a:prstGeom>
          <a:effectLst>
            <a:outerShdw blurRad="12700" dist="12700" dir="5400000" sx="99000" sy="99000" algn="ctr" rotWithShape="0">
              <a:schemeClr val="bg1">
                <a:alpha val="50000"/>
              </a:schemeClr>
            </a:outerShdw>
          </a:effectLst>
        </p:spPr>
        <p:txBody>
          <a:bodyPr wrap="square">
            <a:spAutoFit/>
          </a:bodyPr>
          <a:lstStyle/>
          <a:p>
            <a:r>
              <a:rPr lang="ru-RU" sz="2400" dirty="0" smtClean="0">
                <a:ln w="3175">
                  <a:noFill/>
                </a:ln>
                <a:solidFill>
                  <a:srgbClr val="002060"/>
                </a:solidFill>
                <a:effectLst>
                  <a:outerShdw blurRad="38100" dist="25400" dir="5400000" algn="ctr" rotWithShape="0">
                    <a:schemeClr val="bg1">
                      <a:alpha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ВПР ШКОЛ-УЧАСТНИКОВ ПРОЕКТА </a:t>
            </a:r>
            <a:r>
              <a:rPr lang="ru-RU" sz="2400" i="1" dirty="0" smtClean="0">
                <a:ln w="3175">
                  <a:noFill/>
                </a:ln>
                <a:solidFill>
                  <a:srgbClr val="002060"/>
                </a:solidFill>
                <a:effectLst>
                  <a:outerShdw blurRad="38100" dist="25400" dir="5400000" algn="ctr" rotWithShape="0">
                    <a:schemeClr val="bg1">
                      <a:alpha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2023-2025 гг.</a:t>
            </a:r>
            <a:endParaRPr lang="ru-RU" sz="2400" i="1" dirty="0">
              <a:ln w="3175">
                <a:noFill/>
              </a:ln>
              <a:solidFill>
                <a:srgbClr val="002060"/>
              </a:solidFill>
              <a:effectLst>
                <a:outerShdw blurRad="38100" dist="25400" dir="5400000" algn="ctr" rotWithShape="0">
                  <a:schemeClr val="bg1">
                    <a:alpha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64270" y="128564"/>
            <a:ext cx="840083" cy="63861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57566" y="6306343"/>
            <a:ext cx="96889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 smtClean="0">
                <a:solidFill>
                  <a:srgbClr val="002060"/>
                </a:solidFill>
              </a:rPr>
              <a:t>* Желтым выделены школы, функционирующие в зоне риска снижения образовательных результатов</a:t>
            </a:r>
            <a:endParaRPr lang="ru-RU" sz="1600" i="1" dirty="0">
              <a:solidFill>
                <a:srgbClr val="00206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360" y="1046161"/>
            <a:ext cx="11884005" cy="5185748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713544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 flipH="1">
            <a:off x="11803441" y="-2447451"/>
            <a:ext cx="5101177" cy="13607762"/>
            <a:chOff x="-3812453" y="-3232122"/>
            <a:chExt cx="5101177" cy="13607762"/>
          </a:xfrm>
        </p:grpSpPr>
        <p:sp>
          <p:nvSpPr>
            <p:cNvPr id="3" name="Прямоугольник 2"/>
            <p:cNvSpPr/>
            <p:nvPr/>
          </p:nvSpPr>
          <p:spPr>
            <a:xfrm rot="18158689">
              <a:off x="-5797279" y="-1247296"/>
              <a:ext cx="8534829" cy="4565178"/>
            </a:xfrm>
            <a:prstGeom prst="rect">
              <a:avLst/>
            </a:prstGeom>
            <a:gradFill flip="none" rotWithShape="1">
              <a:gsLst>
                <a:gs pos="100000">
                  <a:srgbClr val="E3E8F3">
                    <a:alpha val="20000"/>
                  </a:srgbClr>
                </a:gs>
                <a:gs pos="0">
                  <a:srgbClr val="80A2D7">
                    <a:alpha val="20000"/>
                  </a:srgbClr>
                </a:gs>
                <a:gs pos="46000">
                  <a:srgbClr val="A1C6DB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Прямоугольник 3"/>
            <p:cNvSpPr/>
            <p:nvPr/>
          </p:nvSpPr>
          <p:spPr>
            <a:xfrm rot="4121243" flipH="1">
              <a:off x="-6601238" y="2485678"/>
              <a:ext cx="11214746" cy="4565178"/>
            </a:xfrm>
            <a:prstGeom prst="rect">
              <a:avLst/>
            </a:prstGeom>
            <a:gradFill flip="none" rotWithShape="1">
              <a:gsLst>
                <a:gs pos="100000">
                  <a:srgbClr val="E3E8F3">
                    <a:alpha val="20000"/>
                  </a:srgbClr>
                </a:gs>
                <a:gs pos="0">
                  <a:srgbClr val="80A2D7">
                    <a:alpha val="20000"/>
                  </a:srgbClr>
                </a:gs>
                <a:gs pos="46000">
                  <a:srgbClr val="A1C6DB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1270245" y="159939"/>
            <a:ext cx="10756420" cy="830997"/>
          </a:xfrm>
          <a:prstGeom prst="rect">
            <a:avLst/>
          </a:prstGeom>
          <a:effectLst>
            <a:outerShdw blurRad="12700" dist="12700" dir="5400000" sx="99000" sy="99000" algn="ctr" rotWithShape="0">
              <a:schemeClr val="bg1">
                <a:alpha val="50000"/>
              </a:scheme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n w="3175">
                  <a:noFill/>
                </a:ln>
                <a:solidFill>
                  <a:srgbClr val="002060"/>
                </a:solidFill>
                <a:effectLst>
                  <a:outerShdw blurRad="38100" dist="25400" dir="5400000" algn="ctr" rotWithShape="0">
                    <a:schemeClr val="bg1">
                      <a:alpha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ЕГЭ, ОГЭ ШКОЛ-УЧАСТНИКОВ ПРОЕКТА</a:t>
            </a:r>
          </a:p>
          <a:p>
            <a:pPr algn="ctr"/>
            <a:r>
              <a:rPr lang="ru-RU" sz="2400" i="1" dirty="0" smtClean="0">
                <a:ln w="3175">
                  <a:noFill/>
                </a:ln>
                <a:solidFill>
                  <a:srgbClr val="002060"/>
                </a:solidFill>
                <a:effectLst>
                  <a:outerShdw blurRad="38100" dist="25400" dir="5400000" algn="ctr" rotWithShape="0">
                    <a:schemeClr val="bg1">
                      <a:alpha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2023-2025 гг.</a:t>
            </a:r>
            <a:endParaRPr lang="ru-RU" sz="2400" i="1" dirty="0">
              <a:ln w="3175">
                <a:noFill/>
              </a:ln>
              <a:solidFill>
                <a:srgbClr val="002060"/>
              </a:solidFill>
              <a:effectLst>
                <a:outerShdw blurRad="38100" dist="25400" dir="5400000" algn="ctr" rotWithShape="0">
                  <a:schemeClr val="bg1">
                    <a:alpha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64270" y="128564"/>
            <a:ext cx="840083" cy="63861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09165" y="6572980"/>
            <a:ext cx="108751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 smtClean="0">
                <a:solidFill>
                  <a:srgbClr val="002060"/>
                </a:solidFill>
              </a:rPr>
              <a:t>* Желтым выделены школы, функционирующие в зоне риска снижения образовательных результатов</a:t>
            </a:r>
            <a:endParaRPr lang="ru-RU" sz="1600" i="1" dirty="0">
              <a:solidFill>
                <a:srgbClr val="002060"/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6270" y="1081958"/>
            <a:ext cx="10098000" cy="5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7410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 flipH="1">
            <a:off x="11803441" y="-2447451"/>
            <a:ext cx="5101177" cy="13607762"/>
            <a:chOff x="-3812453" y="-3232122"/>
            <a:chExt cx="5101177" cy="13607762"/>
          </a:xfrm>
        </p:grpSpPr>
        <p:sp>
          <p:nvSpPr>
            <p:cNvPr id="3" name="Прямоугольник 2"/>
            <p:cNvSpPr/>
            <p:nvPr/>
          </p:nvSpPr>
          <p:spPr>
            <a:xfrm rot="18158689">
              <a:off x="-5797279" y="-1247296"/>
              <a:ext cx="8534829" cy="4565178"/>
            </a:xfrm>
            <a:prstGeom prst="rect">
              <a:avLst/>
            </a:prstGeom>
            <a:gradFill flip="none" rotWithShape="1">
              <a:gsLst>
                <a:gs pos="100000">
                  <a:srgbClr val="E3E8F3">
                    <a:alpha val="20000"/>
                  </a:srgbClr>
                </a:gs>
                <a:gs pos="0">
                  <a:srgbClr val="80A2D7">
                    <a:alpha val="20000"/>
                  </a:srgbClr>
                </a:gs>
                <a:gs pos="46000">
                  <a:srgbClr val="A1C6DB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Прямоугольник 3"/>
            <p:cNvSpPr/>
            <p:nvPr/>
          </p:nvSpPr>
          <p:spPr>
            <a:xfrm rot="4121243" flipH="1">
              <a:off x="-6601238" y="2485678"/>
              <a:ext cx="11214746" cy="4565178"/>
            </a:xfrm>
            <a:prstGeom prst="rect">
              <a:avLst/>
            </a:prstGeom>
            <a:gradFill flip="none" rotWithShape="1">
              <a:gsLst>
                <a:gs pos="100000">
                  <a:srgbClr val="E3E8F3">
                    <a:alpha val="20000"/>
                  </a:srgbClr>
                </a:gs>
                <a:gs pos="0">
                  <a:srgbClr val="80A2D7">
                    <a:alpha val="20000"/>
                  </a:srgbClr>
                </a:gs>
                <a:gs pos="46000">
                  <a:srgbClr val="A1C6DB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1270245" y="159939"/>
            <a:ext cx="10756420" cy="830997"/>
          </a:xfrm>
          <a:prstGeom prst="rect">
            <a:avLst/>
          </a:prstGeom>
          <a:effectLst>
            <a:outerShdw blurRad="12700" dist="12700" dir="5400000" sx="99000" sy="99000" algn="ctr" rotWithShape="0">
              <a:schemeClr val="bg1">
                <a:alpha val="50000"/>
              </a:scheme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2400" smtClean="0">
                <a:ln w="3175">
                  <a:noFill/>
                </a:ln>
                <a:solidFill>
                  <a:srgbClr val="002060"/>
                </a:solidFill>
                <a:effectLst>
                  <a:outerShdw blurRad="38100" dist="25400" dir="5400000" algn="ctr" rotWithShape="0">
                    <a:schemeClr val="bg1">
                      <a:alpha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ЕГЭ</a:t>
            </a:r>
            <a:r>
              <a:rPr lang="ru-RU" sz="2400" dirty="0" smtClean="0">
                <a:ln w="3175">
                  <a:noFill/>
                </a:ln>
                <a:solidFill>
                  <a:srgbClr val="002060"/>
                </a:solidFill>
                <a:effectLst>
                  <a:outerShdw blurRad="38100" dist="25400" dir="5400000" algn="ctr" rotWithShape="0">
                    <a:schemeClr val="bg1">
                      <a:alpha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ОГЭ ШКОЛ-УЧАСТНИКОВ ПРОЕКТА</a:t>
            </a:r>
          </a:p>
          <a:p>
            <a:pPr algn="ctr"/>
            <a:r>
              <a:rPr lang="ru-RU" sz="2400" i="1" smtClean="0">
                <a:ln w="3175">
                  <a:noFill/>
                </a:ln>
                <a:solidFill>
                  <a:srgbClr val="002060"/>
                </a:solidFill>
                <a:effectLst>
                  <a:outerShdw blurRad="38100" dist="25400" dir="5400000" algn="ctr" rotWithShape="0">
                    <a:schemeClr val="bg1">
                      <a:alpha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2023-2025 </a:t>
            </a:r>
            <a:r>
              <a:rPr lang="ru-RU" sz="2400" i="1" dirty="0" smtClean="0">
                <a:ln w="3175">
                  <a:noFill/>
                </a:ln>
                <a:solidFill>
                  <a:srgbClr val="002060"/>
                </a:solidFill>
                <a:effectLst>
                  <a:outerShdw blurRad="38100" dist="25400" dir="5400000" algn="ctr" rotWithShape="0">
                    <a:schemeClr val="bg1">
                      <a:alpha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гг.</a:t>
            </a:r>
            <a:endParaRPr lang="ru-RU" sz="2400" i="1" dirty="0">
              <a:ln w="3175">
                <a:noFill/>
              </a:ln>
              <a:solidFill>
                <a:srgbClr val="002060"/>
              </a:solidFill>
              <a:effectLst>
                <a:outerShdw blurRad="38100" dist="25400" dir="5400000" algn="ctr" rotWithShape="0">
                  <a:schemeClr val="bg1">
                    <a:alpha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64270" y="128564"/>
            <a:ext cx="840083" cy="63861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95900" y="6248603"/>
            <a:ext cx="108751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 smtClean="0">
                <a:solidFill>
                  <a:srgbClr val="002060"/>
                </a:solidFill>
              </a:rPr>
              <a:t>* Желтым выделены школы, функционирующие в зоне риска снижения образовательных результатов</a:t>
            </a:r>
            <a:endParaRPr lang="ru-RU" sz="1600" i="1" dirty="0">
              <a:solidFill>
                <a:srgbClr val="00206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032" y="1286706"/>
            <a:ext cx="11882633" cy="4599189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988976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 flipH="1">
            <a:off x="11803441" y="-2447451"/>
            <a:ext cx="5101177" cy="13607762"/>
            <a:chOff x="-3812453" y="-3232122"/>
            <a:chExt cx="5101177" cy="13607762"/>
          </a:xfrm>
        </p:grpSpPr>
        <p:sp>
          <p:nvSpPr>
            <p:cNvPr id="3" name="Прямоугольник 2"/>
            <p:cNvSpPr/>
            <p:nvPr/>
          </p:nvSpPr>
          <p:spPr>
            <a:xfrm rot="18158689">
              <a:off x="-5797279" y="-1247296"/>
              <a:ext cx="8534829" cy="4565178"/>
            </a:xfrm>
            <a:prstGeom prst="rect">
              <a:avLst/>
            </a:prstGeom>
            <a:gradFill flip="none" rotWithShape="1">
              <a:gsLst>
                <a:gs pos="100000">
                  <a:srgbClr val="E3E8F3">
                    <a:alpha val="20000"/>
                  </a:srgbClr>
                </a:gs>
                <a:gs pos="0">
                  <a:srgbClr val="80A2D7">
                    <a:alpha val="20000"/>
                  </a:srgbClr>
                </a:gs>
                <a:gs pos="46000">
                  <a:srgbClr val="A1C6DB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Прямоугольник 3"/>
            <p:cNvSpPr/>
            <p:nvPr/>
          </p:nvSpPr>
          <p:spPr>
            <a:xfrm rot="4121243" flipH="1">
              <a:off x="-6601238" y="2485678"/>
              <a:ext cx="11214746" cy="4565178"/>
            </a:xfrm>
            <a:prstGeom prst="rect">
              <a:avLst/>
            </a:prstGeom>
            <a:gradFill flip="none" rotWithShape="1">
              <a:gsLst>
                <a:gs pos="100000">
                  <a:srgbClr val="E3E8F3">
                    <a:alpha val="20000"/>
                  </a:srgbClr>
                </a:gs>
                <a:gs pos="0">
                  <a:srgbClr val="80A2D7">
                    <a:alpha val="20000"/>
                  </a:srgbClr>
                </a:gs>
                <a:gs pos="46000">
                  <a:srgbClr val="A1C6DB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391355" y="105923"/>
            <a:ext cx="10756420" cy="461665"/>
          </a:xfrm>
          <a:prstGeom prst="rect">
            <a:avLst/>
          </a:prstGeom>
          <a:effectLst>
            <a:outerShdw blurRad="12700" dist="12700" dir="5400000" sx="99000" sy="99000" algn="ctr" rotWithShape="0">
              <a:schemeClr val="bg1">
                <a:alpha val="50000"/>
              </a:scheme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n w="3175">
                  <a:noFill/>
                </a:ln>
                <a:solidFill>
                  <a:srgbClr val="002060"/>
                </a:solidFill>
                <a:effectLst>
                  <a:outerShdw blurRad="38100" dist="25400" dir="5400000" algn="ctr" rotWithShape="0">
                    <a:schemeClr val="bg1">
                      <a:alpha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ВПР, ЕГЭ, ОГЭ ШКОЛ-УЧАСТНИКОВ ПРОЕКТА </a:t>
            </a:r>
            <a:r>
              <a:rPr lang="ru-RU" sz="2400" i="1" dirty="0" smtClean="0">
                <a:ln w="3175">
                  <a:noFill/>
                </a:ln>
                <a:solidFill>
                  <a:srgbClr val="002060"/>
                </a:solidFill>
                <a:effectLst>
                  <a:outerShdw blurRad="38100" dist="25400" dir="5400000" algn="ctr" rotWithShape="0">
                    <a:schemeClr val="bg1">
                      <a:alpha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2021-2025 гг.</a:t>
            </a:r>
            <a:endParaRPr lang="ru-RU" sz="2400" i="1" dirty="0">
              <a:ln w="3175">
                <a:noFill/>
              </a:ln>
              <a:solidFill>
                <a:srgbClr val="002060"/>
              </a:solidFill>
              <a:effectLst>
                <a:outerShdw blurRad="38100" dist="25400" dir="5400000" algn="ctr" rotWithShape="0">
                  <a:schemeClr val="bg1">
                    <a:alpha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64270" y="128564"/>
            <a:ext cx="840083" cy="63861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15087" y="6236520"/>
            <a:ext cx="99089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 smtClean="0">
                <a:solidFill>
                  <a:srgbClr val="002060"/>
                </a:solidFill>
              </a:rPr>
              <a:t>* Желтым выделены школы, функционирующие в зоне риска снижения образовательных результатов</a:t>
            </a:r>
            <a:endParaRPr lang="ru-RU" sz="1600" i="1" dirty="0">
              <a:solidFill>
                <a:srgbClr val="00206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88366" y="567588"/>
            <a:ext cx="8494872" cy="5486688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185669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 flipH="1">
            <a:off x="11803441" y="-2447451"/>
            <a:ext cx="5101177" cy="13607762"/>
            <a:chOff x="-3812453" y="-3232122"/>
            <a:chExt cx="5101177" cy="13607762"/>
          </a:xfrm>
        </p:grpSpPr>
        <p:sp>
          <p:nvSpPr>
            <p:cNvPr id="3" name="Прямоугольник 2"/>
            <p:cNvSpPr/>
            <p:nvPr/>
          </p:nvSpPr>
          <p:spPr>
            <a:xfrm rot="18158689">
              <a:off x="-5797279" y="-1247296"/>
              <a:ext cx="8534829" cy="4565178"/>
            </a:xfrm>
            <a:prstGeom prst="rect">
              <a:avLst/>
            </a:prstGeom>
            <a:gradFill flip="none" rotWithShape="1">
              <a:gsLst>
                <a:gs pos="100000">
                  <a:srgbClr val="E3E8F3">
                    <a:alpha val="20000"/>
                  </a:srgbClr>
                </a:gs>
                <a:gs pos="0">
                  <a:srgbClr val="80A2D7">
                    <a:alpha val="20000"/>
                  </a:srgbClr>
                </a:gs>
                <a:gs pos="46000">
                  <a:srgbClr val="A1C6DB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Прямоугольник 3"/>
            <p:cNvSpPr/>
            <p:nvPr/>
          </p:nvSpPr>
          <p:spPr>
            <a:xfrm rot="4121243" flipH="1">
              <a:off x="-6601238" y="2485678"/>
              <a:ext cx="11214746" cy="4565178"/>
            </a:xfrm>
            <a:prstGeom prst="rect">
              <a:avLst/>
            </a:prstGeom>
            <a:gradFill flip="none" rotWithShape="1">
              <a:gsLst>
                <a:gs pos="100000">
                  <a:srgbClr val="E3E8F3">
                    <a:alpha val="20000"/>
                  </a:srgbClr>
                </a:gs>
                <a:gs pos="0">
                  <a:srgbClr val="80A2D7">
                    <a:alpha val="20000"/>
                  </a:srgbClr>
                </a:gs>
                <a:gs pos="46000">
                  <a:srgbClr val="A1C6DB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1270245" y="159939"/>
            <a:ext cx="10756420" cy="461665"/>
          </a:xfrm>
          <a:prstGeom prst="rect">
            <a:avLst/>
          </a:prstGeom>
          <a:effectLst>
            <a:outerShdw blurRad="12700" dist="12700" dir="5400000" sx="99000" sy="99000" algn="ctr" rotWithShape="0">
              <a:schemeClr val="bg1">
                <a:alpha val="50000"/>
              </a:scheme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n w="3175">
                  <a:noFill/>
                </a:ln>
                <a:solidFill>
                  <a:srgbClr val="002060"/>
                </a:solidFill>
                <a:effectLst>
                  <a:outerShdw blurRad="38100" dist="25400" dir="5400000" algn="ctr" rotWithShape="0">
                    <a:schemeClr val="bg1">
                      <a:alpha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Отнесенность школ к федеральному/региональному списку</a:t>
            </a:r>
            <a:endParaRPr lang="ru-RU" sz="2400" i="1" dirty="0">
              <a:ln w="3175">
                <a:noFill/>
              </a:ln>
              <a:solidFill>
                <a:srgbClr val="002060"/>
              </a:solidFill>
              <a:effectLst>
                <a:outerShdw blurRad="38100" dist="25400" dir="5400000" algn="ctr" rotWithShape="0">
                  <a:schemeClr val="bg1">
                    <a:alpha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64270" y="128564"/>
            <a:ext cx="840083" cy="63861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72358" y="6475278"/>
            <a:ext cx="108751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 smtClean="0">
                <a:solidFill>
                  <a:srgbClr val="002060"/>
                </a:solidFill>
              </a:rPr>
              <a:t>* Желтым выделены школы, функционирующие в зоне риска снижения образовательных результатов</a:t>
            </a:r>
            <a:endParaRPr lang="ru-RU" sz="1600" i="1" dirty="0">
              <a:solidFill>
                <a:srgbClr val="002060"/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0489" y="1064441"/>
            <a:ext cx="10440000" cy="4968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642944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7227</TotalTime>
  <Words>1505</Words>
  <Application>Microsoft Office PowerPoint</Application>
  <PresentationFormat>Произвольный</PresentationFormat>
  <Paragraphs>227</Paragraphs>
  <Slides>24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«ПЕДАГОГИЧЕСКИЙ ДЕСАНТ» КУРСКИЙ, СТЕПНОВСКИЙ МУНИЦИПАЛЬНЫЕ ОКРУГА   УПРАВЛЕНЧЕСКИЕ МЕХАНИЗМЫ И ЭФФЕКТИВНЫЕ ПРАКТИКИ ПОВЫШЕНИЯ КАЧЕСТВА ОБРАЗОВАНИЯ В ШКОЛАХ, ДЕМОНСТРИРУЮЩИХ НИЗКИЕ ОБРАЗОВАТЕЛЬНЫЕ РЕЗУЛЬТАТЫ ОБУЧАЮЩИХСЯ, В ШКОЛАХ, ФУНКЦИОНИРУЮЩИХ В ЗОНЕ РИСКА СНИЖЕНИЯ ОБРАЗОВАТЕЛЬНЫХ РЕЗУЛЬТАТОВ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«ПЕДАГОГИЧЕСКИЙ ДЕСАНТ» КУРСКИЙ, СТЕПНОВСКИЙ МУНИЦИПАЛЬНЫЕ ОКРУГА   УПРАВЛЕНЧЕСКИЕ МЕХАНИЗМЫ И ЭФФЕКТИВНЫЕ ПРАКТИКИ ПОВЫШЕНИЯ КАЧЕСТВА ОБРАЗОВАНИЯ В ШКОЛАХ, ДЕМОНСТРИРУЮЩИХ НИЗКИЕ ОБРАЗОВАТЕЛЬНЫЕ РЕЗУЛЬТАТЫ ОБУЧАЮЩИХСЯ, В ШКОЛАХ, ФУНКЦИОНИРУЮЩИХ В ЗОНЕ РИСКА СНИЖЕНИЯ ОБРАЗОВАТЕЛЬНЫХ РЕЗУЛЬТАТОВ 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HP</cp:lastModifiedBy>
  <cp:revision>379</cp:revision>
  <cp:lastPrinted>2023-03-09T14:13:37Z</cp:lastPrinted>
  <dcterms:created xsi:type="dcterms:W3CDTF">2021-08-15T15:17:03Z</dcterms:created>
  <dcterms:modified xsi:type="dcterms:W3CDTF">2025-09-10T07:28:09Z</dcterms:modified>
</cp:coreProperties>
</file>