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8229600" cy="14630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95C"/>
    <a:srgbClr val="F49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71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4AC7E-C44D-835B-E547-C02D28A3B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A9575C-2854-AC35-E165-90A0BD358B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3AA487-3C27-5D84-BC8A-6AADBBC5BA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7F516-5BBD-C9AC-6302-1965D02E18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12199" y="1035657"/>
            <a:ext cx="8183106" cy="2776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950"/>
              </a:lnSpc>
              <a:buNone/>
            </a:pPr>
            <a:r>
              <a:rPr lang="ru-RU" sz="6350" b="1" dirty="0">
                <a:solidFill>
                  <a:srgbClr val="4950BC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Нейросети в деятельности эффективного руководителя школы</a:t>
            </a:r>
            <a:endParaRPr lang="en-US" sz="6350" dirty="0"/>
          </a:p>
        </p:txBody>
      </p:sp>
      <p:sp>
        <p:nvSpPr>
          <p:cNvPr id="6" name="TextBox 5"/>
          <p:cNvSpPr txBox="1"/>
          <p:nvPr/>
        </p:nvSpPr>
        <p:spPr>
          <a:xfrm>
            <a:off x="9136251" y="7077265"/>
            <a:ext cx="5346916" cy="109536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defPPr>
              <a:defRPr lang="ru-RU"/>
            </a:defPPr>
            <a:lvl1pPr indent="0">
              <a:lnSpc>
                <a:spcPts val="7950"/>
              </a:lnSpc>
              <a:buNone/>
              <a:defRPr sz="6350" b="1">
                <a:solidFill>
                  <a:srgbClr val="4950BC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1800" b="0" i="1" dirty="0">
                <a:solidFill>
                  <a:srgbClr val="0F395C"/>
                </a:solidFill>
              </a:rPr>
              <a:t>Старший преподаватель </a:t>
            </a:r>
          </a:p>
          <a:p>
            <a:pPr algn="r">
              <a:lnSpc>
                <a:spcPct val="100000"/>
              </a:lnSpc>
            </a:pPr>
            <a:r>
              <a:rPr lang="ru-RU" sz="1800" b="0" i="1" dirty="0">
                <a:solidFill>
                  <a:srgbClr val="0F395C"/>
                </a:solidFill>
              </a:rPr>
              <a:t>кафедры ЕМД и ИТ </a:t>
            </a:r>
          </a:p>
          <a:p>
            <a:pPr algn="r">
              <a:lnSpc>
                <a:spcPct val="100000"/>
              </a:lnSpc>
            </a:pPr>
            <a:r>
              <a:rPr lang="ru-RU" sz="1800" b="0" i="1" dirty="0">
                <a:solidFill>
                  <a:srgbClr val="0F395C"/>
                </a:solidFill>
              </a:rPr>
              <a:t>СКИРО ПК и ПРО</a:t>
            </a:r>
          </a:p>
          <a:p>
            <a:pPr algn="r">
              <a:lnSpc>
                <a:spcPct val="100000"/>
              </a:lnSpc>
            </a:pPr>
            <a:r>
              <a:rPr lang="ru-RU" sz="1800" b="0" i="1" dirty="0">
                <a:solidFill>
                  <a:srgbClr val="0F395C"/>
                </a:solidFill>
              </a:rPr>
              <a:t>А.И. Кондрашова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852" y="573437"/>
            <a:ext cx="6261315" cy="62613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7474" y="587335"/>
            <a:ext cx="7208758" cy="333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950BC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Категория 5: Личная эффективность и саморазвитие</a:t>
            </a:r>
            <a:endParaRPr lang="en-US" sz="2100" dirty="0"/>
          </a:p>
        </p:txBody>
      </p:sp>
      <p:sp>
        <p:nvSpPr>
          <p:cNvPr id="3" name="Text 1"/>
          <p:cNvSpPr/>
          <p:nvPr/>
        </p:nvSpPr>
        <p:spPr>
          <a:xfrm>
            <a:off x="747474" y="1006316"/>
            <a:ext cx="8739426" cy="667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Рефлексия и подведение итогов</a:t>
            </a:r>
            <a:endParaRPr lang="en-US" sz="4200" dirty="0"/>
          </a:p>
        </p:txBody>
      </p:sp>
      <p:sp>
        <p:nvSpPr>
          <p:cNvPr id="4" name="Text 2"/>
          <p:cNvSpPr/>
          <p:nvPr/>
        </p:nvSpPr>
        <p:spPr>
          <a:xfrm>
            <a:off x="747474" y="1889727"/>
            <a:ext cx="13135451" cy="1025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50"/>
              </a:lnSpc>
            </a:pPr>
            <a:r>
              <a:rPr lang="en-US" sz="1500" b="1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Разработай шаблон для еженедельной и ежеквартальной личной рефлексии директора школы. Включи вопросы: Какие 3 главные задачи были выполнены?, Что пошло не так и почему?, Какие решения были наиболее удачными?, Что я узнал нового о своей школе?, Какие 3 приоритетные задачи на следующую неделю/четверть?.</a:t>
            </a:r>
          </a:p>
        </p:txBody>
      </p:sp>
      <p:sp>
        <p:nvSpPr>
          <p:cNvPr id="5" name="Shape 3"/>
          <p:cNvSpPr/>
          <p:nvPr/>
        </p:nvSpPr>
        <p:spPr>
          <a:xfrm>
            <a:off x="7299960" y="3259455"/>
            <a:ext cx="30480" cy="4384834"/>
          </a:xfrm>
          <a:prstGeom prst="roundRect">
            <a:avLst>
              <a:gd name="adj" fmla="val 294301"/>
            </a:avLst>
          </a:prstGeom>
          <a:solidFill>
            <a:srgbClr val="C0C1D7"/>
          </a:solidFill>
          <a:ln/>
        </p:spPr>
      </p:sp>
      <p:sp>
        <p:nvSpPr>
          <p:cNvPr id="6" name="Shape 4"/>
          <p:cNvSpPr/>
          <p:nvPr/>
        </p:nvSpPr>
        <p:spPr>
          <a:xfrm>
            <a:off x="6705005" y="4454247"/>
            <a:ext cx="640675" cy="30480"/>
          </a:xfrm>
          <a:prstGeom prst="roundRect">
            <a:avLst>
              <a:gd name="adj" fmla="val 294301"/>
            </a:avLst>
          </a:prstGeom>
          <a:solidFill>
            <a:srgbClr val="C0C1D7"/>
          </a:solidFill>
          <a:ln/>
        </p:spPr>
      </p:sp>
      <p:sp>
        <p:nvSpPr>
          <p:cNvPr id="7" name="Shape 5"/>
          <p:cNvSpPr/>
          <p:nvPr/>
        </p:nvSpPr>
        <p:spPr>
          <a:xfrm>
            <a:off x="7235130" y="4389418"/>
            <a:ext cx="160139" cy="160139"/>
          </a:xfrm>
          <a:prstGeom prst="roundRect">
            <a:avLst>
              <a:gd name="adj" fmla="val 285502"/>
            </a:avLst>
          </a:prstGeom>
          <a:solidFill>
            <a:srgbClr val="4950BC"/>
          </a:solidFill>
          <a:ln/>
        </p:spPr>
      </p:sp>
      <p:sp>
        <p:nvSpPr>
          <p:cNvPr id="8" name="Shape 6"/>
          <p:cNvSpPr/>
          <p:nvPr/>
        </p:nvSpPr>
        <p:spPr>
          <a:xfrm>
            <a:off x="747474" y="3259455"/>
            <a:ext cx="5927050" cy="2420064"/>
          </a:xfrm>
          <a:prstGeom prst="roundRect">
            <a:avLst>
              <a:gd name="adj" fmla="val 37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2912031" y="3480554"/>
            <a:ext cx="3541395" cy="333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Еженедельная Рефлексия</a:t>
            </a:r>
            <a:endParaRPr lang="en-US" sz="2100" dirty="0"/>
          </a:p>
        </p:txBody>
      </p:sp>
      <p:sp>
        <p:nvSpPr>
          <p:cNvPr id="10" name="Text 8"/>
          <p:cNvSpPr/>
          <p:nvPr/>
        </p:nvSpPr>
        <p:spPr>
          <a:xfrm>
            <a:off x="968573" y="3942278"/>
            <a:ext cx="5484852" cy="341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Какие 3 главные задачи были выполнены?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968573" y="4358640"/>
            <a:ext cx="5484852" cy="341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Что пошло не так и почему?</a:t>
            </a:r>
            <a:endParaRPr lang="en-US" sz="1650" dirty="0"/>
          </a:p>
        </p:txBody>
      </p:sp>
      <p:sp>
        <p:nvSpPr>
          <p:cNvPr id="12" name="Text 10"/>
          <p:cNvSpPr/>
          <p:nvPr/>
        </p:nvSpPr>
        <p:spPr>
          <a:xfrm>
            <a:off x="968573" y="4775002"/>
            <a:ext cx="5484852" cy="683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Какие 3 приоритетные задачи на следующую неделю?</a:t>
            </a:r>
            <a:endParaRPr lang="en-US" sz="1650" dirty="0"/>
          </a:p>
        </p:txBody>
      </p:sp>
      <p:sp>
        <p:nvSpPr>
          <p:cNvPr id="13" name="Shape 11"/>
          <p:cNvSpPr/>
          <p:nvPr/>
        </p:nvSpPr>
        <p:spPr>
          <a:xfrm>
            <a:off x="7284720" y="6077307"/>
            <a:ext cx="640675" cy="30480"/>
          </a:xfrm>
          <a:prstGeom prst="roundRect">
            <a:avLst>
              <a:gd name="adj" fmla="val 294301"/>
            </a:avLst>
          </a:prstGeom>
          <a:solidFill>
            <a:srgbClr val="C0C1D7"/>
          </a:solidFill>
          <a:ln/>
        </p:spPr>
      </p:sp>
      <p:sp>
        <p:nvSpPr>
          <p:cNvPr id="14" name="Shape 12"/>
          <p:cNvSpPr/>
          <p:nvPr/>
        </p:nvSpPr>
        <p:spPr>
          <a:xfrm>
            <a:off x="7235130" y="6012478"/>
            <a:ext cx="160139" cy="160139"/>
          </a:xfrm>
          <a:prstGeom prst="roundRect">
            <a:avLst>
              <a:gd name="adj" fmla="val 285502"/>
            </a:avLst>
          </a:prstGeom>
          <a:solidFill>
            <a:srgbClr val="4950BC"/>
          </a:solidFill>
          <a:ln/>
        </p:spPr>
      </p:sp>
      <p:sp>
        <p:nvSpPr>
          <p:cNvPr id="15" name="Shape 13"/>
          <p:cNvSpPr/>
          <p:nvPr/>
        </p:nvSpPr>
        <p:spPr>
          <a:xfrm>
            <a:off x="7955875" y="4540806"/>
            <a:ext cx="5927050" cy="3103483"/>
          </a:xfrm>
          <a:prstGeom prst="roundRect">
            <a:avLst>
              <a:gd name="adj" fmla="val 289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176974" y="4761905"/>
            <a:ext cx="3806666" cy="333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Ежеквартальная Рефлексия</a:t>
            </a:r>
            <a:endParaRPr lang="en-US" sz="2100" dirty="0"/>
          </a:p>
        </p:txBody>
      </p:sp>
      <p:sp>
        <p:nvSpPr>
          <p:cNvPr id="17" name="Text 15"/>
          <p:cNvSpPr/>
          <p:nvPr/>
        </p:nvSpPr>
        <p:spPr>
          <a:xfrm>
            <a:off x="8176974" y="5223629"/>
            <a:ext cx="5484852" cy="683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Какие решения были наиболее удачными в этом квартале?</a:t>
            </a:r>
            <a:endParaRPr lang="en-US" sz="1650" dirty="0"/>
          </a:p>
        </p:txBody>
      </p:sp>
      <p:sp>
        <p:nvSpPr>
          <p:cNvPr id="18" name="Text 16"/>
          <p:cNvSpPr/>
          <p:nvPr/>
        </p:nvSpPr>
        <p:spPr>
          <a:xfrm>
            <a:off x="8176974" y="5981700"/>
            <a:ext cx="5484852" cy="683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Что я узнал нового о своей школе (коллективе, учениках)?</a:t>
            </a:r>
            <a:endParaRPr lang="en-US" sz="1650" dirty="0"/>
          </a:p>
        </p:txBody>
      </p:sp>
      <p:sp>
        <p:nvSpPr>
          <p:cNvPr id="19" name="Text 17"/>
          <p:cNvSpPr/>
          <p:nvPr/>
        </p:nvSpPr>
        <p:spPr>
          <a:xfrm>
            <a:off x="8176974" y="6739771"/>
            <a:ext cx="5484852" cy="683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Какие стратегические цели требуют корректировки?</a:t>
            </a:r>
            <a:endParaRPr lang="en-US" sz="16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3B0BEA82-AC20-8911-A49F-EC7974534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82BF5F4-29C1-AD63-E922-BF32F037E6B3}"/>
              </a:ext>
            </a:extLst>
          </p:cNvPr>
          <p:cNvSpPr/>
          <p:nvPr/>
        </p:nvSpPr>
        <p:spPr>
          <a:xfrm>
            <a:off x="793790" y="953572"/>
            <a:ext cx="1065823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Популярные нейросети</a:t>
            </a:r>
            <a:endParaRPr lang="en-US" sz="4450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99D894CB-62D4-A9AA-98A6-7EEDD0D3B7EE}"/>
              </a:ext>
            </a:extLst>
          </p:cNvPr>
          <p:cNvSpPr/>
          <p:nvPr/>
        </p:nvSpPr>
        <p:spPr>
          <a:xfrm flipH="1">
            <a:off x="824269" y="2107580"/>
            <a:ext cx="45719" cy="5168329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9" name="CustomShape 2">
            <a:extLst>
              <a:ext uri="{FF2B5EF4-FFF2-40B4-BE49-F238E27FC236}">
                <a16:creationId xmlns:a16="http://schemas.microsoft.com/office/drawing/2014/main" id="{4A32B529-1A2C-CBD0-48B0-2895A8A72530}"/>
              </a:ext>
            </a:extLst>
          </p:cNvPr>
          <p:cNvSpPr/>
          <p:nvPr/>
        </p:nvSpPr>
        <p:spPr>
          <a:xfrm>
            <a:off x="1599825" y="2107580"/>
            <a:ext cx="4571640" cy="530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728AB6"/>
                </a:solidFill>
                <a:latin typeface="Calibri"/>
              </a:rPr>
              <a:t>1. </a:t>
            </a:r>
            <a:r>
              <a:rPr lang="ru-RU" sz="1800" b="1" strike="noStrike" spc="-1" dirty="0">
                <a:solidFill>
                  <a:srgbClr val="728AB6"/>
                </a:solidFill>
                <a:latin typeface="Calibri"/>
              </a:rPr>
              <a:t>Исследования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•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ChatGPT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• YouChat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• Abacus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• Perplexity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• Copilot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• Gemini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• DeepSeek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728AB6"/>
                </a:solidFill>
                <a:latin typeface="Calibri"/>
              </a:rPr>
              <a:t>2. </a:t>
            </a:r>
            <a:r>
              <a:rPr lang="ru-RU" sz="1800" b="1" strike="noStrike" spc="-1" dirty="0">
                <a:solidFill>
                  <a:srgbClr val="728AB6"/>
                </a:solidFill>
                <a:latin typeface="Calibri"/>
              </a:rPr>
              <a:t>Генерация картинок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•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Fotor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• Stability AI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• GPT-4o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• Midjourney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• Microsoft Designer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•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Шедеврум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•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Kandinsky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• Stable Diffusion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10" name="CustomShape 3">
            <a:extLst>
              <a:ext uri="{FF2B5EF4-FFF2-40B4-BE49-F238E27FC236}">
                <a16:creationId xmlns:a16="http://schemas.microsoft.com/office/drawing/2014/main" id="{E3AE2D8C-025A-C326-21F8-C574F8CD25ED}"/>
              </a:ext>
            </a:extLst>
          </p:cNvPr>
          <p:cNvSpPr/>
          <p:nvPr/>
        </p:nvSpPr>
        <p:spPr>
          <a:xfrm>
            <a:off x="5100406" y="2726324"/>
            <a:ext cx="4571640" cy="393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728AB6"/>
                </a:solidFill>
                <a:latin typeface="Calibri"/>
              </a:rPr>
              <a:t>3. </a:t>
            </a:r>
            <a:r>
              <a:rPr lang="ru-RU" sz="1800" b="1" strike="noStrike" spc="-1" dirty="0">
                <a:solidFill>
                  <a:srgbClr val="728AB6"/>
                </a:solidFill>
                <a:latin typeface="Calibri"/>
              </a:rPr>
              <a:t>Тексты, научные работы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•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Jasper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• Jenny AI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•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Textblaze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•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Quillbot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728AB6"/>
                </a:solidFill>
                <a:latin typeface="Calibri"/>
              </a:rPr>
              <a:t>4. </a:t>
            </a:r>
            <a:r>
              <a:rPr lang="ru-RU" sz="1800" b="1" strike="noStrike" spc="-1" dirty="0">
                <a:solidFill>
                  <a:srgbClr val="728AB6"/>
                </a:solidFill>
                <a:latin typeface="Calibri"/>
              </a:rPr>
              <a:t>Генерация видео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•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Klap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• Kling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•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InVideo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•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HeyGen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• Runway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11" name="CustomShape 4">
            <a:extLst>
              <a:ext uri="{FF2B5EF4-FFF2-40B4-BE49-F238E27FC236}">
                <a16:creationId xmlns:a16="http://schemas.microsoft.com/office/drawing/2014/main" id="{9AD036FC-B7B5-E791-BF9D-CA960772AA50}"/>
              </a:ext>
            </a:extLst>
          </p:cNvPr>
          <p:cNvSpPr/>
          <p:nvPr/>
        </p:nvSpPr>
        <p:spPr>
          <a:xfrm>
            <a:off x="10401883" y="2430313"/>
            <a:ext cx="4571640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728AB6"/>
                </a:solidFill>
                <a:latin typeface="Calibri"/>
              </a:rPr>
              <a:t>5. </a:t>
            </a:r>
            <a:r>
              <a:rPr lang="ru-RU" sz="1800" b="1" strike="noStrike" spc="-1" dirty="0">
                <a:solidFill>
                  <a:srgbClr val="728AB6"/>
                </a:solidFill>
                <a:latin typeface="Calibri"/>
              </a:rPr>
              <a:t>Презентации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•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Decktopus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• Slides AI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• Gamma AI</a:t>
            </a:r>
            <a:endParaRPr lang="ru-RU" sz="1800" b="0" strike="noStrike" spc="-1" dirty="0">
              <a:latin typeface="Arial"/>
            </a:endParaRPr>
          </a:p>
          <a:p>
            <a:pPr indent="-28548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Gamma APP</a:t>
            </a:r>
            <a:endParaRPr lang="ru-RU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• Designs AI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• Beautiful AI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728AB6"/>
                </a:solidFill>
                <a:latin typeface="Calibri"/>
              </a:rPr>
              <a:t>6. </a:t>
            </a:r>
            <a:r>
              <a:rPr lang="ru-RU" sz="1800" b="1" strike="noStrike" spc="-1" dirty="0">
                <a:solidFill>
                  <a:srgbClr val="728AB6"/>
                </a:solidFill>
                <a:latin typeface="Calibri"/>
              </a:rPr>
              <a:t>Дизайн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•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Canva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• Flair AI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•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Designify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•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Clipdrop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•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Autodraw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• Magician design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112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3657" y="954524"/>
            <a:ext cx="4903827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950BC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Категория 1: Стратегия и планирование</a:t>
            </a:r>
            <a:endParaRPr lang="en-US" sz="1900" dirty="0"/>
          </a:p>
        </p:txBody>
      </p:sp>
      <p:sp>
        <p:nvSpPr>
          <p:cNvPr id="3" name="Text 1"/>
          <p:cNvSpPr/>
          <p:nvPr/>
        </p:nvSpPr>
        <p:spPr>
          <a:xfrm>
            <a:off x="683657" y="1337786"/>
            <a:ext cx="12889944" cy="6104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Разработка стратегического плана развития школы</a:t>
            </a:r>
            <a:endParaRPr lang="en-US" sz="3800" dirty="0"/>
          </a:p>
        </p:txBody>
      </p:sp>
      <p:sp>
        <p:nvSpPr>
          <p:cNvPr id="4" name="Text 2"/>
          <p:cNvSpPr/>
          <p:nvPr/>
        </p:nvSpPr>
        <p:spPr>
          <a:xfrm>
            <a:off x="683657" y="2166342"/>
            <a:ext cx="13263086" cy="12501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b="1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Разработай структуру и ключевые разделы стратегического плана развития школы на следующие 5 лет. Включи разделы: Миссия и видение, SWOT-анализ (сильные и слабые стороны, возможности, угрозы), Ключевые цели (академические, воспитательные, кадровые, инфраструктурные), План действий и KPI (Ключевые показатели эффективности), Система мониторинга. Предложи 3-5 конкретных измеримых цели для повышения качества образования.</a:t>
            </a:r>
            <a:endParaRPr lang="en-US" sz="1500" b="1" i="1" dirty="0"/>
          </a:p>
        </p:txBody>
      </p:sp>
      <p:sp>
        <p:nvSpPr>
          <p:cNvPr id="5" name="Shape 3"/>
          <p:cNvSpPr/>
          <p:nvPr/>
        </p:nvSpPr>
        <p:spPr>
          <a:xfrm>
            <a:off x="683657" y="3711059"/>
            <a:ext cx="6533912" cy="3563898"/>
          </a:xfrm>
          <a:prstGeom prst="roundRect">
            <a:avLst>
              <a:gd name="adj" fmla="val 3079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660797" y="3711059"/>
            <a:ext cx="91440" cy="3563898"/>
          </a:xfrm>
          <a:prstGeom prst="roundRect">
            <a:avLst>
              <a:gd name="adj" fmla="val 89724"/>
            </a:avLst>
          </a:prstGeom>
          <a:solidFill>
            <a:srgbClr val="4950BC"/>
          </a:solidFill>
          <a:ln/>
        </p:spPr>
      </p:sp>
      <p:sp>
        <p:nvSpPr>
          <p:cNvPr id="7" name="Text 5"/>
          <p:cNvSpPr/>
          <p:nvPr/>
        </p:nvSpPr>
        <p:spPr>
          <a:xfrm>
            <a:off x="970359" y="3929182"/>
            <a:ext cx="4308872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Структура Стратегического Плана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970359" y="4351496"/>
            <a:ext cx="6029087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Миссия и видение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970359" y="4732377"/>
            <a:ext cx="6029087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SWOT-анализ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70359" y="5113258"/>
            <a:ext cx="6029087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Ключевые цели (академические, воспитательные, кадровые, инфраструктурные)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970359" y="5806678"/>
            <a:ext cx="6029087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План действий и KPI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70359" y="6187559"/>
            <a:ext cx="6029087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Система мониторинга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7412831" y="3711059"/>
            <a:ext cx="6533912" cy="3563898"/>
          </a:xfrm>
          <a:prstGeom prst="roundRect">
            <a:avLst>
              <a:gd name="adj" fmla="val 3079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7389971" y="3711059"/>
            <a:ext cx="91440" cy="3563898"/>
          </a:xfrm>
          <a:prstGeom prst="roundRect">
            <a:avLst>
              <a:gd name="adj" fmla="val 89724"/>
            </a:avLst>
          </a:prstGeom>
          <a:solidFill>
            <a:srgbClr val="4950BC"/>
          </a:solidFill>
          <a:ln/>
        </p:spPr>
      </p:sp>
      <p:sp>
        <p:nvSpPr>
          <p:cNvPr id="15" name="Text 13"/>
          <p:cNvSpPr/>
          <p:nvPr/>
        </p:nvSpPr>
        <p:spPr>
          <a:xfrm>
            <a:off x="7699534" y="3929182"/>
            <a:ext cx="2836545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Измеримые Цели (KPI)</a:t>
            </a:r>
            <a:endParaRPr lang="en-US" sz="1900" dirty="0"/>
          </a:p>
        </p:txBody>
      </p:sp>
      <p:sp>
        <p:nvSpPr>
          <p:cNvPr id="16" name="Text 14"/>
          <p:cNvSpPr/>
          <p:nvPr/>
        </p:nvSpPr>
        <p:spPr>
          <a:xfrm>
            <a:off x="7699534" y="4351496"/>
            <a:ext cx="6029087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Font typeface="+mj-lt"/>
              <a:buAutoNum type="arabicPeriod"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Повысить средний балл ЕГЭ/ОГЭ по ключевым предметам на </a:t>
            </a:r>
            <a:r>
              <a:rPr lang="en-US" sz="1500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10%</a:t>
            </a: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в течение 3 лет.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7699534" y="5044916"/>
            <a:ext cx="6029087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Font typeface="+mj-lt"/>
              <a:buAutoNum type="arabicPeriod" startAt="2"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Увеличить долю выпускников, поступивших в ВУЗы, на </a:t>
            </a:r>
            <a:r>
              <a:rPr lang="en-US" sz="1500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5%</a:t>
            </a: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ежегодно.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7699534" y="5738336"/>
            <a:ext cx="6029087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Font typeface="+mj-lt"/>
              <a:buAutoNum type="arabicPeriod" startAt="3"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Снизить количество учащихся с низкой успеваемостью на </a:t>
            </a:r>
            <a:r>
              <a:rPr lang="en-US" sz="1500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15%</a:t>
            </a: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к концу 5-летнего периода.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7699534" y="6431756"/>
            <a:ext cx="6029087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Font typeface="+mj-lt"/>
              <a:buAutoNum type="arabicPeriod" startAt="4"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Увеличить долю учителей, прошедших повышение квалификации по новым методикам, до </a:t>
            </a:r>
            <a:r>
              <a:rPr lang="en-US" sz="1500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80%</a:t>
            </a: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2108" y="680799"/>
            <a:ext cx="7041118" cy="6001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Анализ данных и отчетность</a:t>
            </a:r>
            <a:endParaRPr lang="en-US" sz="3750" dirty="0"/>
          </a:p>
        </p:txBody>
      </p:sp>
      <p:sp>
        <p:nvSpPr>
          <p:cNvPr id="3" name="Text 1"/>
          <p:cNvSpPr/>
          <p:nvPr/>
        </p:nvSpPr>
        <p:spPr>
          <a:xfrm>
            <a:off x="672108" y="1665089"/>
            <a:ext cx="13286184" cy="9215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50"/>
              </a:lnSpc>
            </a:pPr>
            <a:r>
              <a:rPr lang="en-US" sz="1500" b="1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Проанализируй предоставленные данные об успеваемости за четверть: [вставить данные или их описание]. Выяви 3 основных тенденции (например, рост/снижение по предметам, группы учащихся с низкой успеваемостью). Сформулируй 5 рекомендаций для обсуждения на педсовете по улучшению результатов. Предложи шаблон краткого отчета для представления данных учителям.</a:t>
            </a:r>
          </a:p>
        </p:txBody>
      </p:sp>
      <p:sp>
        <p:nvSpPr>
          <p:cNvPr id="4" name="Text 2"/>
          <p:cNvSpPr/>
          <p:nvPr/>
        </p:nvSpPr>
        <p:spPr>
          <a:xfrm>
            <a:off x="672108" y="2994660"/>
            <a:ext cx="4662964" cy="3601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5 Рекомендаций для Педсовета</a:t>
            </a:r>
            <a:endParaRPr lang="en-US" sz="2250" dirty="0"/>
          </a:p>
        </p:txBody>
      </p:sp>
      <p:sp>
        <p:nvSpPr>
          <p:cNvPr id="5" name="Text 3"/>
          <p:cNvSpPr/>
          <p:nvPr/>
        </p:nvSpPr>
        <p:spPr>
          <a:xfrm>
            <a:off x="672108" y="3546872"/>
            <a:ext cx="6408777" cy="614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Font typeface="+mj-lt"/>
              <a:buAutoNum type="arabicPeriod"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Внедрить систему наставничества для учителей, работающих с отстающими учениками.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672108" y="4228386"/>
            <a:ext cx="6408777" cy="614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Font typeface="+mj-lt"/>
              <a:buAutoNum type="arabicPeriod" startAt="2"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Пересмотреть учебные планы по предметам с наибольшим снижением успеваемости.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672108" y="4909899"/>
            <a:ext cx="6408777" cy="614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Font typeface="+mj-lt"/>
              <a:buAutoNum type="arabicPeriod" startAt="3"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Организовать дополнительные консультации для групп риска (учащихся с низкой успеваемостью).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672108" y="5591413"/>
            <a:ext cx="6408777" cy="614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Font typeface="+mj-lt"/>
              <a:buAutoNum type="arabicPeriod" startAt="4"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Провести семинар по методам формирующего оценивания для всех педагогов.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72108" y="6272927"/>
            <a:ext cx="6408777" cy="614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Font typeface="+mj-lt"/>
              <a:buAutoNum type="arabicPeriod" startAt="5"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Усилить работу психолого-педагогической службы с родителями учеников, имеющих проблемы с мотивацией.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7557135" y="2994660"/>
            <a:ext cx="3663196" cy="3601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Шаблон Краткого Отчета</a:t>
            </a:r>
            <a:endParaRPr lang="en-US" sz="2250" dirty="0"/>
          </a:p>
        </p:txBody>
      </p:sp>
      <p:sp>
        <p:nvSpPr>
          <p:cNvPr id="11" name="Shape 9"/>
          <p:cNvSpPr/>
          <p:nvPr/>
        </p:nvSpPr>
        <p:spPr>
          <a:xfrm>
            <a:off x="7557135" y="3570803"/>
            <a:ext cx="6408777" cy="3761899"/>
          </a:xfrm>
          <a:prstGeom prst="roundRect">
            <a:avLst>
              <a:gd name="adj" fmla="val 214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7564755" y="3578423"/>
            <a:ext cx="6393537" cy="85986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7756922" y="3701177"/>
            <a:ext cx="2808803" cy="307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Общие результаты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10957441" y="3701177"/>
            <a:ext cx="2808803" cy="614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Средний балл, % успеваемости</a:t>
            </a:r>
            <a:endParaRPr lang="en-US" sz="1500" dirty="0"/>
          </a:p>
        </p:txBody>
      </p:sp>
      <p:sp>
        <p:nvSpPr>
          <p:cNvPr id="15" name="Shape 13"/>
          <p:cNvSpPr/>
          <p:nvPr/>
        </p:nvSpPr>
        <p:spPr>
          <a:xfrm>
            <a:off x="7564755" y="4438293"/>
            <a:ext cx="6393537" cy="116705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7756922" y="4561046"/>
            <a:ext cx="2808803" cy="307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Ключевые тенденции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10957441" y="4561046"/>
            <a:ext cx="2808803" cy="9215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 основных вывода (например, снижение по математике)</a:t>
            </a:r>
            <a:endParaRPr lang="en-US" sz="1500" dirty="0"/>
          </a:p>
        </p:txBody>
      </p:sp>
      <p:sp>
        <p:nvSpPr>
          <p:cNvPr id="18" name="Shape 16"/>
          <p:cNvSpPr/>
          <p:nvPr/>
        </p:nvSpPr>
        <p:spPr>
          <a:xfrm>
            <a:off x="7564755" y="5605343"/>
            <a:ext cx="6393537" cy="85986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7756922" y="5728097"/>
            <a:ext cx="2808803" cy="307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Группы риска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10957441" y="5728097"/>
            <a:ext cx="2808803" cy="614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Количество учеников, требующих внимания</a:t>
            </a:r>
            <a:endParaRPr lang="en-US" sz="1500" dirty="0"/>
          </a:p>
        </p:txBody>
      </p:sp>
      <p:sp>
        <p:nvSpPr>
          <p:cNvPr id="21" name="Shape 19"/>
          <p:cNvSpPr/>
          <p:nvPr/>
        </p:nvSpPr>
        <p:spPr>
          <a:xfrm>
            <a:off x="7564755" y="6465213"/>
            <a:ext cx="6393537" cy="85986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2" name="Text 20"/>
          <p:cNvSpPr/>
          <p:nvPr/>
        </p:nvSpPr>
        <p:spPr>
          <a:xfrm>
            <a:off x="7756922" y="6587966"/>
            <a:ext cx="2808803" cy="307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Предложения</a:t>
            </a:r>
            <a:endParaRPr lang="en-US" sz="1500" dirty="0"/>
          </a:p>
        </p:txBody>
      </p:sp>
      <p:sp>
        <p:nvSpPr>
          <p:cNvPr id="23" name="Text 21"/>
          <p:cNvSpPr/>
          <p:nvPr/>
        </p:nvSpPr>
        <p:spPr>
          <a:xfrm>
            <a:off x="10957441" y="6587966"/>
            <a:ext cx="2808803" cy="614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Краткие рекомендации для действий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8191" y="603647"/>
            <a:ext cx="9975175" cy="685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Планирование и тайм-менеджмент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768191" y="1289566"/>
            <a:ext cx="13094018" cy="1053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50"/>
              </a:lnSpc>
            </a:pPr>
            <a:r>
              <a:rPr lang="en-US" sz="1500" b="1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Составь оптимальный шаблон еженедельного плана работы директора школы, который включает блоки для: стратегических задач, оперативных встреч, работы с документами, незапланированных событий, обхода школы и личного общения с учителями и учениками. Распредели приоритеты (А-Важно/срочно, Б-Важно/несрочно и т.д.).</a:t>
            </a:r>
          </a:p>
        </p:txBody>
      </p:sp>
      <p:sp>
        <p:nvSpPr>
          <p:cNvPr id="5" name="Text 2"/>
          <p:cNvSpPr/>
          <p:nvPr/>
        </p:nvSpPr>
        <p:spPr>
          <a:xfrm>
            <a:off x="768191" y="5471160"/>
            <a:ext cx="13094018" cy="351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Распределение приоритетов: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768191" y="6069330"/>
            <a:ext cx="13094018" cy="351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 (Важно/Срочно):</a:t>
            </a: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Критические стратегические задачи, экстренные совещания.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768191" y="6497360"/>
            <a:ext cx="13094018" cy="7024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 (Важно/Несрочно):</a:t>
            </a: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Обход школы, личное общение, стратегическое планирование, работа с ключевыми документами.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768191" y="7276624"/>
            <a:ext cx="13094018" cy="351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 (Неважно/Несрочно):</a:t>
            </a: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Рутинная работа с документами, буферное время для незапланированных событий.</a:t>
            </a:r>
            <a:endParaRPr lang="en-US" sz="17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2" r="154" b="6029"/>
          <a:stretch/>
        </p:blipFill>
        <p:spPr>
          <a:xfrm>
            <a:off x="3778600" y="2343269"/>
            <a:ext cx="7073199" cy="34056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6163" y="585907"/>
            <a:ext cx="4611410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950BC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Категория 2: Работа с персоналом</a:t>
            </a:r>
            <a:endParaRPr lang="en-US" sz="2050" dirty="0"/>
          </a:p>
        </p:txBody>
      </p:sp>
      <p:sp>
        <p:nvSpPr>
          <p:cNvPr id="3" name="Text 1"/>
          <p:cNvSpPr/>
          <p:nvPr/>
        </p:nvSpPr>
        <p:spPr>
          <a:xfrm>
            <a:off x="736163" y="998577"/>
            <a:ext cx="10336411" cy="657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Проведение эффективных педсоветов</a:t>
            </a:r>
            <a:endParaRPr lang="en-US" sz="4100" dirty="0"/>
          </a:p>
        </p:txBody>
      </p:sp>
      <p:sp>
        <p:nvSpPr>
          <p:cNvPr id="4" name="Text 2"/>
          <p:cNvSpPr/>
          <p:nvPr/>
        </p:nvSpPr>
        <p:spPr>
          <a:xfrm>
            <a:off x="736163" y="1919621"/>
            <a:ext cx="13158073" cy="10097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50"/>
              </a:lnSpc>
            </a:pPr>
            <a:r>
              <a:rPr lang="en-US" sz="1500" b="1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Разработай сценарий и повестку педсовета на тему '[Указать тему, например: "Внедрение методов формирующего оценивания"]'. Включи интерактивные элементы (мозговой штурм, работа в группах), регламент выступлений и шаблон для сбора обратной связи от учителей. Цель — не просто информирование, а вовлечение коллектива в изменения.</a:t>
            </a: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163" y="3244096"/>
            <a:ext cx="210264" cy="210264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736163" y="3552349"/>
            <a:ext cx="6473904" cy="22860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7" name="Text 4"/>
          <p:cNvSpPr/>
          <p:nvPr/>
        </p:nvSpPr>
        <p:spPr>
          <a:xfrm>
            <a:off x="736163" y="3703201"/>
            <a:ext cx="2691765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Подготовка (15 мин)</a:t>
            </a:r>
            <a:endParaRPr lang="en-US" sz="2050" dirty="0"/>
          </a:p>
        </p:txBody>
      </p:sp>
      <p:sp>
        <p:nvSpPr>
          <p:cNvPr id="8" name="Text 5"/>
          <p:cNvSpPr/>
          <p:nvPr/>
        </p:nvSpPr>
        <p:spPr>
          <a:xfrm>
            <a:off x="736163" y="4158020"/>
            <a:ext cx="6473904" cy="10097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Вступительное слово директора. Обозначение проблемы и цели педсовета. Краткий обзор теории "Внедрение методов формирующего оценивания".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7420332" y="3217783"/>
            <a:ext cx="210264" cy="2628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02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420332" y="3552349"/>
            <a:ext cx="6473904" cy="22860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11" name="Text 8"/>
          <p:cNvSpPr/>
          <p:nvPr/>
        </p:nvSpPr>
        <p:spPr>
          <a:xfrm>
            <a:off x="7420332" y="3703201"/>
            <a:ext cx="4092773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Интерактивная Часть (45 мин)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7420332" y="4158020"/>
            <a:ext cx="6473904" cy="10097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Работа в малых группах (по предметам/параллелям). Задание: "Разработать 3 конкретных примера использования формирующего оценивания на уроке".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736163" y="5535811"/>
            <a:ext cx="210264" cy="2628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03</a:t>
            </a:r>
            <a:endParaRPr lang="en-US" sz="1650" dirty="0"/>
          </a:p>
        </p:txBody>
      </p:sp>
      <p:sp>
        <p:nvSpPr>
          <p:cNvPr id="14" name="Shape 11"/>
          <p:cNvSpPr/>
          <p:nvPr/>
        </p:nvSpPr>
        <p:spPr>
          <a:xfrm>
            <a:off x="736163" y="5870377"/>
            <a:ext cx="6473904" cy="22860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15" name="Text 12"/>
          <p:cNvSpPr/>
          <p:nvPr/>
        </p:nvSpPr>
        <p:spPr>
          <a:xfrm>
            <a:off x="736163" y="6021229"/>
            <a:ext cx="4947523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Презентация и Обсуждение (20 мин)</a:t>
            </a:r>
            <a:endParaRPr lang="en-US" sz="2050" dirty="0"/>
          </a:p>
        </p:txBody>
      </p:sp>
      <p:sp>
        <p:nvSpPr>
          <p:cNvPr id="16" name="Text 13"/>
          <p:cNvSpPr/>
          <p:nvPr/>
        </p:nvSpPr>
        <p:spPr>
          <a:xfrm>
            <a:off x="736163" y="6476048"/>
            <a:ext cx="6473904" cy="10097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Краткие выступления представителей групп (регламент 3 мин). Общий мозговой штурм: "Барьеры и пути их преодоления".</a:t>
            </a:r>
            <a:endParaRPr lang="en-US" sz="1650" dirty="0"/>
          </a:p>
        </p:txBody>
      </p:sp>
      <p:sp>
        <p:nvSpPr>
          <p:cNvPr id="17" name="Text 14"/>
          <p:cNvSpPr/>
          <p:nvPr/>
        </p:nvSpPr>
        <p:spPr>
          <a:xfrm>
            <a:off x="7420332" y="5535811"/>
            <a:ext cx="210264" cy="2628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04</a:t>
            </a:r>
            <a:endParaRPr lang="en-US" sz="1650" dirty="0"/>
          </a:p>
        </p:txBody>
      </p:sp>
      <p:sp>
        <p:nvSpPr>
          <p:cNvPr id="18" name="Shape 15"/>
          <p:cNvSpPr/>
          <p:nvPr/>
        </p:nvSpPr>
        <p:spPr>
          <a:xfrm>
            <a:off x="7420332" y="5870377"/>
            <a:ext cx="6473904" cy="22860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19" name="Text 16"/>
          <p:cNvSpPr/>
          <p:nvPr/>
        </p:nvSpPr>
        <p:spPr>
          <a:xfrm>
            <a:off x="7420332" y="6021229"/>
            <a:ext cx="4767739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Решения и Обратная Связь (10 мин)</a:t>
            </a:r>
            <a:endParaRPr lang="en-US" sz="2050" dirty="0"/>
          </a:p>
        </p:txBody>
      </p:sp>
      <p:sp>
        <p:nvSpPr>
          <p:cNvPr id="20" name="Text 17"/>
          <p:cNvSpPr/>
          <p:nvPr/>
        </p:nvSpPr>
        <p:spPr>
          <a:xfrm>
            <a:off x="7420332" y="6476048"/>
            <a:ext cx="6473904" cy="10097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Принятие решений. Сбор обратной связи (анонимный шаблон: "Что было полезно?", "Что можно улучшить?", "Мои обязательства").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80110"/>
            <a:ext cx="1109341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Индивидуальные беседы с учителями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786397"/>
            <a:ext cx="130428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50"/>
              </a:lnSpc>
            </a:pPr>
            <a:r>
              <a:rPr lang="en-US" sz="1500" b="1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Составь структуру беседы директора с учителем по итогам учебного года (или после открытого урока). Включи блоки: самооценка учителя, обсуждение успехов и достижений учащихся, области для профессионального роста, постановка целей на следующий год, обсуждение необходимой поддержки от администрации. Сформулируй вопросы, которые побуждают к рефлексии, а не к защите.</a:t>
            </a:r>
          </a:p>
        </p:txBody>
      </p:sp>
      <p:sp>
        <p:nvSpPr>
          <p:cNvPr id="4" name="Text 2"/>
          <p:cNvSpPr/>
          <p:nvPr/>
        </p:nvSpPr>
        <p:spPr>
          <a:xfrm>
            <a:off x="1133951" y="4089440"/>
            <a:ext cx="6657261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Вопросы, побуждающие к рефлексии: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1133951" y="4854893"/>
            <a:ext cx="127026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"Какие </a:t>
            </a:r>
            <a:r>
              <a:rPr lang="en-US" sz="1750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три главных успеха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в работе с учениками вы бы отметили в этом году и почему?"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1133951" y="5297091"/>
            <a:ext cx="127026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"Если бы вы могли вернуться в начало года, что бы вы сделали </a:t>
            </a:r>
            <a:r>
              <a:rPr lang="en-US" sz="1750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иначе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в преподавании этого предмета?"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1133951" y="5739289"/>
            <a:ext cx="1270265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"Какая </a:t>
            </a:r>
            <a:r>
              <a:rPr lang="en-US" sz="1750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одна новая компетенция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или навык, по вашему мнению, наиболее необходим вам для достижения целей в следующем году?"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1133951" y="6544389"/>
            <a:ext cx="1270265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"Какую </a:t>
            </a:r>
            <a:r>
              <a:rPr lang="en-US" sz="1750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конкретную поддержку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от администрации вы считаете наиболее важной для вашего профессионального роста?"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93790" y="3749278"/>
            <a:ext cx="30480" cy="3600212"/>
          </a:xfrm>
          <a:prstGeom prst="rect">
            <a:avLst/>
          </a:prstGeom>
          <a:solidFill>
            <a:srgbClr val="4950BC"/>
          </a:solidFill>
          <a:ln/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1272" y="596384"/>
            <a:ext cx="12421553" cy="5816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36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Разработка программ профессионального развития</a:t>
            </a:r>
            <a:endParaRPr lang="en-US" sz="3650" dirty="0"/>
          </a:p>
        </p:txBody>
      </p:sp>
      <p:sp>
        <p:nvSpPr>
          <p:cNvPr id="3" name="Text 1"/>
          <p:cNvSpPr/>
          <p:nvPr/>
        </p:nvSpPr>
        <p:spPr>
          <a:xfrm>
            <a:off x="651272" y="1441132"/>
            <a:ext cx="13327856" cy="892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50"/>
              </a:lnSpc>
            </a:pPr>
            <a:r>
              <a:rPr lang="en-US" sz="1500" b="1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 основе общих целей школы [указать 1-2 цели, например, "развитие функциональной грамотности" и "использование цифровых инструментов"] предложи план мероприятий по повышению квалификации педагогов на учебный год. Включи внешние курсы, внутренние семинары (силами методического объединения), коучинг и взаимопосещение уроков.</a:t>
            </a:r>
          </a:p>
        </p:txBody>
      </p:sp>
      <p:sp>
        <p:nvSpPr>
          <p:cNvPr id="4" name="Shape 2"/>
          <p:cNvSpPr/>
          <p:nvPr/>
        </p:nvSpPr>
        <p:spPr>
          <a:xfrm>
            <a:off x="651272" y="2931557"/>
            <a:ext cx="6570821" cy="1969413"/>
          </a:xfrm>
          <a:prstGeom prst="roundRect">
            <a:avLst>
              <a:gd name="adj" fmla="val 5572"/>
            </a:avLst>
          </a:prstGeom>
          <a:solidFill>
            <a:srgbClr val="FFFFFF"/>
          </a:solidFill>
          <a:ln/>
        </p:spPr>
      </p:sp>
      <p:sp>
        <p:nvSpPr>
          <p:cNvPr id="5" name="Shape 3"/>
          <p:cNvSpPr/>
          <p:nvPr/>
        </p:nvSpPr>
        <p:spPr>
          <a:xfrm>
            <a:off x="651272" y="2908697"/>
            <a:ext cx="6570821" cy="91440"/>
          </a:xfrm>
          <a:prstGeom prst="roundRect">
            <a:avLst>
              <a:gd name="adj" fmla="val 85482"/>
            </a:avLst>
          </a:prstGeom>
          <a:solidFill>
            <a:srgbClr val="4950BC"/>
          </a:solidFill>
          <a:ln/>
        </p:spPr>
      </p:sp>
      <p:sp>
        <p:nvSpPr>
          <p:cNvPr id="6" name="Shape 4"/>
          <p:cNvSpPr/>
          <p:nvPr/>
        </p:nvSpPr>
        <p:spPr>
          <a:xfrm>
            <a:off x="3657540" y="2652474"/>
            <a:ext cx="558284" cy="558284"/>
          </a:xfrm>
          <a:prstGeom prst="roundRect">
            <a:avLst>
              <a:gd name="adj" fmla="val 163788"/>
            </a:avLst>
          </a:prstGeom>
          <a:solidFill>
            <a:srgbClr val="4950BC"/>
          </a:solidFill>
          <a:ln/>
        </p:spPr>
      </p:sp>
      <p:sp>
        <p:nvSpPr>
          <p:cNvPr id="7" name="Text 5"/>
          <p:cNvSpPr/>
          <p:nvPr/>
        </p:nvSpPr>
        <p:spPr>
          <a:xfrm>
            <a:off x="3825061" y="2792016"/>
            <a:ext cx="223242" cy="279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860227" y="3396734"/>
            <a:ext cx="2326243" cy="290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Внешние Курсы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860227" y="3799046"/>
            <a:ext cx="6152912" cy="892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Цель: Развитие функциональной грамотности. Мероприятие: Направление 20% педагогов на курсы по "PISA-подобным заданиям" и "Критическому мышлению".</a:t>
            </a:r>
            <a:endParaRPr lang="en-US" sz="1450" dirty="0"/>
          </a:p>
        </p:txBody>
      </p:sp>
      <p:sp>
        <p:nvSpPr>
          <p:cNvPr id="10" name="Shape 8"/>
          <p:cNvSpPr/>
          <p:nvPr/>
        </p:nvSpPr>
        <p:spPr>
          <a:xfrm>
            <a:off x="7408188" y="2931557"/>
            <a:ext cx="6570940" cy="1969413"/>
          </a:xfrm>
          <a:prstGeom prst="roundRect">
            <a:avLst>
              <a:gd name="adj" fmla="val 5572"/>
            </a:avLst>
          </a:prstGeom>
          <a:solidFill>
            <a:srgbClr val="FFFFFF"/>
          </a:solidFill>
          <a:ln/>
        </p:spPr>
      </p:sp>
      <p:sp>
        <p:nvSpPr>
          <p:cNvPr id="11" name="Shape 9"/>
          <p:cNvSpPr/>
          <p:nvPr/>
        </p:nvSpPr>
        <p:spPr>
          <a:xfrm>
            <a:off x="7408188" y="2908697"/>
            <a:ext cx="6570940" cy="91440"/>
          </a:xfrm>
          <a:prstGeom prst="roundRect">
            <a:avLst>
              <a:gd name="adj" fmla="val 85482"/>
            </a:avLst>
          </a:prstGeom>
          <a:solidFill>
            <a:srgbClr val="4950BC"/>
          </a:solidFill>
          <a:ln/>
        </p:spPr>
      </p:sp>
      <p:sp>
        <p:nvSpPr>
          <p:cNvPr id="12" name="Shape 10"/>
          <p:cNvSpPr/>
          <p:nvPr/>
        </p:nvSpPr>
        <p:spPr>
          <a:xfrm>
            <a:off x="10414456" y="2652474"/>
            <a:ext cx="558284" cy="558284"/>
          </a:xfrm>
          <a:prstGeom prst="roundRect">
            <a:avLst>
              <a:gd name="adj" fmla="val 163788"/>
            </a:avLst>
          </a:prstGeom>
          <a:solidFill>
            <a:srgbClr val="4950BC"/>
          </a:solidFill>
          <a:ln/>
        </p:spPr>
      </p:sp>
      <p:sp>
        <p:nvSpPr>
          <p:cNvPr id="13" name="Text 11"/>
          <p:cNvSpPr/>
          <p:nvPr/>
        </p:nvSpPr>
        <p:spPr>
          <a:xfrm>
            <a:off x="10581977" y="2792016"/>
            <a:ext cx="223242" cy="279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617143" y="3396734"/>
            <a:ext cx="2729151" cy="290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Внутренние Семинары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7617143" y="3799046"/>
            <a:ext cx="6153031" cy="892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Цель: Использование цифровых инструментов. Мероприятие: Ежемесячные семинары от МО по освоению новых платформ (например, интерактивные доски, VR-технологии).</a:t>
            </a:r>
            <a:endParaRPr lang="en-US" sz="1450" dirty="0"/>
          </a:p>
        </p:txBody>
      </p:sp>
      <p:sp>
        <p:nvSpPr>
          <p:cNvPr id="16" name="Shape 14"/>
          <p:cNvSpPr/>
          <p:nvPr/>
        </p:nvSpPr>
        <p:spPr>
          <a:xfrm>
            <a:off x="651272" y="5366147"/>
            <a:ext cx="6570821" cy="2267069"/>
          </a:xfrm>
          <a:prstGeom prst="roundRect">
            <a:avLst>
              <a:gd name="adj" fmla="val 4840"/>
            </a:avLst>
          </a:prstGeom>
          <a:solidFill>
            <a:srgbClr val="FFFFFF"/>
          </a:solidFill>
          <a:ln/>
        </p:spPr>
      </p:sp>
      <p:sp>
        <p:nvSpPr>
          <p:cNvPr id="17" name="Shape 15"/>
          <p:cNvSpPr/>
          <p:nvPr/>
        </p:nvSpPr>
        <p:spPr>
          <a:xfrm>
            <a:off x="651272" y="5343287"/>
            <a:ext cx="6570821" cy="91440"/>
          </a:xfrm>
          <a:prstGeom prst="roundRect">
            <a:avLst>
              <a:gd name="adj" fmla="val 85482"/>
            </a:avLst>
          </a:prstGeom>
          <a:solidFill>
            <a:srgbClr val="4950BC"/>
          </a:solidFill>
          <a:ln/>
        </p:spPr>
      </p:sp>
      <p:sp>
        <p:nvSpPr>
          <p:cNvPr id="18" name="Shape 16"/>
          <p:cNvSpPr/>
          <p:nvPr/>
        </p:nvSpPr>
        <p:spPr>
          <a:xfrm>
            <a:off x="3657540" y="5087064"/>
            <a:ext cx="558284" cy="558284"/>
          </a:xfrm>
          <a:prstGeom prst="roundRect">
            <a:avLst>
              <a:gd name="adj" fmla="val 163788"/>
            </a:avLst>
          </a:prstGeom>
          <a:solidFill>
            <a:srgbClr val="4950BC"/>
          </a:solidFill>
          <a:ln/>
        </p:spPr>
      </p:sp>
      <p:sp>
        <p:nvSpPr>
          <p:cNvPr id="19" name="Text 17"/>
          <p:cNvSpPr/>
          <p:nvPr/>
        </p:nvSpPr>
        <p:spPr>
          <a:xfrm>
            <a:off x="3825061" y="5226606"/>
            <a:ext cx="223242" cy="279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1750" dirty="0"/>
          </a:p>
        </p:txBody>
      </p:sp>
      <p:sp>
        <p:nvSpPr>
          <p:cNvPr id="20" name="Text 18"/>
          <p:cNvSpPr/>
          <p:nvPr/>
        </p:nvSpPr>
        <p:spPr>
          <a:xfrm>
            <a:off x="860227" y="5831324"/>
            <a:ext cx="3157299" cy="290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Коучинг и Наставничество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860227" y="6233636"/>
            <a:ext cx="6152912" cy="892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Цель: Индивидуальный рост. Мероприятие: Закрепление молодых учителей за опытными наставниками. Проведение тьюторских сессий по внедрению новых методик.</a:t>
            </a:r>
            <a:endParaRPr lang="en-US" sz="1450" dirty="0"/>
          </a:p>
        </p:txBody>
      </p:sp>
      <p:sp>
        <p:nvSpPr>
          <p:cNvPr id="22" name="Shape 20"/>
          <p:cNvSpPr/>
          <p:nvPr/>
        </p:nvSpPr>
        <p:spPr>
          <a:xfrm>
            <a:off x="7408188" y="5366147"/>
            <a:ext cx="6570940" cy="2267069"/>
          </a:xfrm>
          <a:prstGeom prst="roundRect">
            <a:avLst>
              <a:gd name="adj" fmla="val 4840"/>
            </a:avLst>
          </a:prstGeom>
          <a:solidFill>
            <a:srgbClr val="FFFFFF"/>
          </a:solidFill>
          <a:ln/>
        </p:spPr>
      </p:sp>
      <p:sp>
        <p:nvSpPr>
          <p:cNvPr id="23" name="Shape 21"/>
          <p:cNvSpPr/>
          <p:nvPr/>
        </p:nvSpPr>
        <p:spPr>
          <a:xfrm>
            <a:off x="7408188" y="5343287"/>
            <a:ext cx="6570940" cy="91440"/>
          </a:xfrm>
          <a:prstGeom prst="roundRect">
            <a:avLst>
              <a:gd name="adj" fmla="val 85482"/>
            </a:avLst>
          </a:prstGeom>
          <a:solidFill>
            <a:srgbClr val="4950BC"/>
          </a:solidFill>
          <a:ln/>
        </p:spPr>
      </p:sp>
      <p:sp>
        <p:nvSpPr>
          <p:cNvPr id="24" name="Shape 22"/>
          <p:cNvSpPr/>
          <p:nvPr/>
        </p:nvSpPr>
        <p:spPr>
          <a:xfrm>
            <a:off x="10414456" y="5087064"/>
            <a:ext cx="558284" cy="558284"/>
          </a:xfrm>
          <a:prstGeom prst="roundRect">
            <a:avLst>
              <a:gd name="adj" fmla="val 163788"/>
            </a:avLst>
          </a:prstGeom>
          <a:solidFill>
            <a:srgbClr val="4950BC"/>
          </a:solidFill>
          <a:ln/>
        </p:spPr>
      </p:sp>
      <p:sp>
        <p:nvSpPr>
          <p:cNvPr id="25" name="Text 23"/>
          <p:cNvSpPr/>
          <p:nvPr/>
        </p:nvSpPr>
        <p:spPr>
          <a:xfrm>
            <a:off x="10581977" y="5226606"/>
            <a:ext cx="223242" cy="279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1750" dirty="0"/>
          </a:p>
        </p:txBody>
      </p:sp>
      <p:sp>
        <p:nvSpPr>
          <p:cNvPr id="26" name="Text 24"/>
          <p:cNvSpPr/>
          <p:nvPr/>
        </p:nvSpPr>
        <p:spPr>
          <a:xfrm>
            <a:off x="7617143" y="5831324"/>
            <a:ext cx="3118128" cy="290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Взаимопосещение Уроков</a:t>
            </a:r>
            <a:endParaRPr lang="en-US" sz="1800" dirty="0"/>
          </a:p>
        </p:txBody>
      </p:sp>
      <p:sp>
        <p:nvSpPr>
          <p:cNvPr id="27" name="Text 25"/>
          <p:cNvSpPr/>
          <p:nvPr/>
        </p:nvSpPr>
        <p:spPr>
          <a:xfrm>
            <a:off x="7617143" y="6233636"/>
            <a:ext cx="6153031" cy="1190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Цель: Обмен опытом. Мероприятие: Организация "Недели открытых уроков" с обязательным посещением и последующим конструктивным анализом (фокус на функциональной грамотности).</a:t>
            </a:r>
            <a:endParaRPr lang="en-US" sz="145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010" y="903327"/>
            <a:ext cx="6289834" cy="289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950BC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Категория 3: Коммуникация и работа с сообществом</a:t>
            </a: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649010" y="1267063"/>
            <a:ext cx="12039600" cy="579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36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Создание эффективных сообщений для родителей</a:t>
            </a:r>
            <a:endParaRPr lang="en-US" sz="3650" dirty="0"/>
          </a:p>
        </p:txBody>
      </p:sp>
      <p:sp>
        <p:nvSpPr>
          <p:cNvPr id="4" name="Text 2"/>
          <p:cNvSpPr/>
          <p:nvPr/>
        </p:nvSpPr>
        <p:spPr>
          <a:xfrm>
            <a:off x="649010" y="2061025"/>
            <a:ext cx="13332381" cy="889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50"/>
              </a:lnSpc>
            </a:pPr>
            <a:r>
              <a:rPr lang="en-US" sz="1500" b="1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Напиши проект информационного письма для родителей о предстоящем [название мероприятия, например, "Дне открытых дверей" или "Неделе науки"]. Письмо должно быть кратким, понятным, мотивирующим к участию и содержать всю ключевую информацию (дата, время, место, программа). Адаптируй этот текст для публикации в школьном чате/соцсетях.</a:t>
            </a:r>
          </a:p>
        </p:txBody>
      </p:sp>
      <p:sp>
        <p:nvSpPr>
          <p:cNvPr id="5" name="Text 3"/>
          <p:cNvSpPr/>
          <p:nvPr/>
        </p:nvSpPr>
        <p:spPr>
          <a:xfrm>
            <a:off x="649010" y="3408402"/>
            <a:ext cx="5928003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Проект Информационного Письма (Email)</a:t>
            </a:r>
            <a:endParaRPr lang="en-US" sz="2150" dirty="0"/>
          </a:p>
        </p:txBody>
      </p:sp>
      <p:sp>
        <p:nvSpPr>
          <p:cNvPr id="6" name="Text 4"/>
          <p:cNvSpPr/>
          <p:nvPr/>
        </p:nvSpPr>
        <p:spPr>
          <a:xfrm>
            <a:off x="649010" y="3941445"/>
            <a:ext cx="6439972" cy="2372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Уважаемые родители!</a:t>
            </a:r>
            <a:endParaRPr lang="en-US" sz="1150" dirty="0"/>
          </a:p>
        </p:txBody>
      </p:sp>
      <p:sp>
        <p:nvSpPr>
          <p:cNvPr id="7" name="Text 5"/>
          <p:cNvSpPr/>
          <p:nvPr/>
        </p:nvSpPr>
        <p:spPr>
          <a:xfrm>
            <a:off x="649010" y="4345543"/>
            <a:ext cx="6439972" cy="889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Приглашаем вас на </a:t>
            </a:r>
            <a:r>
              <a:rPr lang="en-US" sz="14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Неделю Науки</a:t>
            </a: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в нашей школе, которая пройдет с 15 по 19 ноября. Это уникальная возможность для ваших детей (и для вас!) погрузиться в мир открытий и экспериментов.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649010" y="5402104"/>
            <a:ext cx="6439972" cy="889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 программе: интерактивные мастер-классы, научные шоу, выставка проектов учащихся. </a:t>
            </a:r>
            <a:r>
              <a:rPr lang="en-US" sz="1450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Ключевое событие:</a:t>
            </a: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"Научный квест" 17 ноября в 16:00.</a:t>
            </a:r>
            <a:endParaRPr lang="en-US" sz="1450" dirty="0"/>
          </a:p>
        </p:txBody>
      </p:sp>
      <p:sp>
        <p:nvSpPr>
          <p:cNvPr id="9" name="Text 7"/>
          <p:cNvSpPr/>
          <p:nvPr/>
        </p:nvSpPr>
        <p:spPr>
          <a:xfrm>
            <a:off x="649010" y="6458664"/>
            <a:ext cx="6439972" cy="296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Подробная программа и регистрация: [ссылка]. Ждем вас!</a:t>
            </a:r>
            <a:endParaRPr lang="en-US" sz="1450" dirty="0"/>
          </a:p>
        </p:txBody>
      </p:sp>
      <p:sp>
        <p:nvSpPr>
          <p:cNvPr id="10" name="Text 8"/>
          <p:cNvSpPr/>
          <p:nvPr/>
        </p:nvSpPr>
        <p:spPr>
          <a:xfrm>
            <a:off x="649010" y="6922056"/>
            <a:ext cx="6439972" cy="2372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 уважением, Администрация школы.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7549039" y="3408402"/>
            <a:ext cx="5938123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Адаптация для Школьного Чата/Соцсетей</a:t>
            </a:r>
            <a:endParaRPr lang="en-US" sz="2150" dirty="0"/>
          </a:p>
        </p:txBody>
      </p:sp>
      <p:sp>
        <p:nvSpPr>
          <p:cNvPr id="12" name="Shape 10"/>
          <p:cNvSpPr/>
          <p:nvPr/>
        </p:nvSpPr>
        <p:spPr>
          <a:xfrm>
            <a:off x="7549039" y="3964662"/>
            <a:ext cx="6439972" cy="2862858"/>
          </a:xfrm>
          <a:prstGeom prst="roundRect">
            <a:avLst>
              <a:gd name="adj" fmla="val 2721"/>
            </a:avLst>
          </a:prstGeom>
          <a:solidFill>
            <a:srgbClr val="C7C9EA"/>
          </a:solidFill>
          <a:ln/>
        </p:spPr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419" y="4222194"/>
            <a:ext cx="289679" cy="231696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8209478" y="4196358"/>
            <a:ext cx="3436144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Неделя Науки в Школе! 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8209478" y="4679037"/>
            <a:ext cx="5594152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 15 по 19 ноября погружаемся в мир открытий! 💡</a:t>
            </a:r>
            <a:endParaRPr lang="en-US" sz="1450" dirty="0"/>
          </a:p>
        </p:txBody>
      </p:sp>
      <p:sp>
        <p:nvSpPr>
          <p:cNvPr id="16" name="Text 13"/>
          <p:cNvSpPr/>
          <p:nvPr/>
        </p:nvSpPr>
        <p:spPr>
          <a:xfrm>
            <a:off x="8209478" y="5150048"/>
            <a:ext cx="5594152" cy="296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4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Мастер-классы и научные шоу.</a:t>
            </a:r>
            <a:endParaRPr lang="en-US" sz="1450" dirty="0"/>
          </a:p>
        </p:txBody>
      </p:sp>
      <p:sp>
        <p:nvSpPr>
          <p:cNvPr id="17" name="Text 14"/>
          <p:cNvSpPr/>
          <p:nvPr/>
        </p:nvSpPr>
        <p:spPr>
          <a:xfrm>
            <a:off x="8209478" y="5511522"/>
            <a:ext cx="5594152" cy="296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4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Главное: Научный квест 17.11 в 16:00!</a:t>
            </a:r>
            <a:endParaRPr lang="en-US" sz="1450" dirty="0"/>
          </a:p>
        </p:txBody>
      </p:sp>
      <p:sp>
        <p:nvSpPr>
          <p:cNvPr id="18" name="Text 15"/>
          <p:cNvSpPr/>
          <p:nvPr/>
        </p:nvSpPr>
        <p:spPr>
          <a:xfrm>
            <a:off x="8209478" y="5974913"/>
            <a:ext cx="5594152" cy="593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Почему стоит прийти?</a:t>
            </a:r>
            <a:r>
              <a:rPr lang="en-US" sz="14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Это вдохновляет и развивает! Подробности и регистрация по ссылке: [ссылка].</a:t>
            </a:r>
            <a:endParaRPr lang="en-US" sz="145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53572"/>
            <a:ext cx="1065823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Подготовка публичных выступлений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016740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50"/>
              </a:lnSpc>
            </a:pPr>
            <a:r>
              <a:rPr lang="en-US" sz="1500" b="1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Напиши черновик речи директора для выступления на [торжественной линейке 1 сентября / выпускном вечере]. Речь должна быть вдохновляющей, длиной не более 3-4 минут, обращенной к ученикам, родителям и учителям. Выдели ключевые ценности школы и пожелания на предстоящий год.</a:t>
            </a:r>
          </a:p>
        </p:txBody>
      </p:sp>
      <p:sp>
        <p:nvSpPr>
          <p:cNvPr id="4" name="Text 2"/>
          <p:cNvSpPr/>
          <p:nvPr/>
        </p:nvSpPr>
        <p:spPr>
          <a:xfrm>
            <a:off x="1133951" y="3714988"/>
            <a:ext cx="127026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Дорогие ученики, уважаемые родители и коллеги!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1133951" y="4333042"/>
            <a:ext cx="1270265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Сегодня, в этот торжественный день, мы стоим на пороге нового этапа. Наша школа — это не просто здание, это место, где рождаются </a:t>
            </a:r>
            <a:r>
              <a:rPr lang="en-US" sz="1750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мечты, знания и характер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Наши ключевые ценности — </a:t>
            </a: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уважение, стремление к совершенству и ответственность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1133951" y="5676900"/>
            <a:ext cx="1270265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Ученикам я желаю: не бойтесь ошибок, они — ступени к успеху. Родителям: будьте нашими партнерами в этом важном деле. Учителям: пусть ваша мудрость и терпение будут неиссякаемы.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1133951" y="6657856"/>
            <a:ext cx="127026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Пусть этот год станет годом </a:t>
            </a: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новых открытий и побед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! Вперед, к знаниям!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93790" y="3459837"/>
            <a:ext cx="30480" cy="3816072"/>
          </a:xfrm>
          <a:prstGeom prst="rect">
            <a:avLst/>
          </a:prstGeom>
          <a:solidFill>
            <a:srgbClr val="4950BC"/>
          </a:solidFill>
          <a:ln/>
        </p:spPr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1523</Words>
  <Application>Microsoft Office PowerPoint</Application>
  <PresentationFormat>Произвольный</PresentationFormat>
  <Paragraphs>165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Inter</vt:lpstr>
      <vt:lpstr>Inter Bold</vt:lpstr>
      <vt:lpstr>Inter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Игроь</dc:creator>
  <cp:lastModifiedBy>Пользователь</cp:lastModifiedBy>
  <cp:revision>6</cp:revision>
  <dcterms:created xsi:type="dcterms:W3CDTF">2025-10-22T14:35:34Z</dcterms:created>
  <dcterms:modified xsi:type="dcterms:W3CDTF">2025-10-23T09:46:46Z</dcterms:modified>
</cp:coreProperties>
</file>