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319" r:id="rId5"/>
    <p:sldId id="258" r:id="rId6"/>
    <p:sldId id="262" r:id="rId7"/>
    <p:sldId id="264" r:id="rId8"/>
    <p:sldId id="320" r:id="rId9"/>
    <p:sldId id="321" r:id="rId10"/>
    <p:sldId id="322" r:id="rId11"/>
    <p:sldId id="257" r:id="rId12"/>
    <p:sldId id="263" r:id="rId13"/>
  </p:sldIdLst>
  <p:sldSz cx="10080625" cy="7559675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1" fontAlgn="base" latinLnBrk="0" hangingPunct="1">
      <a:lnSpc>
        <a:spcPct val="96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62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3" name="AutoShape 2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4" name="AutoShape 3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5" name="AutoShape 4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6" name="AutoShape 5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7" name="AutoShape 6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8" name="AutoShape 7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29" name="AutoShape 8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0" name="AutoShape 9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1" name="AutoShape 10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2" name="AutoShape 1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3" name="AutoShape 12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4" name="AutoShape 13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5" name="AutoShape 14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6" name="AutoShape 15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7" name="AutoShape 16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8" name="AutoShape 17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39" name="AutoShape 18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40" name="AutoShape 19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41" name="AutoShape 20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42" name="Rectangle 2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08600" cy="3975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70" name="Rectangle 2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5038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4" name="Text Box 23"/>
          <p:cNvSpPr txBox="1"/>
          <p:nvPr/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45" name="Text Box 24"/>
          <p:cNvSpPr txBox="1"/>
          <p:nvPr/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5146" name="Text Box 25"/>
          <p:cNvSpPr txBox="1"/>
          <p:nvPr/>
        </p:nvSpPr>
        <p:spPr>
          <a:xfrm>
            <a:off x="0" y="10155238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/>
          <a:p>
            <a:pPr lvl="0" algn="r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strike="noStrike" noProof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z="1400" strike="noStrike" noProof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05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1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2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3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4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5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7176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7177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87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88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89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90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91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10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41992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41993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altLang="ru-RU" sz="14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2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2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1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2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2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2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3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2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4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9225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1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2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3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4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5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3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7896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37897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39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40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41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42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43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4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9944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39945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altLang="ru-RU" sz="14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5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5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1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5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2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5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3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latin typeface="Arial" panose="020B0604020202020204" pitchFamily="34" charset="0"/>
              </a:rPr>
              <a:t>5</a:t>
            </a:fld>
            <a:endParaRPr lang="ru-RU" altLang="ru-RU" sz="1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4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9225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7177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9225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indent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fld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ru-RU" altLang="ru-RU" dirty="0"/>
          </a:p>
        </p:txBody>
      </p:sp>
      <p:sp>
        <p:nvSpPr>
          <p:cNvPr id="11273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6"/>
          <p:cNvSpPr txBox="1">
            <a:spLocks noGrp="1"/>
          </p:cNvSpPr>
          <p:nvPr>
            <p:ph type="sldNum" sz="quarter"/>
          </p:nvPr>
        </p:nvSpPr>
        <p:spPr>
          <a:xfrm>
            <a:off x="4278313" y="10155238"/>
            <a:ext cx="3248025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3" name="Text Box 1"/>
          <p:cNvSpPr txBox="1"/>
          <p:nvPr/>
        </p:nvSpPr>
        <p:spPr>
          <a:xfrm>
            <a:off x="4278313" y="10155238"/>
            <a:ext cx="3251200" cy="5048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4" name="Text Box 2"/>
          <p:cNvSpPr txBox="1"/>
          <p:nvPr/>
        </p:nvSpPr>
        <p:spPr>
          <a:xfrm>
            <a:off x="4278313" y="10155238"/>
            <a:ext cx="3252787" cy="5064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5" name="Text Box 3"/>
          <p:cNvSpPr txBox="1"/>
          <p:nvPr/>
        </p:nvSpPr>
        <p:spPr>
          <a:xfrm>
            <a:off x="4278313" y="10155238"/>
            <a:ext cx="3259137" cy="512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6" name="Text Box 4"/>
          <p:cNvSpPr txBox="1"/>
          <p:nvPr/>
        </p:nvSpPr>
        <p:spPr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7" name="Text Box 5"/>
          <p:cNvSpPr txBox="1"/>
          <p:nvPr/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 algn="r" defTabSz="449580"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z="1400" dirty="0"/>
              <a:t>9</a:t>
            </a:fld>
            <a:endParaRPr lang="ru-RU" altLang="ru-RU" sz="1400" dirty="0">
              <a:ea typeface="Arial" panose="020B0604020202020204" pitchFamily="34" charset="0"/>
            </a:endParaRPr>
          </a:p>
        </p:txBody>
      </p:sp>
      <p:sp>
        <p:nvSpPr>
          <p:cNvPr id="35848" name="Text Box 6"/>
          <p:cNvSpPr txBox="1"/>
          <p:nvPr/>
        </p:nvSpPr>
        <p:spPr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lang="ru-RU" altLang="ru-RU" dirty="0"/>
          </a:p>
        </p:txBody>
      </p:sp>
      <p:sp>
        <p:nvSpPr>
          <p:cNvPr id="35849" name="Rectangle 7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ln/>
        </p:spPr>
        <p:txBody>
          <a:bodyPr wrap="none" lIns="0" tIns="0" rIns="0" bIns="0" anchor="ctr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1863" y="288925"/>
            <a:ext cx="2259012" cy="64357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88925"/>
            <a:ext cx="6626225" cy="64357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182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7463" y="1768475"/>
            <a:ext cx="4443412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 wrap="square" lIns="0" tIns="1620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ts val="1425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1863" y="288925"/>
            <a:ext cx="2259012" cy="64357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88925"/>
            <a:ext cx="6626225" cy="64357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182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7463" y="1768475"/>
            <a:ext cx="4443412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 wrap="square" lIns="0" tIns="1620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ts val="1425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1863" y="288925"/>
            <a:ext cx="2259012" cy="64357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88925"/>
            <a:ext cx="6626225" cy="64357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182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7463" y="1768475"/>
            <a:ext cx="4443412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 wrap="square" lIns="0" tIns="1620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ts val="1425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>
          <a:xfrm>
            <a:off x="503238" y="288925"/>
            <a:ext cx="9037637" cy="12858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/>
            <a:r>
              <a:rPr lang="en-GB" altLang="ru-RU" dirty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/>
          </p:nvPr>
        </p:nvSpPr>
        <p:spPr>
          <a:xfrm>
            <a:off x="503238" y="1768475"/>
            <a:ext cx="9037637" cy="4956175"/>
          </a:xfrm>
          <a:prstGeom prst="rect">
            <a:avLst/>
          </a:prstGeom>
          <a:noFill/>
          <a:ln w="9525">
            <a:noFill/>
          </a:ln>
        </p:spPr>
        <p:txBody>
          <a:bodyPr lIns="0" tIns="16200" rIns="0" bIns="0" anchor="t"/>
          <a:lstStyle/>
          <a:p>
            <a:pPr lvl="0"/>
            <a:r>
              <a:rPr lang="en-GB" altLang="ru-RU" dirty="0"/>
              <a:t>Для правки структуры щелкните мышью</a:t>
            </a:r>
          </a:p>
          <a:p>
            <a:pPr lvl="1" indent="-285750"/>
            <a:r>
              <a:rPr lang="en-GB" altLang="ru-RU" dirty="0"/>
              <a:t>Второй уровень структуры</a:t>
            </a:r>
          </a:p>
          <a:p>
            <a:pPr lvl="2" indent="-228600"/>
            <a:r>
              <a:rPr lang="en-GB" altLang="ru-RU" dirty="0"/>
              <a:t>Третий уровень структуры</a:t>
            </a:r>
          </a:p>
          <a:p>
            <a:pPr lvl="3" indent="-228600"/>
            <a:r>
              <a:rPr lang="en-GB" altLang="ru-RU" dirty="0"/>
              <a:t>Четвертый уровень структуры</a:t>
            </a:r>
          </a:p>
          <a:p>
            <a:pPr lvl="4" indent="-228600"/>
            <a:r>
              <a:rPr lang="en-GB" altLang="ru-RU" dirty="0"/>
              <a:t>Пятый уровень структуры</a:t>
            </a:r>
          </a:p>
          <a:p>
            <a:pPr lvl="4" indent="-228600"/>
            <a:r>
              <a:rPr lang="en-GB" altLang="ru-RU" dirty="0"/>
              <a:t>Шестой уровень структуры</a:t>
            </a:r>
          </a:p>
          <a:p>
            <a:pPr lvl="4" indent="-228600"/>
            <a:r>
              <a:rPr lang="en-GB" altLang="ru-RU" dirty="0"/>
              <a:t>Седьмой уровень структуры</a:t>
            </a:r>
          </a:p>
          <a:p>
            <a:pPr lvl="4" indent="-228600"/>
            <a:r>
              <a:rPr lang="en-GB" altLang="ru-RU" dirty="0"/>
              <a:t>Восьмой уровень структуры</a:t>
            </a:r>
          </a:p>
          <a:p>
            <a:pPr lvl="4" indent="-228600"/>
            <a:r>
              <a:rPr lang="en-GB" altLang="ru-RU" dirty="0"/>
              <a:t>Девятый уровень структуры</a:t>
            </a:r>
          </a:p>
        </p:txBody>
      </p:sp>
      <p:sp>
        <p:nvSpPr>
          <p:cNvPr id="1028" name="Text Box 3"/>
          <p:cNvSpPr txBox="1"/>
          <p:nvPr/>
        </p:nvSpPr>
        <p:spPr>
          <a:xfrm>
            <a:off x="503238" y="6886575"/>
            <a:ext cx="2343150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/>
          <p:nvPr/>
        </p:nvSpPr>
        <p:spPr>
          <a:xfrm>
            <a:off x="3448050" y="6886575"/>
            <a:ext cx="3190875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45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" panose="020B0604020202020204" pitchFamily="34" charset="0"/>
          <a:cs typeface="+mj-cs"/>
        </a:defRPr>
      </a:lvl1pPr>
      <a:lvl2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580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defTabSz="449580" rtl="0" eaLnBrk="0" fontAlgn="base" hangingPunct="0">
        <a:lnSpc>
          <a:spcPct val="96000"/>
        </a:lnSpc>
        <a:spcBef>
          <a:spcPct val="0"/>
        </a:spcBef>
        <a:spcAft>
          <a:spcPts val="1140"/>
        </a:spcAft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>
          <a:xfrm>
            <a:off x="503238" y="288925"/>
            <a:ext cx="9037637" cy="12858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/>
            <a:r>
              <a:rPr lang="en-GB" altLang="ru-RU" dirty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/>
          </p:nvPr>
        </p:nvSpPr>
        <p:spPr>
          <a:xfrm>
            <a:off x="503238" y="1768475"/>
            <a:ext cx="9037637" cy="4956175"/>
          </a:xfrm>
          <a:prstGeom prst="rect">
            <a:avLst/>
          </a:prstGeom>
          <a:noFill/>
          <a:ln w="9525">
            <a:noFill/>
          </a:ln>
        </p:spPr>
        <p:txBody>
          <a:bodyPr lIns="0" tIns="16200" rIns="0" bIns="0" anchor="t"/>
          <a:lstStyle/>
          <a:p>
            <a:pPr lvl="0"/>
            <a:r>
              <a:rPr lang="en-GB" altLang="ru-RU" dirty="0"/>
              <a:t>Для правки структуры щелкните мышью</a:t>
            </a:r>
          </a:p>
          <a:p>
            <a:pPr lvl="1" indent="-285750"/>
            <a:r>
              <a:rPr lang="en-GB" altLang="ru-RU" dirty="0"/>
              <a:t>Второй уровень структуры</a:t>
            </a:r>
          </a:p>
          <a:p>
            <a:pPr lvl="2" indent="-228600"/>
            <a:r>
              <a:rPr lang="en-GB" altLang="ru-RU" dirty="0"/>
              <a:t>Третий уровень структуры</a:t>
            </a:r>
          </a:p>
          <a:p>
            <a:pPr lvl="3" indent="-228600"/>
            <a:r>
              <a:rPr lang="en-GB" altLang="ru-RU" dirty="0"/>
              <a:t>Четвертый уровень структуры</a:t>
            </a:r>
          </a:p>
          <a:p>
            <a:pPr lvl="4" indent="-228600"/>
            <a:r>
              <a:rPr lang="en-GB" altLang="ru-RU" dirty="0"/>
              <a:t>Пятый уровень структуры</a:t>
            </a:r>
          </a:p>
          <a:p>
            <a:pPr lvl="4" indent="-228600"/>
            <a:r>
              <a:rPr lang="en-GB" altLang="ru-RU" dirty="0"/>
              <a:t>Шестой уровень структуры</a:t>
            </a:r>
          </a:p>
          <a:p>
            <a:pPr lvl="4" indent="-228600"/>
            <a:r>
              <a:rPr lang="en-GB" altLang="ru-RU" dirty="0"/>
              <a:t>Седьмой уровень структуры</a:t>
            </a:r>
          </a:p>
          <a:p>
            <a:pPr lvl="4" indent="-228600"/>
            <a:r>
              <a:rPr lang="en-GB" altLang="ru-RU" dirty="0"/>
              <a:t>Восьмой уровень структуры</a:t>
            </a:r>
          </a:p>
          <a:p>
            <a:pPr lvl="4" indent="-228600"/>
            <a:r>
              <a:rPr lang="en-GB" altLang="ru-RU" dirty="0"/>
              <a:t>Девятый уровень структуры</a:t>
            </a:r>
          </a:p>
        </p:txBody>
      </p:sp>
      <p:sp>
        <p:nvSpPr>
          <p:cNvPr id="2052" name="Text Box 3"/>
          <p:cNvSpPr txBox="1"/>
          <p:nvPr/>
        </p:nvSpPr>
        <p:spPr>
          <a:xfrm>
            <a:off x="503238" y="6886575"/>
            <a:ext cx="2343150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053" name="Text Box 4"/>
          <p:cNvSpPr txBox="1"/>
          <p:nvPr/>
        </p:nvSpPr>
        <p:spPr>
          <a:xfrm>
            <a:off x="3448050" y="6886575"/>
            <a:ext cx="3190875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45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" panose="020B0604020202020204" pitchFamily="34" charset="0"/>
          <a:cs typeface="+mj-cs"/>
        </a:defRPr>
      </a:lvl1pPr>
      <a:lvl2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580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defTabSz="449580" rtl="0" eaLnBrk="0" fontAlgn="base" hangingPunct="0">
        <a:lnSpc>
          <a:spcPct val="96000"/>
        </a:lnSpc>
        <a:spcBef>
          <a:spcPct val="0"/>
        </a:spcBef>
        <a:spcAft>
          <a:spcPts val="1140"/>
        </a:spcAft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>
          <a:xfrm>
            <a:off x="503238" y="288925"/>
            <a:ext cx="9037637" cy="12858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lvl="0"/>
            <a:r>
              <a:rPr lang="en-GB" altLang="ru-RU" dirty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/>
          </p:nvPr>
        </p:nvSpPr>
        <p:spPr>
          <a:xfrm>
            <a:off x="503238" y="1768475"/>
            <a:ext cx="9037637" cy="4956175"/>
          </a:xfrm>
          <a:prstGeom prst="rect">
            <a:avLst/>
          </a:prstGeom>
          <a:noFill/>
          <a:ln w="9525">
            <a:noFill/>
          </a:ln>
        </p:spPr>
        <p:txBody>
          <a:bodyPr lIns="0" tIns="16200" rIns="0" bIns="0" anchor="t"/>
          <a:lstStyle/>
          <a:p>
            <a:pPr lvl="0"/>
            <a:r>
              <a:rPr lang="en-GB" altLang="ru-RU" dirty="0"/>
              <a:t>Для правки структуры щелкните мышью</a:t>
            </a:r>
          </a:p>
          <a:p>
            <a:pPr lvl="1" indent="-285750"/>
            <a:r>
              <a:rPr lang="en-GB" altLang="ru-RU" dirty="0"/>
              <a:t>Второй уровень структуры</a:t>
            </a:r>
          </a:p>
          <a:p>
            <a:pPr lvl="2" indent="-228600"/>
            <a:r>
              <a:rPr lang="en-GB" altLang="ru-RU" dirty="0"/>
              <a:t>Третий уровень структуры</a:t>
            </a:r>
          </a:p>
          <a:p>
            <a:pPr lvl="3" indent="-228600"/>
            <a:r>
              <a:rPr lang="en-GB" altLang="ru-RU" dirty="0"/>
              <a:t>Четвертый уровень структуры</a:t>
            </a:r>
          </a:p>
          <a:p>
            <a:pPr lvl="4" indent="-228600"/>
            <a:r>
              <a:rPr lang="en-GB" altLang="ru-RU" dirty="0"/>
              <a:t>Пятый уровень структуры</a:t>
            </a:r>
          </a:p>
          <a:p>
            <a:pPr lvl="4" indent="-228600"/>
            <a:r>
              <a:rPr lang="en-GB" altLang="ru-RU" dirty="0"/>
              <a:t>Шестой уровень структуры</a:t>
            </a:r>
          </a:p>
          <a:p>
            <a:pPr lvl="4" indent="-228600"/>
            <a:r>
              <a:rPr lang="en-GB" altLang="ru-RU" dirty="0"/>
              <a:t>Седьмой уровень структуры</a:t>
            </a:r>
          </a:p>
          <a:p>
            <a:pPr lvl="4" indent="-228600"/>
            <a:r>
              <a:rPr lang="en-GB" altLang="ru-RU" dirty="0"/>
              <a:t>Восьмой уровень структуры</a:t>
            </a:r>
          </a:p>
          <a:p>
            <a:pPr lvl="4" indent="-228600"/>
            <a:r>
              <a:rPr lang="en-GB" altLang="ru-RU" dirty="0"/>
              <a:t>Девятый уровень структуры</a:t>
            </a:r>
          </a:p>
        </p:txBody>
      </p:sp>
      <p:sp>
        <p:nvSpPr>
          <p:cNvPr id="2052" name="Text Box 3"/>
          <p:cNvSpPr txBox="1"/>
          <p:nvPr/>
        </p:nvSpPr>
        <p:spPr>
          <a:xfrm>
            <a:off x="503238" y="6886575"/>
            <a:ext cx="2343150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053" name="Text Box 4"/>
          <p:cNvSpPr txBox="1"/>
          <p:nvPr/>
        </p:nvSpPr>
        <p:spPr>
          <a:xfrm>
            <a:off x="3448050" y="6886575"/>
            <a:ext cx="3190875" cy="5159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45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lvl="0" defTabSz="449580" eaLnBrk="1" fontAlgn="base" hangingPunct="1"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ru-RU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ru-RU" altLang="ru-RU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" panose="020B0604020202020204" pitchFamily="34" charset="0"/>
          <a:cs typeface="+mj-cs"/>
        </a:defRPr>
      </a:lvl1pPr>
      <a:lvl2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580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580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defTabSz="449580" rtl="0" eaLnBrk="0" fontAlgn="base" hangingPunct="0">
        <a:lnSpc>
          <a:spcPct val="96000"/>
        </a:lnSpc>
        <a:spcBef>
          <a:spcPct val="0"/>
        </a:spcBef>
        <a:spcAft>
          <a:spcPts val="1140"/>
        </a:spcAft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580" rtl="0" eaLnBrk="0" fontAlgn="base" hangingPunct="0">
        <a:lnSpc>
          <a:spcPct val="96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/>
          <p:nvPr/>
        </p:nvSpPr>
        <p:spPr>
          <a:xfrm>
            <a:off x="539750" y="2195513"/>
            <a:ext cx="9180513" cy="2484437"/>
          </a:xfrm>
          <a:prstGeom prst="rect">
            <a:avLst/>
          </a:prstGeom>
          <a:noFill/>
          <a:ln w="9525">
            <a:noFill/>
          </a:ln>
        </p:spPr>
        <p:txBody>
          <a:bodyPr lIns="0" tIns="30240" rIns="0" bIns="0" anchor="ctr"/>
          <a:lstStyle/>
          <a:p>
            <a:pPr algn="ct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</a:rPr>
              <a:t>«Факторы 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  <a:sym typeface="+mn-ea"/>
              </a:rPr>
              <a:t>эффективной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деятельности по повышению 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</a:rPr>
              <a:t>качества </a:t>
            </a:r>
            <a:r>
              <a:rPr lang="ru-RU" altLang="ru-RU" sz="32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образования в школе»</a:t>
            </a:r>
            <a:endParaRPr lang="ru-RU" altLang="ru-RU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3600" dirty="0">
                <a:solidFill>
                  <a:srgbClr val="FFFFFF"/>
                </a:solidFill>
                <a:latin typeface="Arial" panose="020B0604020202020204" pitchFamily="34" charset="0"/>
              </a:rPr>
              <a:t>качества управления образовательной организацией: проблемы, риски, перспективы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600" b="1" dirty="0">
              <a:solidFill>
                <a:srgbClr val="191966"/>
              </a:solidFill>
              <a:latin typeface="Georgia" panose="02040502050405020303" pitchFamily="18" charset="0"/>
              <a:ea typeface="Arial Unicode MS" pitchFamily="34" charset="-128"/>
            </a:endParaRPr>
          </a:p>
        </p:txBody>
      </p:sp>
      <p:sp>
        <p:nvSpPr>
          <p:cNvPr id="6147" name="Text Box 2"/>
          <p:cNvSpPr txBox="1"/>
          <p:nvPr/>
        </p:nvSpPr>
        <p:spPr>
          <a:xfrm>
            <a:off x="4105275" y="5435600"/>
            <a:ext cx="5688013" cy="1728788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 anchor="ctr"/>
          <a:lstStyle/>
          <a:p>
            <a:pPr defTabSz="449580" hangingPunct="0">
              <a:lnSpc>
                <a:spcPct val="100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2400" b="1" i="1" dirty="0">
                <a:solidFill>
                  <a:srgbClr val="073C65"/>
                </a:solidFill>
                <a:latin typeface="Times New Roman" panose="02020603050405020304" pitchFamily="18" charset="0"/>
              </a:rPr>
              <a:t>Дробот Александр Анатольевич,</a:t>
            </a:r>
            <a:r>
              <a:rPr lang="ru-RU" altLang="ru-RU" sz="2400" b="1" dirty="0">
                <a:solidFill>
                  <a:srgbClr val="073C65"/>
                </a:solidFill>
                <a:latin typeface="Times New Roman" panose="02020603050405020304" pitchFamily="18" charset="0"/>
              </a:rPr>
              <a:t> </a:t>
            </a:r>
          </a:p>
          <a:p>
            <a:pPr defTabSz="449580" hangingPunct="0">
              <a:lnSpc>
                <a:spcPct val="100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2200" dirty="0">
                <a:solidFill>
                  <a:srgbClr val="073C65"/>
                </a:solidFill>
                <a:latin typeface="Times New Roman" panose="02020603050405020304" pitchFamily="18" charset="0"/>
              </a:rPr>
              <a:t>доцент кафедры психолого-педагогических технологий и менеджмента в образовании СКИРО ПК и ПРО, кандидат педагогических наук, Заслуженный учитель РФ</a:t>
            </a:r>
            <a:endParaRPr lang="ru-RU" altLang="ru-RU" sz="2200" dirty="0">
              <a:solidFill>
                <a:srgbClr val="073C6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/>
          <p:nvPr/>
        </p:nvSpPr>
        <p:spPr>
          <a:xfrm>
            <a:off x="215900" y="1331913"/>
            <a:ext cx="9648825" cy="3527425"/>
          </a:xfrm>
          <a:prstGeom prst="rect">
            <a:avLst/>
          </a:prstGeom>
          <a:noFill/>
          <a:ln w="9525">
            <a:noFill/>
          </a:ln>
        </p:spPr>
        <p:txBody>
          <a:bodyPr lIns="0" tIns="30240" rIns="0" bIns="0" anchor="ctr"/>
          <a:lstStyle/>
          <a:p>
            <a:pPr algn="ctr" defTabSz="449580">
              <a:lnSpc>
                <a:spcPct val="100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ru-RU" sz="4900" dirty="0">
              <a:solidFill>
                <a:srgbClr val="262699"/>
              </a:solidFill>
              <a:latin typeface="Times New Roman" panose="02020603050405020304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ru-RU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ctr" hangingPunct="0">
              <a:lnSpc>
                <a:spcPct val="100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  <a:sym typeface="+mn-ea"/>
              </a:rPr>
              <a:t>Факторы 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  <a:sym typeface="+mn-ea"/>
              </a:rPr>
              <a:t>эффективной</a:t>
            </a:r>
            <a:r>
              <a:rPr lang="ru-RU" altLang="ru-RU" sz="3200" b="1" dirty="0">
                <a:solidFill>
                  <a:schemeClr val="accent2"/>
                </a:solidFill>
                <a:latin typeface="Georgia" panose="02040502050405020303" pitchFamily="18" charset="0"/>
              </a:rPr>
              <a:t> деятельности по повышению качества образования в школе»</a:t>
            </a:r>
            <a:endParaRPr lang="ru-RU" altLang="ru-RU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ctr" defTabSz="449580" hangingPunct="0">
              <a:lnSpc>
                <a:spcPct val="95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ru-RU" sz="3200" dirty="0">
              <a:solidFill>
                <a:srgbClr val="191966"/>
              </a:solidFill>
              <a:latin typeface="Georgia" panose="02040502050405020303" pitchFamily="18" charset="0"/>
              <a:ea typeface="Arial Unicode MS" pitchFamily="34" charset="-128"/>
            </a:endParaRPr>
          </a:p>
        </p:txBody>
      </p:sp>
      <p:sp>
        <p:nvSpPr>
          <p:cNvPr id="40963" name="Text Box 2"/>
          <p:cNvSpPr txBox="1"/>
          <p:nvPr/>
        </p:nvSpPr>
        <p:spPr>
          <a:xfrm>
            <a:off x="5219700" y="6300788"/>
            <a:ext cx="4213225" cy="901700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 anchor="ctr"/>
          <a:lstStyle/>
          <a:p>
            <a:pPr defTabSz="449580" hangingPunct="0">
              <a:lnSpc>
                <a:spcPct val="95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2000" b="1" dirty="0">
                <a:solidFill>
                  <a:srgbClr val="000000"/>
                </a:solidFill>
                <a:latin typeface="Georgia" panose="02040502050405020303" pitchFamily="18" charset="0"/>
              </a:rPr>
              <a:t>Контактная информация:</a:t>
            </a:r>
          </a:p>
          <a:p>
            <a:pPr defTabSz="449580" hangingPunct="0">
              <a:lnSpc>
                <a:spcPct val="95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Тел.: 8(8652) 99-77-81</a:t>
            </a:r>
          </a:p>
          <a:p>
            <a:pPr defTabSz="449580" hangingPunct="0">
              <a:lnSpc>
                <a:spcPct val="95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E-mail:kafedra_uprav@mail.ru</a:t>
            </a:r>
            <a:endParaRPr lang="ru-RU" altLang="ru-RU" sz="20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</a:endParaRPr>
          </a:p>
        </p:txBody>
      </p:sp>
      <p:sp>
        <p:nvSpPr>
          <p:cNvPr id="40964" name="Text Box 3"/>
          <p:cNvSpPr txBox="1"/>
          <p:nvPr/>
        </p:nvSpPr>
        <p:spPr>
          <a:xfrm>
            <a:off x="741363" y="4284663"/>
            <a:ext cx="8856662" cy="1684337"/>
          </a:xfrm>
          <a:prstGeom prst="rect">
            <a:avLst/>
          </a:prstGeom>
          <a:noFill/>
          <a:ln w="9525">
            <a:noFill/>
          </a:ln>
        </p:spPr>
        <p:txBody>
          <a:bodyPr lIns="0" tIns="30240" rIns="0" bIns="0" anchor="ctr"/>
          <a:lstStyle/>
          <a:p>
            <a:pPr algn="ctr" defTabSz="449580" hangingPunct="0">
              <a:lnSpc>
                <a:spcPct val="95000"/>
              </a:lnSpc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ru-RU" sz="4900" dirty="0">
                <a:solidFill>
                  <a:srgbClr val="000000"/>
                </a:solidFill>
                <a:latin typeface="Georgia" panose="02040502050405020303" pitchFamily="18" charset="0"/>
              </a:rPr>
              <a:t>СПАСИБО ЗА ВНИМАНИЕ!</a:t>
            </a:r>
            <a:endParaRPr lang="ru-RU" altLang="ru-RU" sz="49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/>
          <p:nvPr/>
        </p:nvSpPr>
        <p:spPr>
          <a:xfrm>
            <a:off x="7938" y="2232025"/>
            <a:ext cx="10064750" cy="363394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marL="514350" indent="-514350" algn="just" defTabSz="449580" hangingPunct="0">
              <a:lnSpc>
                <a:spcPct val="115000"/>
              </a:lnSpc>
              <a:buSzTx/>
              <a:buAutoNum type="arabicPeriod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Качество </a:t>
            </a:r>
            <a:r>
              <a:rPr lang="ru-RU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планирования </a:t>
            </a:r>
            <a:r>
              <a:rPr lang="ru-RU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</a:t>
            </a:r>
          </a:p>
          <a:p>
            <a:pPr algn="just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endParaRPr lang="ru-RU" altLang="en-US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Готовность к реализации </a:t>
            </a:r>
            <a:r>
              <a:rPr lang="ru-RU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</a:p>
          <a:p>
            <a:pPr algn="just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endParaRPr lang="ru-RU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Качество организации </a:t>
            </a:r>
            <a:r>
              <a:rPr lang="ru-RU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8" name="Text Box 4"/>
          <p:cNvSpPr txBox="1"/>
          <p:nvPr/>
        </p:nvSpPr>
        <p:spPr>
          <a:xfrm>
            <a:off x="316547" y="54610"/>
            <a:ext cx="7426325" cy="929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marR="0" algn="ctr" defTabSz="449580" hangingPunct="0">
              <a:lnSpc>
                <a:spcPct val="85000"/>
              </a:lnSpc>
              <a:buClr>
                <a:srgbClr val="000000"/>
              </a:buClr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  <a:defRPr/>
            </a:pPr>
            <a:r>
              <a:rPr lang="ru-RU" alt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  <a:sym typeface="+mn-ea"/>
              </a:rPr>
              <a:t>Факторы эффективной </a:t>
            </a:r>
            <a:r>
              <a:rPr lang="ru-RU" alt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  <a:sym typeface="+mn-ea"/>
              </a:rPr>
              <a:t>деятельности</a:t>
            </a:r>
            <a:endParaRPr kumimoji="0" lang="ru-RU" altLang="ru-RU" sz="3200" b="1" kern="1200" cap="none" spc="0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anose="02040502050405020303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/>
          <p:nvPr/>
        </p:nvSpPr>
        <p:spPr>
          <a:xfrm>
            <a:off x="46038" y="1276350"/>
            <a:ext cx="9988550" cy="58832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Программы не являются руководством к </a:t>
            </a:r>
          </a:p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действию, а составлены для внешнего потребителя</a:t>
            </a:r>
            <a:endParaRPr lang="ru-RU" alt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3% ОО сформулировали пути использования положительных факторов для решения проблем, 8% - причины возникновения отрицательных факторов, их влияние на образовательную организацию и пути их минимизации</a:t>
            </a:r>
          </a:p>
          <a:p>
            <a:pPr algn="just"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 17% ОО логика системы мероприятий соответствует логике системы «задачи – направления», 20 % - содержит все необходимые и достаточные для решения поставленных задач действия</a:t>
            </a:r>
          </a:p>
          <a:p>
            <a:pPr algn="just"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- 14% ОО  разработана организационная структура деятельности по реализации программы и в соответствии с ней перечень локальных нормативных правовых актов, 15% - представили оценку ресурсной обеспеченности Программы</a:t>
            </a:r>
            <a:endParaRPr lang="ru-RU" alt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6355" y="128270"/>
            <a:ext cx="7876540" cy="692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Качество планирования деятельности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/>
          <p:nvPr/>
        </p:nvSpPr>
        <p:spPr>
          <a:xfrm>
            <a:off x="719138" y="2916238"/>
            <a:ext cx="9001125" cy="3887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8914" name="Rectangle 4"/>
          <p:cNvSpPr/>
          <p:nvPr/>
        </p:nvSpPr>
        <p:spPr>
          <a:xfrm>
            <a:off x="252413" y="2125663"/>
            <a:ext cx="9575800" cy="48228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- 53% образовательных организаций система ожидаемых результатов и их показателей соответствует структуре системы мероприятий</a:t>
            </a:r>
          </a:p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- 36% образовательных организаций определили целевые индикаторы</a:t>
            </a:r>
          </a:p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- 15% образовательных организаций представили целевые индикаторы в динамике</a:t>
            </a:r>
          </a:p>
          <a:p>
            <a:pPr defTabSz="44958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- 10% образовательных организаций определили ответственных и исполнителей для каждого целевого индикатора </a:t>
            </a:r>
            <a:endParaRPr lang="ru-RU" alt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6355" y="128270"/>
            <a:ext cx="7876540" cy="692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Качество планирования деятельности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/>
          <p:nvPr/>
        </p:nvSpPr>
        <p:spPr>
          <a:xfrm>
            <a:off x="719138" y="2916238"/>
            <a:ext cx="9001125" cy="3887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8194" name="Rectangle 4"/>
          <p:cNvSpPr/>
          <p:nvPr/>
        </p:nvSpPr>
        <p:spPr>
          <a:xfrm>
            <a:off x="7938" y="2232025"/>
            <a:ext cx="10064750" cy="482790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marL="282575" indent="-282575" algn="just" defTabSz="449580" hangingPunct="0">
              <a:lnSpc>
                <a:spcPct val="18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36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Осознание наличия существующей проблемы</a:t>
            </a:r>
            <a:endParaRPr lang="ru-RU" alt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2575" indent="-282575" algn="just" defTabSz="449580" hangingPunct="0">
              <a:lnSpc>
                <a:spcPct val="18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36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Готовность к проведению изменений</a:t>
            </a:r>
            <a:endParaRPr lang="ru-RU" alt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2575" indent="-282575" algn="just" defTabSz="449580" hangingPunct="0">
              <a:lnSpc>
                <a:spcPct val="18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36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Лидерство руководителей (овладение инициативой и принятие груза ответственности)</a:t>
            </a:r>
            <a:endParaRPr lang="ru-RU" alt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endParaRPr lang="" alt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8" name="Text Box 4"/>
          <p:cNvSpPr txBox="1"/>
          <p:nvPr/>
        </p:nvSpPr>
        <p:spPr>
          <a:xfrm>
            <a:off x="92710" y="146050"/>
            <a:ext cx="7903845" cy="6940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marR="0" algn="ctr" defTabSz="449580" hangingPunct="0">
              <a:lnSpc>
                <a:spcPct val="115000"/>
              </a:lnSpc>
              <a:buClr>
                <a:srgbClr val="000000"/>
              </a:buClr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  <a:defRPr/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Готовность к реализации </a:t>
            </a:r>
            <a:r>
              <a:rPr lang="ru-RU" altLang="en-US" sz="3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деятельности</a:t>
            </a:r>
            <a:endParaRPr kumimoji="0" lang="ru-RU" altLang="en-US" sz="3400" b="1" kern="1200" cap="none" spc="0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/>
          <p:nvPr/>
        </p:nvSpPr>
        <p:spPr>
          <a:xfrm>
            <a:off x="719138" y="2916238"/>
            <a:ext cx="9001125" cy="3887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6146" name="Text Box 2"/>
          <p:cNvSpPr txBox="1"/>
          <p:nvPr/>
        </p:nvSpPr>
        <p:spPr>
          <a:xfrm>
            <a:off x="98108" y="1659890"/>
            <a:ext cx="7740650" cy="695325"/>
          </a:xfrm>
          <a:prstGeom prst="rect">
            <a:avLst/>
          </a:prstGeom>
          <a:noFill/>
          <a:ln w="93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hangingPunct="0"/>
            <a:r>
              <a:rPr lang="ru-RU" altLang="ru-RU" sz="24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Факторы роста уровня образовательных </a:t>
            </a:r>
          </a:p>
          <a:p>
            <a:pPr algn="ctr" hangingPunct="0"/>
            <a:r>
              <a:rPr lang="ru-RU" altLang="ru-RU" sz="24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результатов обучающихся</a:t>
            </a:r>
          </a:p>
        </p:txBody>
      </p:sp>
      <p:sp>
        <p:nvSpPr>
          <p:cNvPr id="6147" name="Rectangle 4"/>
          <p:cNvSpPr/>
          <p:nvPr/>
        </p:nvSpPr>
        <p:spPr>
          <a:xfrm>
            <a:off x="467678" y="2846070"/>
            <a:ext cx="9504362" cy="464756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Внешние факторы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местоположение ОО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уровень социального благополучия семей обучающихся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Внутренние факторы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предметно-пространственная среда ОО (инфраструктура, информационно-коммуникационная среда, материально-техническая оснащенность образовательного процесса в т.ч.учебное оборудование)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кадровый ресурс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система управления качеством образования 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результативность социальных связей межведомственного взаимодействия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 внутренние финансовые механизмы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6355" y="128270"/>
            <a:ext cx="7876540" cy="692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Качество </a:t>
            </a:r>
            <a:r>
              <a:rPr lang="ru-RU" altLang="en-US" sz="3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организации </a:t>
            </a: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деятельности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/>
          <p:nvPr/>
        </p:nvSpPr>
        <p:spPr>
          <a:xfrm>
            <a:off x="27305" y="1506855"/>
            <a:ext cx="7740650" cy="1010920"/>
          </a:xfrm>
          <a:prstGeom prst="rect">
            <a:avLst/>
          </a:prstGeom>
          <a:noFill/>
          <a:ln w="93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cene3d>
              <a:camera prst="orthographicFront"/>
              <a:lightRig rig="threePt" dir="t"/>
            </a:scene3d>
          </a:bodyPr>
          <a:lstStyle/>
          <a:p>
            <a:pPr algn="ctr" hangingPunct="0"/>
            <a:r>
              <a:rPr lang="ru-RU" altLang="ru-RU" sz="32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Основные направления </a:t>
            </a:r>
          </a:p>
          <a:p>
            <a:pPr algn="ctr" hangingPunct="0"/>
            <a:r>
              <a:rPr lang="ru-RU" altLang="ru-RU" sz="32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совершенствования кадрового ресурса</a:t>
            </a:r>
          </a:p>
        </p:txBody>
      </p:sp>
      <p:sp>
        <p:nvSpPr>
          <p:cNvPr id="8194" name="Rectangle 4"/>
          <p:cNvSpPr/>
          <p:nvPr/>
        </p:nvSpPr>
        <p:spPr>
          <a:xfrm>
            <a:off x="46354" y="2917190"/>
            <a:ext cx="9962509" cy="440118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just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ликвидация «дефицита» педагогических кадров</a:t>
            </a:r>
          </a:p>
          <a:p>
            <a:pPr algn="just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повышение уровня методических и предметных компетентностей педагогических работников путем совершенствования системы методической работы и обеспечения ее направленности на формирование у педагогов компетенций, необходимых для решения поставленных проблем</a:t>
            </a:r>
          </a:p>
          <a:p>
            <a:pPr algn="just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развитие практики обмена опытом между педагогами</a:t>
            </a:r>
          </a:p>
          <a:p>
            <a:pPr algn="just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развитие системы мотивации к повышению уровня образовательных достижений обучающихся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46355" y="128270"/>
            <a:ext cx="7876540" cy="692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Качество </a:t>
            </a:r>
            <a:r>
              <a:rPr lang="ru-RU" altLang="en-US" sz="3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организации </a:t>
            </a: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деятельности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/>
          <p:nvPr/>
        </p:nvSpPr>
        <p:spPr>
          <a:xfrm>
            <a:off x="719138" y="2916238"/>
            <a:ext cx="9001125" cy="3887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242" name="Text Box 2"/>
          <p:cNvSpPr txBox="1"/>
          <p:nvPr/>
        </p:nvSpPr>
        <p:spPr>
          <a:xfrm>
            <a:off x="120015" y="1588770"/>
            <a:ext cx="7880985" cy="686435"/>
          </a:xfrm>
          <a:prstGeom prst="rect">
            <a:avLst/>
          </a:prstGeom>
          <a:noFill/>
          <a:ln w="93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cene3d>
              <a:camera prst="orthographicFront"/>
              <a:lightRig rig="threePt" dir="t"/>
            </a:scene3d>
          </a:bodyPr>
          <a:lstStyle/>
          <a:p>
            <a:pPr algn="ctr" hangingPunct="0"/>
            <a:r>
              <a:rPr lang="ru-RU" altLang="ru-RU" sz="36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Изменения в системе управления ОО</a:t>
            </a:r>
          </a:p>
        </p:txBody>
      </p:sp>
      <p:sp>
        <p:nvSpPr>
          <p:cNvPr id="10243" name="Rectangle 4"/>
          <p:cNvSpPr/>
          <p:nvPr/>
        </p:nvSpPr>
        <p:spPr>
          <a:xfrm>
            <a:off x="49213" y="2335848"/>
            <a:ext cx="9737725" cy="53244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15% отклонений в качестве зависит от исполнителей </a:t>
            </a:r>
          </a:p>
          <a:p>
            <a:pPr algn="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85% дефицитов определяется недостатками управления. </a:t>
            </a:r>
          </a:p>
          <a:p>
            <a:pPr algn="r"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Эдвард Деминг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А) [организационно-управленческое направление] 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-приведение в соответствие концептуальных документов ОО со стратегическими замыслами и целевыми установками; 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формирование эффективной ВСОКО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Б) [социально-педагогическое направление] 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создание пространства учебно-исследовательской, учебно-профессиональной, проектной, трудовой активности обучающихся;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реализация индивидуального подхода в образовательном процессе 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формирование оргсреды, стимулирующей обучающихся к повышению уровня учебных достижений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совершенствование системы взаимодействия в родителями обучающихся</a:t>
            </a:r>
          </a:p>
          <a:p>
            <a:pPr defTabSz="449580" hangingPunct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В) [имиджевое направление] формирования имиджа ОО средствами продуктивного взаимодействия с социальными партнерами, родителями обучающихся, средствами массовой информации, представителями промышленного и бизнессообщества.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46355" y="128270"/>
            <a:ext cx="7876540" cy="692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49580" hangingPunct="0">
              <a:lnSpc>
                <a:spcPct val="11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Качество </a:t>
            </a:r>
            <a:r>
              <a:rPr lang="ru-RU" altLang="en-US" sz="3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организации </a:t>
            </a:r>
            <a:r>
              <a:rPr lang="ru-RU" altLang="en-US" sz="3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sym typeface="+mn-ea"/>
              </a:rPr>
              <a:t>деятельности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/>
          <p:nvPr/>
        </p:nvSpPr>
        <p:spPr>
          <a:xfrm>
            <a:off x="719138" y="2916238"/>
            <a:ext cx="9001125" cy="3887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hangingPunct="0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4818" name="Rectangle 4"/>
          <p:cNvSpPr/>
          <p:nvPr/>
        </p:nvSpPr>
        <p:spPr>
          <a:xfrm>
            <a:off x="114935" y="1753235"/>
            <a:ext cx="9975215" cy="59690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marL="282575" indent="-282575" algn="just" defTabSz="449580" hangingPunct="0">
              <a:lnSpc>
                <a:spcPct val="10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Максимальное вовлечение работников образовательной организации  в целенаправленную деятельность по реализации Программы</a:t>
            </a:r>
          </a:p>
          <a:p>
            <a:pPr marL="282575" indent="-282575" algn="just" defTabSz="449580" hangingPunct="0">
              <a:lnSpc>
                <a:spcPct val="10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Регулярная, планомерная, прозрачная оценка выполнения показателей реализации Программы </a:t>
            </a:r>
          </a:p>
          <a:p>
            <a:pPr marL="282575" indent="-282575" algn="just" defTabSz="449580" hangingPunct="0">
              <a:lnSpc>
                <a:spcPct val="10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Реализация системы ответственности  и материального,  нематериального стимулирования работников за достижение показателей.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2575" indent="-282575" algn="just" defTabSz="449580" hangingPunct="0">
              <a:lnSpc>
                <a:spcPct val="10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Обеспечение качества системы процессов, в ходе реализации которых обеспечивается достижение результата </a:t>
            </a:r>
          </a:p>
          <a:p>
            <a:pPr marL="282575" indent="-282575" algn="just" defTabSz="449580" hangingPunct="0">
              <a:lnSpc>
                <a:spcPct val="105000"/>
              </a:lnSpc>
              <a:buSzPct val="100000"/>
              <a:buChar char="-"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Расширение педагогического пространства школы за счет установления взаимовыгодных отношений с деловыми партнерами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19" name="Text Box 2"/>
          <p:cNvSpPr txBox="1"/>
          <p:nvPr/>
        </p:nvSpPr>
        <p:spPr>
          <a:xfrm>
            <a:off x="114300" y="230054"/>
            <a:ext cx="7889875" cy="5109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defTabSz="449580" hangingPunct="0">
              <a:lnSpc>
                <a:spcPct val="85000"/>
              </a:lnSpc>
              <a:buSzTx/>
              <a:tabLst>
                <a:tab pos="282575" algn="l"/>
                <a:tab pos="730250" algn="l"/>
                <a:tab pos="1179830" algn="l"/>
                <a:tab pos="1628775" algn="l"/>
                <a:tab pos="2078355" algn="l"/>
                <a:tab pos="2527300" algn="l"/>
                <a:tab pos="2976880" algn="l"/>
                <a:tab pos="3425825" algn="l"/>
                <a:tab pos="3875405" algn="l"/>
                <a:tab pos="4324350" algn="l"/>
                <a:tab pos="4773930" algn="l"/>
                <a:tab pos="5222875" algn="l"/>
                <a:tab pos="5672455" algn="l"/>
                <a:tab pos="6121400" algn="l"/>
                <a:tab pos="6570980" algn="l"/>
                <a:tab pos="7019925" algn="l"/>
                <a:tab pos="7469505" algn="l"/>
                <a:tab pos="7918450" algn="l"/>
                <a:tab pos="8368030" algn="l"/>
                <a:tab pos="8816975" algn="l"/>
                <a:tab pos="9266555" algn="l"/>
                <a:tab pos="9410700" algn="l"/>
              </a:tabLst>
            </a:pPr>
            <a:r>
              <a:rPr lang="ru-RU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Качество организации </a:t>
            </a:r>
            <a:r>
              <a:rPr lang="ru-RU" alt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деятельности</a:t>
            </a:r>
            <a:endParaRPr lang="ru-RU" alt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623</Words>
  <Application>Microsoft Office PowerPoint</Application>
  <PresentationFormat>Произвольный</PresentationFormat>
  <Paragraphs>135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1_Тема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Дробот</cp:lastModifiedBy>
  <cp:revision>71</cp:revision>
  <dcterms:created xsi:type="dcterms:W3CDTF">2016-12-27T13:13:04Z</dcterms:created>
  <dcterms:modified xsi:type="dcterms:W3CDTF">2020-09-29T10:04:48Z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