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75" r:id="rId4"/>
    <p:sldId id="262" r:id="rId5"/>
    <p:sldId id="272" r:id="rId6"/>
    <p:sldId id="271" r:id="rId7"/>
    <p:sldId id="265" r:id="rId8"/>
    <p:sldId id="261" r:id="rId9"/>
    <p:sldId id="277" r:id="rId10"/>
    <p:sldId id="268" r:id="rId11"/>
    <p:sldId id="267" r:id="rId12"/>
    <p:sldId id="266" r:id="rId13"/>
    <p:sldId id="269" r:id="rId14"/>
    <p:sldId id="270" r:id="rId15"/>
    <p:sldId id="273" r:id="rId16"/>
    <p:sldId id="274" r:id="rId17"/>
    <p:sldId id="276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DEF07-CD4F-4AD3-9D2B-6EB0EE29B95D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1797-D7F9-4A2C-81BB-C0B633AE4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3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450B7-10C2-4B0D-BF47-B2696067401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9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4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8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1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65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70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52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2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70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38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72127" y="1"/>
            <a:ext cx="4828892" cy="41401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2209444"/>
            <a:ext cx="2105326" cy="1930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72000" y="4228744"/>
            <a:ext cx="1092454" cy="26292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-1" y="7"/>
            <a:ext cx="2105326" cy="2108199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7067817" y="1"/>
            <a:ext cx="2076184" cy="4140198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4568686" y="4254145"/>
            <a:ext cx="1095768" cy="2426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067816" y="4228744"/>
            <a:ext cx="2076183" cy="1336071"/>
          </a:xfrm>
          <a:prstGeom prst="rect">
            <a:avLst/>
          </a:prstGeom>
          <a:solidFill>
            <a:schemeClr val="accent4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-338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7" hasCustomPrompt="1"/>
          </p:nvPr>
        </p:nvSpPr>
        <p:spPr>
          <a:xfrm>
            <a:off x="1089072" y="4228736"/>
            <a:ext cx="1016254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8" hasCustomPrompt="1"/>
          </p:nvPr>
        </p:nvSpPr>
        <p:spPr>
          <a:xfrm>
            <a:off x="2181526" y="4228736"/>
            <a:ext cx="2314274" cy="2629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9" hasCustomPrompt="1"/>
          </p:nvPr>
        </p:nvSpPr>
        <p:spPr>
          <a:xfrm>
            <a:off x="5737340" y="4228736"/>
            <a:ext cx="1263678" cy="1336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-3381" y="5653353"/>
            <a:ext cx="2108708" cy="1204653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5" name="Freeform 445"/>
          <p:cNvSpPr>
            <a:spLocks/>
          </p:cNvSpPr>
          <p:nvPr userDrawn="1"/>
        </p:nvSpPr>
        <p:spPr bwMode="auto">
          <a:xfrm>
            <a:off x="4672633" y="4493607"/>
            <a:ext cx="370376" cy="403171"/>
          </a:xfrm>
          <a:custGeom>
            <a:avLst/>
            <a:gdLst>
              <a:gd name="T0" fmla="*/ 15282 w 16126"/>
              <a:gd name="T1" fmla="*/ 195 h 13163"/>
              <a:gd name="T2" fmla="*/ 12797 w 16126"/>
              <a:gd name="T3" fmla="*/ 1052 h 13163"/>
              <a:gd name="T4" fmla="*/ 9349 w 16126"/>
              <a:gd name="T5" fmla="*/ 2340 h 13163"/>
              <a:gd name="T6" fmla="*/ 5653 w 16126"/>
              <a:gd name="T7" fmla="*/ 3784 h 13163"/>
              <a:gd name="T8" fmla="*/ 2421 w 16126"/>
              <a:gd name="T9" fmla="*/ 5114 h 13163"/>
              <a:gd name="T10" fmla="*/ 369 w 16126"/>
              <a:gd name="T11" fmla="*/ 6058 h 13163"/>
              <a:gd name="T12" fmla="*/ 25 w 16126"/>
              <a:gd name="T13" fmla="*/ 6365 h 13163"/>
              <a:gd name="T14" fmla="*/ 240 w 16126"/>
              <a:gd name="T15" fmla="*/ 6528 h 13163"/>
              <a:gd name="T16" fmla="*/ 653 w 16126"/>
              <a:gd name="T17" fmla="*/ 6773 h 13163"/>
              <a:gd name="T18" fmla="*/ 1239 w 16126"/>
              <a:gd name="T19" fmla="*/ 7087 h 13163"/>
              <a:gd name="T20" fmla="*/ 2293 w 16126"/>
              <a:gd name="T21" fmla="*/ 7620 h 13163"/>
              <a:gd name="T22" fmla="*/ 3868 w 16126"/>
              <a:gd name="T23" fmla="*/ 8244 h 13163"/>
              <a:gd name="T24" fmla="*/ 7143 w 16126"/>
              <a:gd name="T25" fmla="*/ 6096 h 13163"/>
              <a:gd name="T26" fmla="*/ 9630 w 16126"/>
              <a:gd name="T27" fmla="*/ 4485 h 13163"/>
              <a:gd name="T28" fmla="*/ 12044 w 16126"/>
              <a:gd name="T29" fmla="*/ 2951 h 13163"/>
              <a:gd name="T30" fmla="*/ 13900 w 16126"/>
              <a:gd name="T31" fmla="*/ 1822 h 13163"/>
              <a:gd name="T32" fmla="*/ 14718 w 16126"/>
              <a:gd name="T33" fmla="*/ 1424 h 13163"/>
              <a:gd name="T34" fmla="*/ 14283 w 16126"/>
              <a:gd name="T35" fmla="*/ 2000 h 13163"/>
              <a:gd name="T36" fmla="*/ 12966 w 16126"/>
              <a:gd name="T37" fmla="*/ 3344 h 13163"/>
              <a:gd name="T38" fmla="*/ 11154 w 16126"/>
              <a:gd name="T39" fmla="*/ 5108 h 13163"/>
              <a:gd name="T40" fmla="*/ 7883 w 16126"/>
              <a:gd name="T41" fmla="*/ 8242 h 13163"/>
              <a:gd name="T42" fmla="*/ 6749 w 16126"/>
              <a:gd name="T43" fmla="*/ 9347 h 13163"/>
              <a:gd name="T44" fmla="*/ 6454 w 16126"/>
              <a:gd name="T45" fmla="*/ 9766 h 13163"/>
              <a:gd name="T46" fmla="*/ 6186 w 16126"/>
              <a:gd name="T47" fmla="*/ 10525 h 13163"/>
              <a:gd name="T48" fmla="*/ 5994 w 16126"/>
              <a:gd name="T49" fmla="*/ 11036 h 13163"/>
              <a:gd name="T50" fmla="*/ 5843 w 16126"/>
              <a:gd name="T51" fmla="*/ 11384 h 13163"/>
              <a:gd name="T52" fmla="*/ 5722 w 16126"/>
              <a:gd name="T53" fmla="*/ 11579 h 13163"/>
              <a:gd name="T54" fmla="*/ 5612 w 16126"/>
              <a:gd name="T55" fmla="*/ 11545 h 13163"/>
              <a:gd name="T56" fmla="*/ 5383 w 16126"/>
              <a:gd name="T57" fmla="*/ 11261 h 13163"/>
              <a:gd name="T58" fmla="*/ 5005 w 16126"/>
              <a:gd name="T59" fmla="*/ 10720 h 13163"/>
              <a:gd name="T60" fmla="*/ 4472 w 16126"/>
              <a:gd name="T61" fmla="*/ 9948 h 13163"/>
              <a:gd name="T62" fmla="*/ 4211 w 16126"/>
              <a:gd name="T63" fmla="*/ 9601 h 13163"/>
              <a:gd name="T64" fmla="*/ 4069 w 16126"/>
              <a:gd name="T65" fmla="*/ 9479 h 13163"/>
              <a:gd name="T66" fmla="*/ 4103 w 16126"/>
              <a:gd name="T67" fmla="*/ 9732 h 13163"/>
              <a:gd name="T68" fmla="*/ 4294 w 16126"/>
              <a:gd name="T69" fmla="*/ 10343 h 13163"/>
              <a:gd name="T70" fmla="*/ 4583 w 16126"/>
              <a:gd name="T71" fmla="*/ 11148 h 13163"/>
              <a:gd name="T72" fmla="*/ 4914 w 16126"/>
              <a:gd name="T73" fmla="*/ 11987 h 13163"/>
              <a:gd name="T74" fmla="*/ 5225 w 16126"/>
              <a:gd name="T75" fmla="*/ 12696 h 13163"/>
              <a:gd name="T76" fmla="*/ 5460 w 16126"/>
              <a:gd name="T77" fmla="*/ 13114 h 13163"/>
              <a:gd name="T78" fmla="*/ 5767 w 16126"/>
              <a:gd name="T79" fmla="*/ 12916 h 13163"/>
              <a:gd name="T80" fmla="*/ 6878 w 16126"/>
              <a:gd name="T81" fmla="*/ 11818 h 13163"/>
              <a:gd name="T82" fmla="*/ 7946 w 16126"/>
              <a:gd name="T83" fmla="*/ 10787 h 13163"/>
              <a:gd name="T84" fmla="*/ 8303 w 16126"/>
              <a:gd name="T85" fmla="*/ 10468 h 13163"/>
              <a:gd name="T86" fmla="*/ 8494 w 16126"/>
              <a:gd name="T87" fmla="*/ 10451 h 13163"/>
              <a:gd name="T88" fmla="*/ 9028 w 16126"/>
              <a:gd name="T89" fmla="*/ 10642 h 13163"/>
              <a:gd name="T90" fmla="*/ 9979 w 16126"/>
              <a:gd name="T91" fmla="*/ 11030 h 13163"/>
              <a:gd name="T92" fmla="*/ 11596 w 16126"/>
              <a:gd name="T93" fmla="*/ 11726 h 13163"/>
              <a:gd name="T94" fmla="*/ 12216 w 16126"/>
              <a:gd name="T95" fmla="*/ 11936 h 13163"/>
              <a:gd name="T96" fmla="*/ 12721 w 16126"/>
              <a:gd name="T97" fmla="*/ 10858 h 13163"/>
              <a:gd name="T98" fmla="*/ 13523 w 16126"/>
              <a:gd name="T99" fmla="*/ 8716 h 13163"/>
              <a:gd name="T100" fmla="*/ 14446 w 16126"/>
              <a:gd name="T101" fmla="*/ 6037 h 13163"/>
              <a:gd name="T102" fmla="*/ 15305 w 16126"/>
              <a:gd name="T103" fmla="*/ 3348 h 13163"/>
              <a:gd name="T104" fmla="*/ 15925 w 16126"/>
              <a:gd name="T105" fmla="*/ 1178 h 13163"/>
              <a:gd name="T106" fmla="*/ 16124 w 16126"/>
              <a:gd name="T107" fmla="*/ 55 h 1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26" h="13163">
                <a:moveTo>
                  <a:pt x="16097" y="1"/>
                </a:moveTo>
                <a:lnTo>
                  <a:pt x="16014" y="0"/>
                </a:lnTo>
                <a:lnTo>
                  <a:pt x="15847" y="33"/>
                </a:lnTo>
                <a:lnTo>
                  <a:pt x="15601" y="99"/>
                </a:lnTo>
                <a:lnTo>
                  <a:pt x="15282" y="195"/>
                </a:lnTo>
                <a:lnTo>
                  <a:pt x="14896" y="319"/>
                </a:lnTo>
                <a:lnTo>
                  <a:pt x="14449" y="468"/>
                </a:lnTo>
                <a:lnTo>
                  <a:pt x="13947" y="642"/>
                </a:lnTo>
                <a:lnTo>
                  <a:pt x="13394" y="838"/>
                </a:lnTo>
                <a:lnTo>
                  <a:pt x="12797" y="1052"/>
                </a:lnTo>
                <a:lnTo>
                  <a:pt x="12162" y="1284"/>
                </a:lnTo>
                <a:lnTo>
                  <a:pt x="11493" y="1530"/>
                </a:lnTo>
                <a:lnTo>
                  <a:pt x="10799" y="1790"/>
                </a:lnTo>
                <a:lnTo>
                  <a:pt x="10082" y="2060"/>
                </a:lnTo>
                <a:lnTo>
                  <a:pt x="9349" y="2340"/>
                </a:lnTo>
                <a:lnTo>
                  <a:pt x="8607" y="2624"/>
                </a:lnTo>
                <a:lnTo>
                  <a:pt x="7860" y="2913"/>
                </a:lnTo>
                <a:lnTo>
                  <a:pt x="7115" y="3204"/>
                </a:lnTo>
                <a:lnTo>
                  <a:pt x="6378" y="3495"/>
                </a:lnTo>
                <a:lnTo>
                  <a:pt x="5653" y="3784"/>
                </a:lnTo>
                <a:lnTo>
                  <a:pt x="4946" y="4067"/>
                </a:lnTo>
                <a:lnTo>
                  <a:pt x="4265" y="4345"/>
                </a:lnTo>
                <a:lnTo>
                  <a:pt x="3613" y="4613"/>
                </a:lnTo>
                <a:lnTo>
                  <a:pt x="2997" y="4870"/>
                </a:lnTo>
                <a:lnTo>
                  <a:pt x="2421" y="5114"/>
                </a:lnTo>
                <a:lnTo>
                  <a:pt x="1894" y="5342"/>
                </a:lnTo>
                <a:lnTo>
                  <a:pt x="1419" y="5553"/>
                </a:lnTo>
                <a:lnTo>
                  <a:pt x="1003" y="5744"/>
                </a:lnTo>
                <a:lnTo>
                  <a:pt x="651" y="5912"/>
                </a:lnTo>
                <a:lnTo>
                  <a:pt x="369" y="6058"/>
                </a:lnTo>
                <a:lnTo>
                  <a:pt x="163" y="6176"/>
                </a:lnTo>
                <a:lnTo>
                  <a:pt x="38" y="6266"/>
                </a:lnTo>
                <a:lnTo>
                  <a:pt x="0" y="6325"/>
                </a:lnTo>
                <a:lnTo>
                  <a:pt x="8" y="6342"/>
                </a:lnTo>
                <a:lnTo>
                  <a:pt x="25" y="6365"/>
                </a:lnTo>
                <a:lnTo>
                  <a:pt x="50" y="6391"/>
                </a:lnTo>
                <a:lnTo>
                  <a:pt x="86" y="6419"/>
                </a:lnTo>
                <a:lnTo>
                  <a:pt x="129" y="6452"/>
                </a:lnTo>
                <a:lnTo>
                  <a:pt x="180" y="6489"/>
                </a:lnTo>
                <a:lnTo>
                  <a:pt x="240" y="6528"/>
                </a:lnTo>
                <a:lnTo>
                  <a:pt x="307" y="6571"/>
                </a:lnTo>
                <a:lnTo>
                  <a:pt x="383" y="6617"/>
                </a:lnTo>
                <a:lnTo>
                  <a:pt x="466" y="6666"/>
                </a:lnTo>
                <a:lnTo>
                  <a:pt x="556" y="6718"/>
                </a:lnTo>
                <a:lnTo>
                  <a:pt x="653" y="6773"/>
                </a:lnTo>
                <a:lnTo>
                  <a:pt x="758" y="6831"/>
                </a:lnTo>
                <a:lnTo>
                  <a:pt x="869" y="6891"/>
                </a:lnTo>
                <a:lnTo>
                  <a:pt x="986" y="6954"/>
                </a:lnTo>
                <a:lnTo>
                  <a:pt x="1109" y="7020"/>
                </a:lnTo>
                <a:lnTo>
                  <a:pt x="1239" y="7087"/>
                </a:lnTo>
                <a:lnTo>
                  <a:pt x="1374" y="7157"/>
                </a:lnTo>
                <a:lnTo>
                  <a:pt x="1514" y="7229"/>
                </a:lnTo>
                <a:lnTo>
                  <a:pt x="1660" y="7304"/>
                </a:lnTo>
                <a:lnTo>
                  <a:pt x="1968" y="7459"/>
                </a:lnTo>
                <a:lnTo>
                  <a:pt x="2293" y="7620"/>
                </a:lnTo>
                <a:lnTo>
                  <a:pt x="2636" y="7788"/>
                </a:lnTo>
                <a:lnTo>
                  <a:pt x="2994" y="7962"/>
                </a:lnTo>
                <a:lnTo>
                  <a:pt x="3365" y="8141"/>
                </a:lnTo>
                <a:lnTo>
                  <a:pt x="3748" y="8324"/>
                </a:lnTo>
                <a:lnTo>
                  <a:pt x="3868" y="8244"/>
                </a:lnTo>
                <a:lnTo>
                  <a:pt x="4207" y="8020"/>
                </a:lnTo>
                <a:lnTo>
                  <a:pt x="4736" y="7673"/>
                </a:lnTo>
                <a:lnTo>
                  <a:pt x="5421" y="7221"/>
                </a:lnTo>
                <a:lnTo>
                  <a:pt x="6233" y="6690"/>
                </a:lnTo>
                <a:lnTo>
                  <a:pt x="7143" y="6096"/>
                </a:lnTo>
                <a:lnTo>
                  <a:pt x="7622" y="5783"/>
                </a:lnTo>
                <a:lnTo>
                  <a:pt x="8115" y="5463"/>
                </a:lnTo>
                <a:lnTo>
                  <a:pt x="8617" y="5138"/>
                </a:lnTo>
                <a:lnTo>
                  <a:pt x="9123" y="4811"/>
                </a:lnTo>
                <a:lnTo>
                  <a:pt x="9630" y="4485"/>
                </a:lnTo>
                <a:lnTo>
                  <a:pt x="10134" y="4161"/>
                </a:lnTo>
                <a:lnTo>
                  <a:pt x="10632" y="3843"/>
                </a:lnTo>
                <a:lnTo>
                  <a:pt x="11118" y="3535"/>
                </a:lnTo>
                <a:lnTo>
                  <a:pt x="11590" y="3236"/>
                </a:lnTo>
                <a:lnTo>
                  <a:pt x="12044" y="2951"/>
                </a:lnTo>
                <a:lnTo>
                  <a:pt x="12475" y="2682"/>
                </a:lnTo>
                <a:lnTo>
                  <a:pt x="12880" y="2432"/>
                </a:lnTo>
                <a:lnTo>
                  <a:pt x="13255" y="2203"/>
                </a:lnTo>
                <a:lnTo>
                  <a:pt x="13596" y="1999"/>
                </a:lnTo>
                <a:lnTo>
                  <a:pt x="13900" y="1822"/>
                </a:lnTo>
                <a:lnTo>
                  <a:pt x="14162" y="1673"/>
                </a:lnTo>
                <a:lnTo>
                  <a:pt x="14378" y="1556"/>
                </a:lnTo>
                <a:lnTo>
                  <a:pt x="14545" y="1475"/>
                </a:lnTo>
                <a:lnTo>
                  <a:pt x="14660" y="1429"/>
                </a:lnTo>
                <a:lnTo>
                  <a:pt x="14718" y="1424"/>
                </a:lnTo>
                <a:lnTo>
                  <a:pt x="14720" y="1461"/>
                </a:lnTo>
                <a:lnTo>
                  <a:pt x="14674" y="1541"/>
                </a:lnTo>
                <a:lnTo>
                  <a:pt x="14585" y="1659"/>
                </a:lnTo>
                <a:lnTo>
                  <a:pt x="14454" y="1814"/>
                </a:lnTo>
                <a:lnTo>
                  <a:pt x="14283" y="2000"/>
                </a:lnTo>
                <a:lnTo>
                  <a:pt x="14079" y="2219"/>
                </a:lnTo>
                <a:lnTo>
                  <a:pt x="13841" y="2466"/>
                </a:lnTo>
                <a:lnTo>
                  <a:pt x="13575" y="2737"/>
                </a:lnTo>
                <a:lnTo>
                  <a:pt x="13281" y="3031"/>
                </a:lnTo>
                <a:lnTo>
                  <a:pt x="12966" y="3344"/>
                </a:lnTo>
                <a:lnTo>
                  <a:pt x="12631" y="3674"/>
                </a:lnTo>
                <a:lnTo>
                  <a:pt x="12279" y="4018"/>
                </a:lnTo>
                <a:lnTo>
                  <a:pt x="11914" y="4373"/>
                </a:lnTo>
                <a:lnTo>
                  <a:pt x="11538" y="4738"/>
                </a:lnTo>
                <a:lnTo>
                  <a:pt x="11154" y="5108"/>
                </a:lnTo>
                <a:lnTo>
                  <a:pt x="10766" y="5480"/>
                </a:lnTo>
                <a:lnTo>
                  <a:pt x="9990" y="6224"/>
                </a:lnTo>
                <a:lnTo>
                  <a:pt x="9234" y="6948"/>
                </a:lnTo>
                <a:lnTo>
                  <a:pt x="8524" y="7627"/>
                </a:lnTo>
                <a:lnTo>
                  <a:pt x="7883" y="8242"/>
                </a:lnTo>
                <a:lnTo>
                  <a:pt x="7596" y="8517"/>
                </a:lnTo>
                <a:lnTo>
                  <a:pt x="7336" y="8769"/>
                </a:lnTo>
                <a:lnTo>
                  <a:pt x="7106" y="8993"/>
                </a:lnTo>
                <a:lnTo>
                  <a:pt x="6910" y="9186"/>
                </a:lnTo>
                <a:lnTo>
                  <a:pt x="6749" y="9347"/>
                </a:lnTo>
                <a:lnTo>
                  <a:pt x="6627" y="9472"/>
                </a:lnTo>
                <a:lnTo>
                  <a:pt x="6548" y="9559"/>
                </a:lnTo>
                <a:lnTo>
                  <a:pt x="6514" y="9605"/>
                </a:lnTo>
                <a:lnTo>
                  <a:pt x="6488" y="9671"/>
                </a:lnTo>
                <a:lnTo>
                  <a:pt x="6454" y="9766"/>
                </a:lnTo>
                <a:lnTo>
                  <a:pt x="6412" y="9886"/>
                </a:lnTo>
                <a:lnTo>
                  <a:pt x="6362" y="10027"/>
                </a:lnTo>
                <a:lnTo>
                  <a:pt x="6308" y="10184"/>
                </a:lnTo>
                <a:lnTo>
                  <a:pt x="6249" y="10351"/>
                </a:lnTo>
                <a:lnTo>
                  <a:pt x="6186" y="10525"/>
                </a:lnTo>
                <a:lnTo>
                  <a:pt x="6123" y="10700"/>
                </a:lnTo>
                <a:lnTo>
                  <a:pt x="6090" y="10787"/>
                </a:lnTo>
                <a:lnTo>
                  <a:pt x="6057" y="10872"/>
                </a:lnTo>
                <a:lnTo>
                  <a:pt x="6025" y="10956"/>
                </a:lnTo>
                <a:lnTo>
                  <a:pt x="5994" y="11036"/>
                </a:lnTo>
                <a:lnTo>
                  <a:pt x="5961" y="11115"/>
                </a:lnTo>
                <a:lnTo>
                  <a:pt x="5931" y="11189"/>
                </a:lnTo>
                <a:lnTo>
                  <a:pt x="5901" y="11258"/>
                </a:lnTo>
                <a:lnTo>
                  <a:pt x="5872" y="11324"/>
                </a:lnTo>
                <a:lnTo>
                  <a:pt x="5843" y="11384"/>
                </a:lnTo>
                <a:lnTo>
                  <a:pt x="5816" y="11437"/>
                </a:lnTo>
                <a:lnTo>
                  <a:pt x="5790" y="11484"/>
                </a:lnTo>
                <a:lnTo>
                  <a:pt x="5766" y="11524"/>
                </a:lnTo>
                <a:lnTo>
                  <a:pt x="5744" y="11555"/>
                </a:lnTo>
                <a:lnTo>
                  <a:pt x="5722" y="11579"/>
                </a:lnTo>
                <a:lnTo>
                  <a:pt x="5703" y="11594"/>
                </a:lnTo>
                <a:lnTo>
                  <a:pt x="5687" y="11599"/>
                </a:lnTo>
                <a:lnTo>
                  <a:pt x="5668" y="11593"/>
                </a:lnTo>
                <a:lnTo>
                  <a:pt x="5643" y="11574"/>
                </a:lnTo>
                <a:lnTo>
                  <a:pt x="5612" y="11545"/>
                </a:lnTo>
                <a:lnTo>
                  <a:pt x="5575" y="11506"/>
                </a:lnTo>
                <a:lnTo>
                  <a:pt x="5533" y="11456"/>
                </a:lnTo>
                <a:lnTo>
                  <a:pt x="5488" y="11399"/>
                </a:lnTo>
                <a:lnTo>
                  <a:pt x="5437" y="11333"/>
                </a:lnTo>
                <a:lnTo>
                  <a:pt x="5383" y="11261"/>
                </a:lnTo>
                <a:lnTo>
                  <a:pt x="5325" y="11181"/>
                </a:lnTo>
                <a:lnTo>
                  <a:pt x="5266" y="11097"/>
                </a:lnTo>
                <a:lnTo>
                  <a:pt x="5203" y="11007"/>
                </a:lnTo>
                <a:lnTo>
                  <a:pt x="5138" y="10914"/>
                </a:lnTo>
                <a:lnTo>
                  <a:pt x="5005" y="10720"/>
                </a:lnTo>
                <a:lnTo>
                  <a:pt x="4868" y="10520"/>
                </a:lnTo>
                <a:lnTo>
                  <a:pt x="4732" y="10320"/>
                </a:lnTo>
                <a:lnTo>
                  <a:pt x="4598" y="10127"/>
                </a:lnTo>
                <a:lnTo>
                  <a:pt x="4534" y="10035"/>
                </a:lnTo>
                <a:lnTo>
                  <a:pt x="4472" y="9948"/>
                </a:lnTo>
                <a:lnTo>
                  <a:pt x="4414" y="9866"/>
                </a:lnTo>
                <a:lnTo>
                  <a:pt x="4358" y="9789"/>
                </a:lnTo>
                <a:lnTo>
                  <a:pt x="4305" y="9718"/>
                </a:lnTo>
                <a:lnTo>
                  <a:pt x="4257" y="9656"/>
                </a:lnTo>
                <a:lnTo>
                  <a:pt x="4211" y="9601"/>
                </a:lnTo>
                <a:lnTo>
                  <a:pt x="4172" y="9556"/>
                </a:lnTo>
                <a:lnTo>
                  <a:pt x="4138" y="9520"/>
                </a:lnTo>
                <a:lnTo>
                  <a:pt x="4109" y="9494"/>
                </a:lnTo>
                <a:lnTo>
                  <a:pt x="4086" y="9480"/>
                </a:lnTo>
                <a:lnTo>
                  <a:pt x="4069" y="9479"/>
                </a:lnTo>
                <a:lnTo>
                  <a:pt x="4061" y="9493"/>
                </a:lnTo>
                <a:lnTo>
                  <a:pt x="4060" y="9528"/>
                </a:lnTo>
                <a:lnTo>
                  <a:pt x="4067" y="9579"/>
                </a:lnTo>
                <a:lnTo>
                  <a:pt x="4081" y="9648"/>
                </a:lnTo>
                <a:lnTo>
                  <a:pt x="4103" y="9732"/>
                </a:lnTo>
                <a:lnTo>
                  <a:pt x="4131" y="9831"/>
                </a:lnTo>
                <a:lnTo>
                  <a:pt x="4164" y="9943"/>
                </a:lnTo>
                <a:lnTo>
                  <a:pt x="4202" y="10067"/>
                </a:lnTo>
                <a:lnTo>
                  <a:pt x="4246" y="10201"/>
                </a:lnTo>
                <a:lnTo>
                  <a:pt x="4294" y="10343"/>
                </a:lnTo>
                <a:lnTo>
                  <a:pt x="4345" y="10494"/>
                </a:lnTo>
                <a:lnTo>
                  <a:pt x="4401" y="10651"/>
                </a:lnTo>
                <a:lnTo>
                  <a:pt x="4459" y="10813"/>
                </a:lnTo>
                <a:lnTo>
                  <a:pt x="4521" y="10980"/>
                </a:lnTo>
                <a:lnTo>
                  <a:pt x="4583" y="11148"/>
                </a:lnTo>
                <a:lnTo>
                  <a:pt x="4649" y="11319"/>
                </a:lnTo>
                <a:lnTo>
                  <a:pt x="4714" y="11490"/>
                </a:lnTo>
                <a:lnTo>
                  <a:pt x="4781" y="11658"/>
                </a:lnTo>
                <a:lnTo>
                  <a:pt x="4847" y="11825"/>
                </a:lnTo>
                <a:lnTo>
                  <a:pt x="4914" y="11987"/>
                </a:lnTo>
                <a:lnTo>
                  <a:pt x="4980" y="12145"/>
                </a:lnTo>
                <a:lnTo>
                  <a:pt x="5044" y="12295"/>
                </a:lnTo>
                <a:lnTo>
                  <a:pt x="5107" y="12438"/>
                </a:lnTo>
                <a:lnTo>
                  <a:pt x="5167" y="12573"/>
                </a:lnTo>
                <a:lnTo>
                  <a:pt x="5225" y="12696"/>
                </a:lnTo>
                <a:lnTo>
                  <a:pt x="5281" y="12808"/>
                </a:lnTo>
                <a:lnTo>
                  <a:pt x="5332" y="12908"/>
                </a:lnTo>
                <a:lnTo>
                  <a:pt x="5380" y="12992"/>
                </a:lnTo>
                <a:lnTo>
                  <a:pt x="5422" y="13061"/>
                </a:lnTo>
                <a:lnTo>
                  <a:pt x="5460" y="13114"/>
                </a:lnTo>
                <a:lnTo>
                  <a:pt x="5493" y="13148"/>
                </a:lnTo>
                <a:lnTo>
                  <a:pt x="5519" y="13163"/>
                </a:lnTo>
                <a:lnTo>
                  <a:pt x="5549" y="13133"/>
                </a:lnTo>
                <a:lnTo>
                  <a:pt x="5635" y="13048"/>
                </a:lnTo>
                <a:lnTo>
                  <a:pt x="5767" y="12916"/>
                </a:lnTo>
                <a:lnTo>
                  <a:pt x="5940" y="12744"/>
                </a:lnTo>
                <a:lnTo>
                  <a:pt x="6145" y="12540"/>
                </a:lnTo>
                <a:lnTo>
                  <a:pt x="6375" y="12313"/>
                </a:lnTo>
                <a:lnTo>
                  <a:pt x="6622" y="12070"/>
                </a:lnTo>
                <a:lnTo>
                  <a:pt x="6878" y="11818"/>
                </a:lnTo>
                <a:lnTo>
                  <a:pt x="7137" y="11565"/>
                </a:lnTo>
                <a:lnTo>
                  <a:pt x="7389" y="11320"/>
                </a:lnTo>
                <a:lnTo>
                  <a:pt x="7629" y="11089"/>
                </a:lnTo>
                <a:lnTo>
                  <a:pt x="7847" y="10881"/>
                </a:lnTo>
                <a:lnTo>
                  <a:pt x="7946" y="10787"/>
                </a:lnTo>
                <a:lnTo>
                  <a:pt x="8038" y="10702"/>
                </a:lnTo>
                <a:lnTo>
                  <a:pt x="8119" y="10628"/>
                </a:lnTo>
                <a:lnTo>
                  <a:pt x="8192" y="10562"/>
                </a:lnTo>
                <a:lnTo>
                  <a:pt x="8254" y="10510"/>
                </a:lnTo>
                <a:lnTo>
                  <a:pt x="8303" y="10468"/>
                </a:lnTo>
                <a:lnTo>
                  <a:pt x="8339" y="10441"/>
                </a:lnTo>
                <a:lnTo>
                  <a:pt x="8362" y="10428"/>
                </a:lnTo>
                <a:lnTo>
                  <a:pt x="8388" y="10427"/>
                </a:lnTo>
                <a:lnTo>
                  <a:pt x="8432" y="10434"/>
                </a:lnTo>
                <a:lnTo>
                  <a:pt x="8494" y="10451"/>
                </a:lnTo>
                <a:lnTo>
                  <a:pt x="8574" y="10475"/>
                </a:lnTo>
                <a:lnTo>
                  <a:pt x="8668" y="10508"/>
                </a:lnTo>
                <a:lnTo>
                  <a:pt x="8776" y="10546"/>
                </a:lnTo>
                <a:lnTo>
                  <a:pt x="8896" y="10591"/>
                </a:lnTo>
                <a:lnTo>
                  <a:pt x="9028" y="10642"/>
                </a:lnTo>
                <a:lnTo>
                  <a:pt x="9169" y="10697"/>
                </a:lnTo>
                <a:lnTo>
                  <a:pt x="9319" y="10758"/>
                </a:lnTo>
                <a:lnTo>
                  <a:pt x="9476" y="10821"/>
                </a:lnTo>
                <a:lnTo>
                  <a:pt x="9640" y="10889"/>
                </a:lnTo>
                <a:lnTo>
                  <a:pt x="9979" y="11030"/>
                </a:lnTo>
                <a:lnTo>
                  <a:pt x="10327" y="11178"/>
                </a:lnTo>
                <a:lnTo>
                  <a:pt x="10674" y="11326"/>
                </a:lnTo>
                <a:lnTo>
                  <a:pt x="11007" y="11469"/>
                </a:lnTo>
                <a:lnTo>
                  <a:pt x="11318" y="11605"/>
                </a:lnTo>
                <a:lnTo>
                  <a:pt x="11596" y="11726"/>
                </a:lnTo>
                <a:lnTo>
                  <a:pt x="11830" y="11829"/>
                </a:lnTo>
                <a:lnTo>
                  <a:pt x="12010" y="11907"/>
                </a:lnTo>
                <a:lnTo>
                  <a:pt x="12125" y="11959"/>
                </a:lnTo>
                <a:lnTo>
                  <a:pt x="12167" y="11977"/>
                </a:lnTo>
                <a:lnTo>
                  <a:pt x="12216" y="11936"/>
                </a:lnTo>
                <a:lnTo>
                  <a:pt x="12284" y="11831"/>
                </a:lnTo>
                <a:lnTo>
                  <a:pt x="12370" y="11666"/>
                </a:lnTo>
                <a:lnTo>
                  <a:pt x="12473" y="11446"/>
                </a:lnTo>
                <a:lnTo>
                  <a:pt x="12590" y="11176"/>
                </a:lnTo>
                <a:lnTo>
                  <a:pt x="12721" y="10858"/>
                </a:lnTo>
                <a:lnTo>
                  <a:pt x="12863" y="10498"/>
                </a:lnTo>
                <a:lnTo>
                  <a:pt x="13016" y="10100"/>
                </a:lnTo>
                <a:lnTo>
                  <a:pt x="13178" y="9667"/>
                </a:lnTo>
                <a:lnTo>
                  <a:pt x="13348" y="9204"/>
                </a:lnTo>
                <a:lnTo>
                  <a:pt x="13523" y="8716"/>
                </a:lnTo>
                <a:lnTo>
                  <a:pt x="13704" y="8205"/>
                </a:lnTo>
                <a:lnTo>
                  <a:pt x="13888" y="7679"/>
                </a:lnTo>
                <a:lnTo>
                  <a:pt x="14074" y="7139"/>
                </a:lnTo>
                <a:lnTo>
                  <a:pt x="14260" y="6590"/>
                </a:lnTo>
                <a:lnTo>
                  <a:pt x="14446" y="6037"/>
                </a:lnTo>
                <a:lnTo>
                  <a:pt x="14628" y="5482"/>
                </a:lnTo>
                <a:lnTo>
                  <a:pt x="14807" y="4932"/>
                </a:lnTo>
                <a:lnTo>
                  <a:pt x="14981" y="4390"/>
                </a:lnTo>
                <a:lnTo>
                  <a:pt x="15147" y="3861"/>
                </a:lnTo>
                <a:lnTo>
                  <a:pt x="15305" y="3348"/>
                </a:lnTo>
                <a:lnTo>
                  <a:pt x="15455" y="2855"/>
                </a:lnTo>
                <a:lnTo>
                  <a:pt x="15593" y="2388"/>
                </a:lnTo>
                <a:lnTo>
                  <a:pt x="15718" y="1950"/>
                </a:lnTo>
                <a:lnTo>
                  <a:pt x="15829" y="1545"/>
                </a:lnTo>
                <a:lnTo>
                  <a:pt x="15925" y="1178"/>
                </a:lnTo>
                <a:lnTo>
                  <a:pt x="16004" y="853"/>
                </a:lnTo>
                <a:lnTo>
                  <a:pt x="16066" y="573"/>
                </a:lnTo>
                <a:lnTo>
                  <a:pt x="16106" y="344"/>
                </a:lnTo>
                <a:lnTo>
                  <a:pt x="16126" y="170"/>
                </a:lnTo>
                <a:lnTo>
                  <a:pt x="16124" y="55"/>
                </a:lnTo>
                <a:lnTo>
                  <a:pt x="1609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prstClr val="black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5737341" y="5653347"/>
            <a:ext cx="3406660" cy="12046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 smtClean="0"/>
              <a:t>Insert Image In Here</a:t>
            </a:r>
          </a:p>
        </p:txBody>
      </p:sp>
    </p:spTree>
    <p:extLst>
      <p:ext uri="{BB962C8B-B14F-4D97-AF65-F5344CB8AC3E}">
        <p14:creationId xmlns:p14="http://schemas.microsoft.com/office/powerpoint/2010/main" val="32488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 animBg="1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animBg="1"/>
      <p:bldP spid="13" grpId="0" animBg="1"/>
      <p:bldP spid="14" grpId="0" build="p" animBg="1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70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86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17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39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0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7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24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72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954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56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0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C4F78-73C7-4C89-99A3-79D14F2D8738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B044C-0745-4268-82E3-FD2FDE25F2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3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1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-8130"/>
            <a:ext cx="7950705" cy="9074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94116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Устименко Татьяна Алексеевна</a:t>
            </a:r>
          </a:p>
          <a:p>
            <a:pPr algn="just"/>
            <a:r>
              <a:rPr lang="ru-RU" sz="2000" b="1" dirty="0" smtClean="0">
                <a:solidFill>
                  <a:srgbClr val="4584D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информатизации и проектной деятельности СКИРО ПК и ПРО, кандидат педагогических наук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СТРУКТУРНО-ФУНКЦИОНАЛЬНАЯ МОДЕЛЬ СОПРОВОЖДЕНИЯ ШКОЛ-УЧАСТНИКОВ ПРОЕКТА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12445"/>
            <a:ext cx="801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ОЦЕНКА МУНИЦИПАЛЬНЫХ СИСТЕМ ОБРАЗОВАНИЯ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59" y="2276872"/>
            <a:ext cx="8163000" cy="3969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СТАВРОПОЛЬСКИЙ КРАЕВОЙ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074236"/>
            <a:ext cx="928598" cy="10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504" y="62068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МЕРОПРИЯТИЯ  ПРОЕКТА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" y="814500"/>
            <a:ext cx="8172000" cy="5229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СТАВРОПОЛЬСКИЙ КРАЕВОЙ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2" y="1844824"/>
            <a:ext cx="8154000" cy="4815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СТАВРОПОЛЬСКИЙ КРАЕВОЙ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812" y="1196752"/>
            <a:ext cx="765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ОЦЕНКА МУНИЦИПАЛЬНЫХ СИСТЕМ ОБРАЗОВАНИЯ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497" y="969763"/>
            <a:ext cx="731911" cy="8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Показатели определенного социального контекста, в котором функционируют школы-участники проекта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521691"/>
              </p:ext>
            </p:extLst>
          </p:nvPr>
        </p:nvGraphicFramePr>
        <p:xfrm>
          <a:off x="251520" y="646331"/>
          <a:ext cx="8784975" cy="616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13698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А.Т.Е.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Коэффициент отклонения по ГИА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обучающихся,</a:t>
                      </a:r>
                      <a:r>
                        <a:rPr lang="ru-RU" sz="1400" baseline="0" dirty="0" smtClean="0"/>
                        <a:t> у которых хотя бы один из родителей имеет высшее 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обучающихся, для которых русский язык не является родным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Арзгирский</a:t>
                      </a:r>
                      <a:r>
                        <a:rPr lang="ru-RU" sz="1400" dirty="0" smtClean="0"/>
                        <a:t>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МКОУ СОШ № 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7,86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65,00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rowSpan="4">
                  <a:txBody>
                    <a:bodyPr/>
                    <a:lstStyle/>
                    <a:p>
                      <a:r>
                        <a:rPr lang="ru-RU" sz="1400" dirty="0" err="1" smtClean="0"/>
                        <a:t>Благодарненский</a:t>
                      </a:r>
                      <a:r>
                        <a:rPr lang="ru-RU" sz="1400" dirty="0" smtClean="0"/>
                        <a:t> 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МОУ СОШ № 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0,76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МОУ СОШ</a:t>
                      </a:r>
                      <a:r>
                        <a:rPr lang="ru-RU" sz="1400" baseline="0" dirty="0" smtClean="0"/>
                        <a:t> №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0,76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МОУ СОШ № 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29,46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МКОУ СОШ № 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12,94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21,18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rowSpan="3">
                  <a:txBody>
                    <a:bodyPr/>
                    <a:lstStyle/>
                    <a:p>
                      <a:r>
                        <a:rPr lang="ru-RU" sz="1400" dirty="0" err="1" smtClean="0"/>
                        <a:t>Новоселицкий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МОУ СОШ №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26,63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31,95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МОУ СОШ № 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72,81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МОУ СОШ № 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36,91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Туркменский</a:t>
                      </a:r>
                    </a:p>
                    <a:p>
                      <a:r>
                        <a:rPr lang="ru-RU" sz="1400" dirty="0" smtClean="0"/>
                        <a:t>район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МКОУ СОШ № 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17,27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62,73</a:t>
                      </a:r>
                      <a:endParaRPr lang="ru-RU" sz="1400" dirty="0"/>
                    </a:p>
                  </a:txBody>
                  <a:tcPr/>
                </a:tc>
              </a:tr>
              <a:tr h="4793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МКОУ СОШ</a:t>
                      </a:r>
                      <a:r>
                        <a:rPr lang="ru-RU" sz="1400" baseline="0" dirty="0" smtClean="0"/>
                        <a:t> № 13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21,12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65,22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Показатели определенного социального контекста, в котором функционируют школы-участники проекта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22110"/>
              </p:ext>
            </p:extLst>
          </p:nvPr>
        </p:nvGraphicFramePr>
        <p:xfrm>
          <a:off x="251520" y="1916831"/>
          <a:ext cx="8784975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5075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А.Т.Е.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Коэффициент отклонения по ГИА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обучающихся,</a:t>
                      </a:r>
                      <a:r>
                        <a:rPr lang="ru-RU" sz="1400" baseline="0" dirty="0" smtClean="0"/>
                        <a:t> у которых хотя бы один из родителей имеет высшее 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обучающихся, для которых русский язык не является родным</a:t>
                      </a:r>
                      <a:endParaRPr lang="ru-RU" sz="1400" dirty="0"/>
                    </a:p>
                  </a:txBody>
                  <a:tcPr/>
                </a:tc>
              </a:tr>
              <a:tr h="258941">
                <a:tc rowSpan="4">
                  <a:txBody>
                    <a:bodyPr/>
                    <a:lstStyle/>
                    <a:p>
                      <a:r>
                        <a:rPr lang="ru-RU" sz="1600" dirty="0" err="1" smtClean="0"/>
                        <a:t>Арзгирский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МБОУ СОШ № 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- 0,04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4217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МКОУ СОШ № 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9741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МКОУ СОШ № 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- 0,01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80645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МКОУ СОШ № 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- 0,03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63877">
                <a:tc rowSpan="6">
                  <a:txBody>
                    <a:bodyPr/>
                    <a:lstStyle/>
                    <a:p>
                      <a:r>
                        <a:rPr lang="ru-RU" sz="1600" dirty="0" err="1" smtClean="0"/>
                        <a:t>Благодарненский</a:t>
                      </a:r>
                      <a:r>
                        <a:rPr lang="ru-RU" sz="1600" dirty="0" smtClean="0"/>
                        <a:t> район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МОУ СОШ № 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- 0,01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47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МОУ СОШ</a:t>
                      </a:r>
                      <a:r>
                        <a:rPr lang="ru-RU" sz="1600" baseline="0" dirty="0" smtClean="0"/>
                        <a:t> № 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30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МОУ СОШ № 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135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МОУ СОШ № 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1357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МОУ СОШ №</a:t>
                      </a:r>
                      <a:r>
                        <a:rPr lang="ru-RU" sz="1600" baseline="0" dirty="0" smtClean="0"/>
                        <a:t> 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- 0,05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213573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МОУ СОШ № 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- 0,01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94" y="-17131"/>
            <a:ext cx="8059611" cy="11095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5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-8130"/>
            <a:ext cx="7950705" cy="9074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94116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4584D3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Устименко Татьяна Алексеевна</a:t>
            </a:r>
          </a:p>
          <a:p>
            <a:pPr algn="just"/>
            <a:r>
              <a:rPr lang="ru-RU" sz="2000" b="1" dirty="0" smtClean="0">
                <a:solidFill>
                  <a:srgbClr val="4584D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проректор по информатизации и проектной деятельности СКИРО ПК и ПРО, кандидат педагогических наук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20888"/>
            <a:ext cx="914400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СТРУКТУРНО-ФУНКЦИОНАЛЬНАЯ МОДЕЛЬ СОПРОВОЖДЕНИЯ ШКОЛ-УЧАСТНИКОВ ПРОЕКТА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85720" y="2143116"/>
            <a:ext cx="3865680" cy="646331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Кластеризация образовательных организаций края</a:t>
            </a:r>
          </a:p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(численность населения + социально-экономическая инфраструктура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344811" y="2845838"/>
            <a:ext cx="401783" cy="172893"/>
          </a:xfrm>
          <a:prstGeom prst="straightConnector1">
            <a:avLst/>
          </a:prstGeom>
          <a:ln w="19050"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C:\Users\Библиотека-4\Desktop\Помощник ректора\2018 год помощник\слайды по ОКО\depositphotos_9529362-stock-illustration-real-estate-symbol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52" t="25000" b="50000"/>
          <a:stretch/>
        </p:blipFill>
        <p:spPr bwMode="auto">
          <a:xfrm>
            <a:off x="620833" y="2927673"/>
            <a:ext cx="725999" cy="4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Библиотека-4\Desktop\Помощник ректора\2018 год помощник\слайды по ОКО\depositphotos_9529362-stock-illustration-real-estate-symbol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59" t="50000" r="29521" b="25000"/>
          <a:stretch/>
        </p:blipFill>
        <p:spPr bwMode="auto">
          <a:xfrm flipH="1">
            <a:off x="2274714" y="2952983"/>
            <a:ext cx="480374" cy="36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1"/>
          <p:cNvSpPr txBox="1"/>
          <p:nvPr/>
        </p:nvSpPr>
        <p:spPr>
          <a:xfrm>
            <a:off x="654195" y="3470275"/>
            <a:ext cx="2193951" cy="461665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результаты за последние три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984061" y="3286078"/>
            <a:ext cx="0" cy="137587"/>
          </a:xfrm>
          <a:prstGeom prst="straightConnector1">
            <a:avLst/>
          </a:prstGeom>
          <a:ln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517432" y="3286078"/>
            <a:ext cx="0" cy="137587"/>
          </a:xfrm>
          <a:prstGeom prst="straightConnector1">
            <a:avLst/>
          </a:prstGeom>
          <a:ln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29"/>
          <p:cNvSpPr txBox="1"/>
          <p:nvPr/>
        </p:nvSpPr>
        <p:spPr>
          <a:xfrm>
            <a:off x="715137" y="4108394"/>
            <a:ext cx="2088429" cy="276999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контекст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984061" y="3938956"/>
            <a:ext cx="0" cy="124907"/>
          </a:xfrm>
          <a:prstGeom prst="straightConnector1">
            <a:avLst/>
          </a:prstGeom>
          <a:ln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517432" y="3938956"/>
            <a:ext cx="0" cy="124907"/>
          </a:xfrm>
          <a:prstGeom prst="straightConnector1">
            <a:avLst/>
          </a:prstGeom>
          <a:ln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24"/>
          <p:cNvSpPr txBox="1"/>
          <p:nvPr/>
        </p:nvSpPr>
        <p:spPr>
          <a:xfrm>
            <a:off x="428596" y="4572008"/>
            <a:ext cx="2860433" cy="492443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AutoNum type="arabicPlain" startAt="39"/>
            </a:pPr>
            <a:r>
              <a:rPr lang="ru-RU" sz="1400" b="1" kern="0" dirty="0" smtClean="0">
                <a:ln>
                  <a:solidFill>
                    <a:srgbClr val="1C5E76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школ – участников проекта</a:t>
            </a:r>
          </a:p>
          <a:p>
            <a:pPr marL="342900" indent="-342900" algn="ctr"/>
            <a:r>
              <a:rPr lang="ru-RU" sz="1200" i="1" kern="0" dirty="0" smtClean="0">
                <a:ln>
                  <a:solidFill>
                    <a:srgbClr val="1C5E76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региональный список</a:t>
            </a:r>
            <a:endParaRPr lang="ru-RU" sz="1200" i="1" kern="0" dirty="0">
              <a:ln>
                <a:solidFill>
                  <a:srgbClr val="1C5E76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759352" y="4397841"/>
            <a:ext cx="0" cy="137587"/>
          </a:xfrm>
          <a:prstGeom prst="straightConnector1">
            <a:avLst/>
          </a:prstGeom>
          <a:ln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14612" y="1357298"/>
            <a:ext cx="3643338" cy="369332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b="1" kern="0" dirty="0">
                <a:ln>
                  <a:solidFill>
                    <a:srgbClr val="1C5E76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145 </a:t>
            </a:r>
            <a:r>
              <a:rPr lang="ru-RU" sz="1800" b="1" kern="0" dirty="0" smtClean="0">
                <a:ln>
                  <a:solidFill>
                    <a:srgbClr val="1C5E76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школ – участников проекта</a:t>
            </a:r>
            <a:endParaRPr lang="ru-RU" sz="1800" b="1" kern="0" dirty="0">
              <a:ln>
                <a:solidFill>
                  <a:srgbClr val="1C5E76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42070" y="2627081"/>
            <a:ext cx="3222418" cy="276999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Результаты ВПР, ОГЭ, ЕГЭ  в 2018, 2019 годах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57884" y="3571876"/>
            <a:ext cx="3000395" cy="492443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indent="-342900">
              <a:buAutoNum type="arabicPlain" startAt="126"/>
            </a:pPr>
            <a:r>
              <a:rPr lang="ru-RU" sz="1400" b="1" kern="0" dirty="0" smtClean="0">
                <a:ln>
                  <a:solidFill>
                    <a:srgbClr val="1C5E76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школ – участников проекта</a:t>
            </a:r>
          </a:p>
          <a:p>
            <a:pPr marL="342900" indent="-342900"/>
            <a:r>
              <a:rPr lang="ru-RU" sz="1200" i="1" kern="0" dirty="0" smtClean="0">
                <a:ln>
                  <a:solidFill>
                    <a:srgbClr val="1C5E76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федеральный список</a:t>
            </a:r>
            <a:endParaRPr lang="ru-RU" sz="1200" i="1" kern="0" dirty="0">
              <a:ln>
                <a:solidFill>
                  <a:srgbClr val="1C5E76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00364" y="5715016"/>
            <a:ext cx="3286148" cy="307777"/>
          </a:xfrm>
          <a:prstGeom prst="rect">
            <a:avLst/>
          </a:prstGeom>
          <a:noFill/>
          <a:ln>
            <a:solidFill>
              <a:srgbClr val="1C5E7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342900" indent="-342900"/>
            <a:r>
              <a:rPr lang="ru-RU" sz="1400" b="1" kern="0" dirty="0" smtClean="0">
                <a:ln>
                  <a:solidFill>
                    <a:srgbClr val="1C5E76"/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9 школ-участников проекта «500+» 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357554" y="1785926"/>
            <a:ext cx="645970" cy="301332"/>
          </a:xfrm>
          <a:prstGeom prst="straightConnector1">
            <a:avLst/>
          </a:prstGeom>
          <a:ln w="19050"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319377" y="1886811"/>
            <a:ext cx="1268114" cy="718565"/>
          </a:xfrm>
          <a:prstGeom prst="straightConnector1">
            <a:avLst/>
          </a:prstGeom>
          <a:ln w="19050"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358082" y="2928934"/>
            <a:ext cx="9248" cy="568100"/>
          </a:xfrm>
          <a:prstGeom prst="straightConnector1">
            <a:avLst/>
          </a:prstGeom>
          <a:ln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748320" y="2845933"/>
            <a:ext cx="401783" cy="172893"/>
          </a:xfrm>
          <a:prstGeom prst="straightConnector1">
            <a:avLst/>
          </a:prstGeom>
          <a:ln w="19050"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571736" y="5143512"/>
            <a:ext cx="1428760" cy="500066"/>
          </a:xfrm>
          <a:prstGeom prst="straightConnector1">
            <a:avLst/>
          </a:prstGeom>
          <a:ln w="19050"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10800000" flipV="1">
            <a:off x="5282890" y="4143380"/>
            <a:ext cx="2003755" cy="1415164"/>
          </a:xfrm>
          <a:prstGeom prst="straightConnector1">
            <a:avLst/>
          </a:prstGeom>
          <a:ln w="19050">
            <a:solidFill>
              <a:srgbClr val="1C5E7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4315" y="923160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ПОВЫШЕНИЕ КАЧЕСТВА ОБРАЗОВАНИЯ В ШКОЛАХ С НИЗКИМИ РЕЗУЛЬТАТАМИ ОБУЧЕНИЯ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394" y="-17131"/>
            <a:ext cx="8059611" cy="1109568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7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94" y="-17131"/>
            <a:ext cx="8059611" cy="110956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7182"/>
              </p:ext>
            </p:extLst>
          </p:nvPr>
        </p:nvGraphicFramePr>
        <p:xfrm>
          <a:off x="20283" y="1252488"/>
          <a:ext cx="9001000" cy="5576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503"/>
                <a:gridCol w="1710897"/>
                <a:gridCol w="1800200"/>
                <a:gridCol w="1800200"/>
                <a:gridCol w="1800200"/>
              </a:tblGrid>
              <a:tr h="8017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А.Т.Е.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Региональный список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Федеральный список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</a:p>
                    <a:p>
                      <a:pPr algn="ctr"/>
                      <a:r>
                        <a:rPr lang="ru-RU" dirty="0" smtClean="0"/>
                        <a:t>«500+»</a:t>
                      </a:r>
                      <a:endParaRPr lang="ru-RU" dirty="0"/>
                    </a:p>
                  </a:txBody>
                  <a:tcPr/>
                </a:tc>
              </a:tr>
              <a:tr h="989372">
                <a:tc>
                  <a:txBody>
                    <a:bodyPr/>
                    <a:lstStyle/>
                    <a:p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Арзгирский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МБОУ СОШ № 1,</a:t>
                      </a:r>
                    </a:p>
                    <a:p>
                      <a:pPr algn="l"/>
                      <a:r>
                        <a:rPr lang="ru-RU" sz="1200" dirty="0" smtClean="0"/>
                        <a:t>МКОУ СОШ № 7, </a:t>
                      </a:r>
                    </a:p>
                    <a:p>
                      <a:pPr algn="l"/>
                      <a:r>
                        <a:rPr lang="ru-RU" sz="1200" dirty="0" smtClean="0"/>
                        <a:t>МКОУ СОШ № 9, </a:t>
                      </a:r>
                    </a:p>
                    <a:p>
                      <a:pPr algn="l"/>
                      <a:r>
                        <a:rPr lang="ru-RU" sz="1200" dirty="0" smtClean="0"/>
                        <a:t>МКОУ СОШ № 10,</a:t>
                      </a:r>
                    </a:p>
                    <a:p>
                      <a:pPr algn="l"/>
                      <a:r>
                        <a:rPr lang="ru-RU" sz="1200" dirty="0" smtClean="0"/>
                        <a:t>МКОУ СОШ № 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МБОУ СОШ № 1,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МКОУ СОШ № 7,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МКОУ СОШ № 9,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МКОУ СОШ № 10,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МКОУ СОШ № 11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2019009">
                <a:tc>
                  <a:txBody>
                    <a:bodyPr/>
                    <a:lstStyle/>
                    <a:p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Благодарненский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МОУ СОШ № 2,</a:t>
                      </a:r>
                    </a:p>
                    <a:p>
                      <a:r>
                        <a:rPr lang="ru-RU" sz="1200" dirty="0" smtClean="0"/>
                        <a:t>МОУ СОШ № 3,</a:t>
                      </a:r>
                    </a:p>
                    <a:p>
                      <a:r>
                        <a:rPr lang="ru-RU" sz="1200" dirty="0" smtClean="0"/>
                        <a:t>МОУ СОШ № 4,</a:t>
                      </a:r>
                    </a:p>
                    <a:p>
                      <a:r>
                        <a:rPr lang="ru-RU" sz="1200" dirty="0" smtClean="0"/>
                        <a:t>МОУ СОШ № 5,</a:t>
                      </a:r>
                    </a:p>
                    <a:p>
                      <a:r>
                        <a:rPr lang="ru-RU" sz="1200" dirty="0" smtClean="0"/>
                        <a:t>МОУ СОШ № 6,</a:t>
                      </a:r>
                    </a:p>
                    <a:p>
                      <a:r>
                        <a:rPr lang="ru-RU" sz="1200" dirty="0" smtClean="0"/>
                        <a:t>МОУ СОШ № 7,</a:t>
                      </a:r>
                    </a:p>
                    <a:p>
                      <a:r>
                        <a:rPr lang="ru-RU" sz="1200" dirty="0" smtClean="0"/>
                        <a:t>МОУ СОШ № 9,</a:t>
                      </a:r>
                    </a:p>
                    <a:p>
                      <a:r>
                        <a:rPr lang="ru-RU" sz="1200" dirty="0" smtClean="0"/>
                        <a:t>МОУ</a:t>
                      </a:r>
                      <a:r>
                        <a:rPr lang="ru-RU" sz="1200" baseline="0" dirty="0" smtClean="0"/>
                        <a:t> СОШ № 10,</a:t>
                      </a:r>
                    </a:p>
                    <a:p>
                      <a:r>
                        <a:rPr lang="ru-RU" sz="1200" baseline="0" dirty="0" smtClean="0"/>
                        <a:t>МОУ СОШ № 12,</a:t>
                      </a:r>
                    </a:p>
                    <a:p>
                      <a:r>
                        <a:rPr lang="ru-RU" sz="1200" baseline="0" dirty="0" smtClean="0"/>
                        <a:t>МОУ СОШ № 13,</a:t>
                      </a:r>
                    </a:p>
                    <a:p>
                      <a:r>
                        <a:rPr lang="ru-RU" sz="1200" baseline="0" dirty="0" smtClean="0"/>
                        <a:t>МОУ СОШ №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МОУ СОШ №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МОУ СОШ № 2,</a:t>
                      </a:r>
                    </a:p>
                    <a:p>
                      <a:r>
                        <a:rPr lang="ru-RU" sz="1200" dirty="0" smtClean="0"/>
                        <a:t>МОУ СОШ № 3,</a:t>
                      </a:r>
                    </a:p>
                    <a:p>
                      <a:r>
                        <a:rPr lang="ru-RU" sz="1200" dirty="0" smtClean="0"/>
                        <a:t>МОУ СОШ № 4,</a:t>
                      </a:r>
                    </a:p>
                    <a:p>
                      <a:r>
                        <a:rPr lang="ru-RU" sz="1200" dirty="0" smtClean="0"/>
                        <a:t>МОУ СОШ № 5,</a:t>
                      </a:r>
                    </a:p>
                    <a:p>
                      <a:r>
                        <a:rPr lang="ru-RU" sz="1200" dirty="0" smtClean="0"/>
                        <a:t>МОУ СОШ № 6,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МОУ СОШ № 7,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МОУ СОШ № 9</a:t>
                      </a:r>
                      <a:r>
                        <a:rPr lang="ru-RU" sz="1200" dirty="0" smtClean="0"/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/>
                        <a:t>МОУ</a:t>
                      </a:r>
                      <a:r>
                        <a:rPr lang="ru-RU" sz="1200" baseline="0" smtClean="0"/>
                        <a:t> СОШ № 10,</a:t>
                      </a:r>
                      <a:endParaRPr lang="ru-RU" sz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МОУ СОШ № 13,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МОУ СОШ № 16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702264">
                <a:tc>
                  <a:txBody>
                    <a:bodyPr/>
                    <a:lstStyle/>
                    <a:p>
                      <a:r>
                        <a:rPr lang="ru-RU" sz="1700" dirty="0" err="1" smtClean="0">
                          <a:solidFill>
                            <a:schemeClr val="tx1"/>
                          </a:solidFill>
                        </a:rPr>
                        <a:t>Новоселицкий</a:t>
                      </a: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 район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МОУ СОШ №4,</a:t>
                      </a:r>
                    </a:p>
                    <a:p>
                      <a:r>
                        <a:rPr lang="ru-RU" sz="1200" dirty="0" smtClean="0"/>
                        <a:t>МОУ</a:t>
                      </a:r>
                      <a:r>
                        <a:rPr lang="ru-RU" sz="1200" baseline="0" dirty="0" smtClean="0"/>
                        <a:t> СОШ № 7,</a:t>
                      </a:r>
                    </a:p>
                    <a:p>
                      <a:r>
                        <a:rPr lang="ru-RU" sz="1200" baseline="0" dirty="0" smtClean="0"/>
                        <a:t>МОУ СОШ № 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МОУ СОШ № 8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МОУ СОШ №4,</a:t>
                      </a:r>
                    </a:p>
                    <a:p>
                      <a:r>
                        <a:rPr lang="ru-RU" sz="1200" dirty="0" smtClean="0"/>
                        <a:t>МОУ</a:t>
                      </a:r>
                      <a:r>
                        <a:rPr lang="ru-RU" sz="1200" baseline="0" dirty="0" smtClean="0"/>
                        <a:t> СОШ № 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842757"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Туркменский район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МКОУ СОШ</a:t>
                      </a:r>
                      <a:r>
                        <a:rPr lang="ru-RU" sz="1200" baseline="0" dirty="0" smtClean="0"/>
                        <a:t> № 2, </a:t>
                      </a:r>
                    </a:p>
                    <a:p>
                      <a:r>
                        <a:rPr lang="ru-RU" sz="1200" baseline="0" dirty="0" smtClean="0"/>
                        <a:t>МКОУ СОШ № 13, </a:t>
                      </a:r>
                    </a:p>
                    <a:p>
                      <a:r>
                        <a:rPr lang="ru-RU" sz="1200" baseline="0" dirty="0" smtClean="0"/>
                        <a:t>МКОУ СОШ № 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МКОУ СОШ № 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МКОУ СОШ</a:t>
                      </a:r>
                      <a:r>
                        <a:rPr lang="ru-RU" sz="1200" baseline="0" dirty="0" smtClean="0"/>
                        <a:t> № 2, </a:t>
                      </a:r>
                    </a:p>
                    <a:p>
                      <a:r>
                        <a:rPr lang="ru-RU" sz="1200" baseline="0" dirty="0" smtClean="0"/>
                        <a:t>МКОУ СОШ № 14</a:t>
                      </a:r>
                      <a:endParaRPr lang="ru-RU" sz="12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27784" y="883156"/>
            <a:ext cx="374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ШКОЛЫ – УЧАСТНИКИ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19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/>
          <p:nvPr/>
        </p:nvSpPr>
        <p:spPr>
          <a:xfrm rot="5400000">
            <a:off x="5154978" y="1882229"/>
            <a:ext cx="1595282" cy="6156176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4642968" y="243374"/>
            <a:ext cx="1249518" cy="66369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7" name="Rectangle 4"/>
          <p:cNvSpPr/>
          <p:nvPr/>
        </p:nvSpPr>
        <p:spPr>
          <a:xfrm rot="5400000">
            <a:off x="4181968" y="-944778"/>
            <a:ext cx="944097" cy="68349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Triangle 7"/>
          <p:cNvSpPr/>
          <p:nvPr/>
        </p:nvSpPr>
        <p:spPr>
          <a:xfrm rot="5400000">
            <a:off x="7720918" y="2142165"/>
            <a:ext cx="496279" cy="20491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10" name="Right Triangle 8"/>
          <p:cNvSpPr/>
          <p:nvPr/>
        </p:nvSpPr>
        <p:spPr>
          <a:xfrm rot="5400000">
            <a:off x="8235597" y="3082764"/>
            <a:ext cx="496279" cy="20491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 rot="5400000">
            <a:off x="3492735" y="-1991915"/>
            <a:ext cx="923330" cy="705345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3" name="Right Triangle 7"/>
          <p:cNvSpPr/>
          <p:nvPr/>
        </p:nvSpPr>
        <p:spPr>
          <a:xfrm rot="5400000">
            <a:off x="7169899" y="1197775"/>
            <a:ext cx="417550" cy="204911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prstClr val="white"/>
              </a:solidFill>
            </a:endParaRPr>
          </a:p>
        </p:txBody>
      </p:sp>
      <p:sp>
        <p:nvSpPr>
          <p:cNvPr id="17" name="Right Triangle 8"/>
          <p:cNvSpPr/>
          <p:nvPr/>
        </p:nvSpPr>
        <p:spPr>
          <a:xfrm rot="5400000">
            <a:off x="8680112" y="4308361"/>
            <a:ext cx="496279" cy="204910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4259" y="4256166"/>
            <a:ext cx="538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782" y="4722809"/>
            <a:ext cx="3010517" cy="21351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0731"/>
            <a:ext cx="2093438" cy="29249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75242" y="1080905"/>
            <a:ext cx="7158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Выявление школ с низкими результатами обучения, сбор контекстных данных, разработка/корректировка школьных программ повышения качества образования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3648" y="1967004"/>
            <a:ext cx="6565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Исследование уровня </a:t>
            </a:r>
            <a:r>
              <a:rPr lang="ru-RU" dirty="0" err="1" smtClean="0">
                <a:solidFill>
                  <a:schemeClr val="bg1"/>
                </a:solidFill>
              </a:rPr>
              <a:t>сформированности</a:t>
            </a:r>
            <a:r>
              <a:rPr lang="ru-RU" dirty="0" smtClean="0">
                <a:solidFill>
                  <a:schemeClr val="bg1"/>
                </a:solidFill>
              </a:rPr>
              <a:t> профессиональных компетенций педагогов, реализация программ ДПО, проведение </a:t>
            </a:r>
            <a:r>
              <a:rPr lang="ru-RU" dirty="0" err="1" smtClean="0">
                <a:solidFill>
                  <a:schemeClr val="bg1"/>
                </a:solidFill>
              </a:rPr>
              <a:t>вебинаров</a:t>
            </a:r>
            <a:r>
              <a:rPr lang="ru-RU" dirty="0" smtClean="0">
                <a:solidFill>
                  <a:schemeClr val="bg1"/>
                </a:solidFill>
              </a:rPr>
              <a:t>, семинаров, конкурсов и .т. п.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3438" y="3062635"/>
            <a:ext cx="6196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Проведение индивидуальных консультаций, активизация деятельности института наставничества, функционирование сетевых сообществ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8063" y="4280088"/>
            <a:ext cx="360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Трансляция опыта </a:t>
            </a:r>
            <a:r>
              <a:rPr lang="ru-RU" dirty="0" err="1" smtClean="0">
                <a:solidFill>
                  <a:schemeClr val="bg1"/>
                </a:solidFill>
              </a:rPr>
              <a:t>резильентных</a:t>
            </a:r>
            <a:r>
              <a:rPr lang="ru-RU" dirty="0" smtClean="0">
                <a:solidFill>
                  <a:schemeClr val="bg1"/>
                </a:solidFill>
              </a:rPr>
              <a:t> школ, разработка адресных рекомендаций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290"/>
            <a:ext cx="9144000" cy="5863747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947042">
            <a:off x="3509408" y="1926303"/>
            <a:ext cx="1440160" cy="21602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СТАВРОПОЛЬСКИЙ КРАЕВОЙ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5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пк\Desktop\Безымянный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" y="1380419"/>
            <a:ext cx="8631621" cy="43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657" y="6381328"/>
            <a:ext cx="610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ШНОР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низкими образовательными результатами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884184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ОРГАНИЗАЦИОННАЯ СХЕМА ФЕДЕРАЛЬНОГО ПРОЕКТА «500+»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СТАВРОПОЛЬСКИЙ КРАЕВОЙ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2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im1-tub-ru.yandex.net/i?id=0abb7b6fb3ad3bd4da01b4f429128a0d&amp;n=33&amp;h=215&amp;w=3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87624" y="0"/>
            <a:ext cx="7970841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367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1056541"/>
            <a:ext cx="9158465" cy="461665"/>
          </a:xfrm>
          <a:prstGeom prst="rect">
            <a:avLst/>
          </a:prstGeom>
          <a:gradFill rotWithShape="1">
            <a:gsLst>
              <a:gs pos="0">
                <a:srgbClr val="297FD5">
                  <a:shade val="51000"/>
                  <a:satMod val="130000"/>
                </a:srgbClr>
              </a:gs>
              <a:gs pos="80000">
                <a:srgbClr val="297FD5">
                  <a:shade val="93000"/>
                  <a:satMod val="130000"/>
                </a:srgbClr>
              </a:gs>
              <a:gs pos="100000">
                <a:srgbClr val="297FD5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Структура управленческого цикла</a:t>
            </a:r>
            <a:endParaRPr lang="ru-RU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844824"/>
            <a:ext cx="6041347" cy="4724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58" y="2600589"/>
            <a:ext cx="1451991" cy="16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4850"/>
            <a:ext cx="8172000" cy="430200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7624" cy="8993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-8130"/>
            <a:ext cx="7950705" cy="844842"/>
          </a:xfrm>
          <a:prstGeom prst="rect">
            <a:avLst/>
          </a:prstGeom>
          <a:gradFill rotWithShape="1">
            <a:gsLst>
              <a:gs pos="0">
                <a:srgbClr val="4584D3">
                  <a:shade val="51000"/>
                  <a:satMod val="130000"/>
                </a:srgbClr>
              </a:gs>
              <a:gs pos="80000">
                <a:srgbClr val="4584D3">
                  <a:shade val="93000"/>
                  <a:satMod val="130000"/>
                </a:srgbClr>
              </a:gs>
              <a:gs pos="100000">
                <a:srgbClr val="4584D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СТАВРОПОЛЬСКИЙ КРАЕВОЙ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РАЗВИТИЯ ОБРАЗОВАНИЯ, ПОВЫШЕНИЯ КВАЛИФИКАЦИИ И ПЕРЕПОДГОТОВКИ РАБОТНИКОВ ОБРАЗОВАНИЯ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ОЦЕНКА МУНИЦИПАЛЬНЫХ СИСТЕМ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987275"/>
            <a:ext cx="712574" cy="7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504" y="62068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МЕРОПРИЯТИЯ  ПРОЕКТА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0" y="40500"/>
            <a:ext cx="8145000" cy="67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680</Words>
  <Application>Microsoft Office PowerPoint</Application>
  <PresentationFormat>Экран (4:3)</PresentationFormat>
  <Paragraphs>186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Palatino Linotype</vt:lpstr>
      <vt:lpstr>Times New Roman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Taniana</cp:lastModifiedBy>
  <cp:revision>82</cp:revision>
  <cp:lastPrinted>2020-09-29T10:35:00Z</cp:lastPrinted>
  <dcterms:created xsi:type="dcterms:W3CDTF">2020-09-12T20:30:54Z</dcterms:created>
  <dcterms:modified xsi:type="dcterms:W3CDTF">2020-09-30T06:31:02Z</dcterms:modified>
</cp:coreProperties>
</file>